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9E69B08-5654-427B-A0CB-8C40C99819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81C7F7D-F553-49BD-9A79-1F6C9CE4E0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1944AAA-F22B-4E45-8365-974E2B0D9F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C2E37E5-4FAD-44C9-BCDF-77EB8317031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4546AD0-630A-4C49-B008-0C83D9A3478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7E8F233-8F8F-4A95-AFBF-AC84C1476A0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85AACF2-9D8C-4F91-98C3-F640EFE26D2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2824BC0-53C9-4508-8CEB-50C8AA0A1C7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F8D8354-9534-4D41-8A64-5261090AA45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98DDA42-8C3F-4080-88C4-A7342FA5A3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D41DB3F-C5C0-4140-ADDA-36D47694EC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57164041033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a:noFill/>
        </p:spPr>
        <p:txBody>
          <a:bodyPr vert="horz"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微软雅黑"/>
                <a:ea typeface="微软雅黑"/>
                <a:cs typeface="微软雅黑"/>
              </a:rPr>
              <a:t>汇报人</a:t>
            </a:r>
            <a:r>
              <a:rPr lang="en-US" sz="1325">
                <a:solidFill>
                  <a:schemeClr val="accent1">
                    <a:alpha val="100000"/>
                  </a:schemeClr>
                </a:solidFill>
                <a:latin typeface="Arial"/>
                <a:ea typeface="Arial"/>
                <a:cs typeface="Arial"/>
              </a:rPr>
              <a:t>:XX</a:t>
            </a:r>
            <a:endParaRPr lang="en-US" sz="1100"/>
          </a:p>
        </p:txBody>
      </p:sp>
      <p:sp>
        <p:nvSpPr>
          <p:cNvPr id="3" name="AutoShape 3"/>
          <p:cNvSpPr/>
          <p:nvPr/>
        </p:nvSpPr>
        <p:spPr>
          <a:xfrm>
            <a:off x="6369054" y="4673857"/>
            <a:ext cx="2068238" cy="271780"/>
          </a:xfrm>
          <a:prstGeom prst="rect">
            <a:avLst/>
          </a:prstGeom>
          <a:noFill/>
        </p:spPr>
        <p:txBody>
          <a:bodyPr vert="horz" wrap="square" lIns="34100" tIns="34100" rIns="34100" bIns="3410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Microsoft Yahei"/>
                <a:ea typeface="Microsoft Yahei"/>
                <a:cs typeface="Microsoft Yahei"/>
              </a:rPr>
              <a:t>2024-01-28</a:t>
            </a:r>
            <a:endParaRPr lang="en-US" sz="1100"/>
          </a:p>
        </p:txBody>
      </p:sp>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语文名句名篇背诵的实战练习</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引言</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名句名篇概述</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实战练习方法与技巧</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实例分析：名句名篇背诵实战</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背诵效果评估与提升</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01</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7809" b="7809"/>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提高学生语文素养</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应对考试需求</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拓展阅读视野</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通过背诵名句名篇，学生可以更深入地了解和掌握中华优秀传统文化的精髓，提高自身的文化素养和审美能力。</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在语文考试中，名句名篇的默写和赏析是常见题型，通过背诵可以增强学生的应试能力。</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背诵名句名篇可以帮助学生拓展阅读视野，了解更多的文学作品和作者，提高学生的阅读能力和文学素养。</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4294" y="1287329"/>
            <a:ext cx="2035112" cy="2035112"/>
            <a:chOff x="1204294" y="1287329"/>
            <a:chExt cx="2035112" cy="2035112"/>
          </a:xfrm>
        </p:grpSpPr>
        <p:sp>
          <p:nvSpPr>
            <p:cNvPr id="3" name="AutoShape 3"/>
            <p:cNvSpPr/>
            <p:nvPr/>
          </p:nvSpPr>
          <p:spPr>
            <a:xfrm flipH="1">
              <a:off x="1204294" y="1287329"/>
              <a:ext cx="2035112" cy="2035112"/>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1791319" y="1987226"/>
              <a:ext cx="891159" cy="635222"/>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AutoShape 5"/>
          <p:cNvSpPr/>
          <p:nvPr/>
        </p:nvSpPr>
        <p:spPr>
          <a:xfrm flipH="1">
            <a:off x="3838147" y="1287233"/>
            <a:ext cx="2035112" cy="2035112"/>
          </a:xfrm>
          <a:prstGeom prst="ellipse">
            <a:avLst/>
          </a:prstGeom>
          <a:noFill/>
          <a:ln w="9525">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 name="Freeform 6"/>
          <p:cNvSpPr/>
          <p:nvPr/>
        </p:nvSpPr>
        <p:spPr>
          <a:xfrm>
            <a:off x="4556617" y="1941220"/>
            <a:ext cx="595503" cy="1060133"/>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4729210" y="1757387"/>
            <a:ext cx="261747" cy="541878"/>
            <a:chOff x="4729210" y="1757387"/>
            <a:chExt cx="261747" cy="541878"/>
          </a:xfrm>
        </p:grpSpPr>
        <p:sp>
          <p:nvSpPr>
            <p:cNvPr id="8" name="Freeform 8"/>
            <p:cNvSpPr/>
            <p:nvPr/>
          </p:nvSpPr>
          <p:spPr>
            <a:xfrm>
              <a:off x="4866656" y="2100573"/>
              <a:ext cx="80296" cy="4524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4940380" y="1956650"/>
              <a:ext cx="28004" cy="60674"/>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4866656" y="2032755"/>
              <a:ext cx="74962" cy="52388"/>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49905" y="2032755"/>
              <a:ext cx="29718" cy="52388"/>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17139" y="1828158"/>
              <a:ext cx="20193" cy="49339"/>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930283" y="1894167"/>
              <a:ext cx="22574" cy="46958"/>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733306" y="2100573"/>
              <a:ext cx="33909" cy="4524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766072" y="1894167"/>
              <a:ext cx="26765" cy="46958"/>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740450" y="2032755"/>
              <a:ext cx="32766" cy="52388"/>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4822555" y="1757387"/>
              <a:ext cx="30956" cy="55340"/>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866656" y="1757387"/>
              <a:ext cx="33909" cy="55340"/>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807125" y="1804346"/>
              <a:ext cx="4191" cy="828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4782741" y="1828158"/>
              <a:ext cx="23241" cy="49339"/>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751785" y="1956650"/>
              <a:ext cx="30956" cy="60674"/>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4866656" y="2161343"/>
              <a:ext cx="83248" cy="52388"/>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4788646" y="1956650"/>
              <a:ext cx="64865" cy="60674"/>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4810078" y="1828158"/>
              <a:ext cx="43434" cy="49339"/>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4781503" y="2032755"/>
              <a:ext cx="72009" cy="52388"/>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4866656" y="1956650"/>
              <a:ext cx="67818" cy="60674"/>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866656" y="1828158"/>
              <a:ext cx="46387" cy="49339"/>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866656" y="1894167"/>
              <a:ext cx="57721" cy="46958"/>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799981" y="1894167"/>
              <a:ext cx="53530" cy="46958"/>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773216" y="2229161"/>
              <a:ext cx="80296" cy="54769"/>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777407" y="2100573"/>
              <a:ext cx="76105" cy="4524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774359" y="2161343"/>
              <a:ext cx="79153" cy="52388"/>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729210" y="2161343"/>
              <a:ext cx="33909" cy="52388"/>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961239" y="2161343"/>
              <a:ext cx="29718" cy="52388"/>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957049" y="2100573"/>
              <a:ext cx="28575" cy="4524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805887" y="1812728"/>
              <a:ext cx="17812" cy="15431"/>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900565" y="1812728"/>
              <a:ext cx="16669" cy="15431"/>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853512" y="1812728"/>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792837" y="1877498"/>
              <a:ext cx="17240" cy="1666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4913043" y="1877498"/>
              <a:ext cx="17240" cy="1666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853512" y="1877498"/>
              <a:ext cx="13049" cy="1666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782741" y="1941220"/>
              <a:ext cx="17240" cy="15431"/>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4924283" y="1941220"/>
              <a:ext cx="16097" cy="15431"/>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853512" y="1941220"/>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4773216" y="2017325"/>
              <a:ext cx="15431" cy="15431"/>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4934474" y="2017325"/>
              <a:ext cx="15431" cy="15431"/>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853512" y="201732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4766072" y="2085143"/>
              <a:ext cx="15431" cy="15431"/>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4941523" y="2085143"/>
              <a:ext cx="15431" cy="15431"/>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853512" y="2085143"/>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4763119" y="2145817"/>
              <a:ext cx="14288" cy="15431"/>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4946952" y="2145817"/>
              <a:ext cx="14288" cy="15431"/>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853512" y="2145817"/>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4760166" y="2213635"/>
              <a:ext cx="13049" cy="15431"/>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4949905" y="2213635"/>
              <a:ext cx="14288" cy="15431"/>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4853512" y="221363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4853512" y="2283834"/>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8" name="Group 58"/>
          <p:cNvGrpSpPr/>
          <p:nvPr/>
        </p:nvGrpSpPr>
        <p:grpSpPr>
          <a:xfrm>
            <a:off x="6479524" y="1287233"/>
            <a:ext cx="2035112" cy="2035112"/>
            <a:chOff x="6479524" y="1287233"/>
            <a:chExt cx="2035112" cy="2035112"/>
          </a:xfrm>
        </p:grpSpPr>
        <p:sp>
          <p:nvSpPr>
            <p:cNvPr id="59" name="AutoShape 59"/>
            <p:cNvSpPr/>
            <p:nvPr/>
          </p:nvSpPr>
          <p:spPr>
            <a:xfrm flipH="1">
              <a:off x="6479524" y="1287233"/>
              <a:ext cx="2035112" cy="2035112"/>
            </a:xfrm>
            <a:prstGeom prst="ellipse">
              <a:avLst/>
            </a:prstGeom>
            <a:noFill/>
            <a:ln w="9525">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0" name="Freeform 60"/>
            <p:cNvSpPr/>
            <p:nvPr/>
          </p:nvSpPr>
          <p:spPr>
            <a:xfrm>
              <a:off x="7181041" y="1888451"/>
              <a:ext cx="662750" cy="833056"/>
            </a:xfrm>
            <a:custGeom>
              <a:rect l="l" t="t" r="r" b="b"/>
              <a:pathLst>
                <a:path w="21600" h="21600">
                  <a:moveTo>
                    <a:pt x="10799" y="0"/>
                  </a:moveTo>
                  <a:cubicBezTo>
                    <a:pt x="4836" y="0"/>
                    <a:pt x="0" y="1447"/>
                    <a:pt x="0" y="3231"/>
                  </a:cubicBezTo>
                  <a:lnTo>
                    <a:pt x="0" y="4776"/>
                  </a:lnTo>
                  <a:cubicBezTo>
                    <a:pt x="0" y="6669"/>
                    <a:pt x="4836" y="8203"/>
                    <a:pt x="10799" y="8203"/>
                  </a:cubicBezTo>
                  <a:cubicBezTo>
                    <a:pt x="16764" y="8203"/>
                    <a:pt x="21600" y="6669"/>
                    <a:pt x="21600" y="4776"/>
                  </a:cubicBezTo>
                  <a:lnTo>
                    <a:pt x="21600" y="3231"/>
                  </a:lnTo>
                  <a:cubicBezTo>
                    <a:pt x="21600" y="1447"/>
                    <a:pt x="16764" y="0"/>
                    <a:pt x="10799" y="0"/>
                  </a:cubicBezTo>
                  <a:close/>
                  <a:moveTo>
                    <a:pt x="21195" y="8008"/>
                  </a:moveTo>
                  <a:cubicBezTo>
                    <a:pt x="19915" y="9488"/>
                    <a:pt x="15746" y="10572"/>
                    <a:pt x="10799" y="10572"/>
                  </a:cubicBezTo>
                  <a:cubicBezTo>
                    <a:pt x="5856" y="10572"/>
                    <a:pt x="1685" y="9488"/>
                    <a:pt x="405" y="8008"/>
                  </a:cubicBezTo>
                  <a:cubicBezTo>
                    <a:pt x="141" y="7702"/>
                    <a:pt x="0" y="7868"/>
                    <a:pt x="0" y="8007"/>
                  </a:cubicBezTo>
                  <a:cubicBezTo>
                    <a:pt x="0" y="8144"/>
                    <a:pt x="0" y="10898"/>
                    <a:pt x="0" y="10898"/>
                  </a:cubicBezTo>
                  <a:cubicBezTo>
                    <a:pt x="0" y="13061"/>
                    <a:pt x="4836" y="14814"/>
                    <a:pt x="10799" y="14814"/>
                  </a:cubicBezTo>
                  <a:cubicBezTo>
                    <a:pt x="16764" y="14814"/>
                    <a:pt x="21600" y="13061"/>
                    <a:pt x="21600" y="10898"/>
                  </a:cubicBezTo>
                  <a:cubicBezTo>
                    <a:pt x="21600" y="10898"/>
                    <a:pt x="21600" y="8144"/>
                    <a:pt x="21600" y="8007"/>
                  </a:cubicBezTo>
                  <a:cubicBezTo>
                    <a:pt x="21600" y="7868"/>
                    <a:pt x="21459" y="7702"/>
                    <a:pt x="21195" y="8008"/>
                  </a:cubicBezTo>
                  <a:close/>
                  <a:moveTo>
                    <a:pt x="21176" y="14285"/>
                  </a:moveTo>
                  <a:cubicBezTo>
                    <a:pt x="19876" y="15959"/>
                    <a:pt x="15722" y="17184"/>
                    <a:pt x="10799" y="17184"/>
                  </a:cubicBezTo>
                  <a:cubicBezTo>
                    <a:pt x="5878" y="17184"/>
                    <a:pt x="1724" y="15959"/>
                    <a:pt x="424" y="14285"/>
                  </a:cubicBezTo>
                  <a:cubicBezTo>
                    <a:pt x="147" y="13932"/>
                    <a:pt x="0" y="14121"/>
                    <a:pt x="0" y="14297"/>
                  </a:cubicBezTo>
                  <a:cubicBezTo>
                    <a:pt x="0" y="14472"/>
                    <a:pt x="0" y="16754"/>
                    <a:pt x="0" y="16754"/>
                  </a:cubicBezTo>
                  <a:cubicBezTo>
                    <a:pt x="0" y="19133"/>
                    <a:pt x="4836" y="21600"/>
                    <a:pt x="10799" y="21600"/>
                  </a:cubicBezTo>
                  <a:cubicBezTo>
                    <a:pt x="16764" y="21600"/>
                    <a:pt x="21600" y="19133"/>
                    <a:pt x="21600" y="16754"/>
                  </a:cubicBezTo>
                  <a:cubicBezTo>
                    <a:pt x="21600" y="16754"/>
                    <a:pt x="21600" y="14472"/>
                    <a:pt x="21600" y="14297"/>
                  </a:cubicBezTo>
                  <a:cubicBezTo>
                    <a:pt x="21600" y="14121"/>
                    <a:pt x="21453" y="13932"/>
                    <a:pt x="21176" y="14285"/>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1" name="Group 61"/>
          <p:cNvGrpSpPr/>
          <p:nvPr/>
        </p:nvGrpSpPr>
        <p:grpSpPr>
          <a:xfrm>
            <a:off x="9103948" y="1287329"/>
            <a:ext cx="2035112" cy="2035112"/>
            <a:chOff x="9103948" y="1287329"/>
            <a:chExt cx="2035112" cy="2035112"/>
          </a:xfrm>
        </p:grpSpPr>
        <p:sp>
          <p:nvSpPr>
            <p:cNvPr id="62" name="AutoShape 62"/>
            <p:cNvSpPr/>
            <p:nvPr/>
          </p:nvSpPr>
          <p:spPr>
            <a:xfrm flipH="1">
              <a:off x="9103948" y="1287329"/>
              <a:ext cx="2035112" cy="2035112"/>
            </a:xfrm>
            <a:prstGeom prst="ellipse">
              <a:avLst/>
            </a:prstGeom>
            <a:noFill/>
            <a:ln w="9525">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3" name="Freeform 63"/>
            <p:cNvSpPr/>
            <p:nvPr/>
          </p:nvSpPr>
          <p:spPr>
            <a:xfrm>
              <a:off x="9551051" y="2130196"/>
              <a:ext cx="1279493" cy="450056"/>
            </a:xfrm>
            <a:custGeom>
              <a:rect l="l" t="t" r="r" b="b"/>
              <a:pathLst>
                <a:path w="412" h="132">
                  <a:moveTo>
                    <a:pt x="412" y="15"/>
                  </a:moveTo>
                  <a:cubicBezTo>
                    <a:pt x="412" y="12"/>
                    <a:pt x="411" y="10"/>
                    <a:pt x="407" y="10"/>
                  </a:cubicBezTo>
                  <a:cubicBezTo>
                    <a:pt x="406" y="10"/>
                    <a:pt x="406" y="10"/>
                    <a:pt x="405" y="11"/>
                  </a:cubicBezTo>
                  <a:cubicBezTo>
                    <a:pt x="342" y="44"/>
                    <a:pt x="342" y="44"/>
                    <a:pt x="342" y="44"/>
                  </a:cubicBezTo>
                  <a:cubicBezTo>
                    <a:pt x="299" y="26"/>
                    <a:pt x="258" y="14"/>
                    <a:pt x="219" y="8"/>
                  </a:cubicBezTo>
                  <a:cubicBezTo>
                    <a:pt x="180" y="2"/>
                    <a:pt x="148" y="0"/>
                    <a:pt x="125" y="3"/>
                  </a:cubicBezTo>
                  <a:cubicBezTo>
                    <a:pt x="101" y="5"/>
                    <a:pt x="79" y="11"/>
                    <a:pt x="59" y="19"/>
                  </a:cubicBezTo>
                  <a:cubicBezTo>
                    <a:pt x="39" y="26"/>
                    <a:pt x="26" y="32"/>
                    <a:pt x="20" y="37"/>
                  </a:cubicBezTo>
                  <a:cubicBezTo>
                    <a:pt x="15" y="41"/>
                    <a:pt x="10" y="44"/>
                    <a:pt x="7" y="46"/>
                  </a:cubicBezTo>
                  <a:cubicBezTo>
                    <a:pt x="7" y="47"/>
                    <a:pt x="7" y="48"/>
                    <a:pt x="7" y="49"/>
                  </a:cubicBezTo>
                  <a:cubicBezTo>
                    <a:pt x="7" y="49"/>
                    <a:pt x="7" y="50"/>
                    <a:pt x="7" y="51"/>
                  </a:cubicBezTo>
                  <a:cubicBezTo>
                    <a:pt x="48" y="71"/>
                    <a:pt x="48" y="71"/>
                    <a:pt x="48" y="71"/>
                  </a:cubicBezTo>
                  <a:cubicBezTo>
                    <a:pt x="49" y="72"/>
                    <a:pt x="50" y="73"/>
                    <a:pt x="50" y="75"/>
                  </a:cubicBezTo>
                  <a:cubicBezTo>
                    <a:pt x="50" y="78"/>
                    <a:pt x="48" y="79"/>
                    <a:pt x="46" y="79"/>
                  </a:cubicBezTo>
                  <a:cubicBezTo>
                    <a:pt x="2" y="79"/>
                    <a:pt x="2" y="79"/>
                    <a:pt x="2" y="79"/>
                  </a:cubicBezTo>
                  <a:cubicBezTo>
                    <a:pt x="1" y="79"/>
                    <a:pt x="0" y="79"/>
                    <a:pt x="0" y="80"/>
                  </a:cubicBezTo>
                  <a:cubicBezTo>
                    <a:pt x="0" y="81"/>
                    <a:pt x="1" y="81"/>
                    <a:pt x="1" y="81"/>
                  </a:cubicBezTo>
                  <a:cubicBezTo>
                    <a:pt x="24" y="101"/>
                    <a:pt x="51" y="114"/>
                    <a:pt x="82" y="122"/>
                  </a:cubicBezTo>
                  <a:cubicBezTo>
                    <a:pt x="114" y="129"/>
                    <a:pt x="144" y="132"/>
                    <a:pt x="173" y="130"/>
                  </a:cubicBezTo>
                  <a:cubicBezTo>
                    <a:pt x="203" y="127"/>
                    <a:pt x="230" y="123"/>
                    <a:pt x="256" y="117"/>
                  </a:cubicBezTo>
                  <a:cubicBezTo>
                    <a:pt x="282" y="111"/>
                    <a:pt x="303" y="106"/>
                    <a:pt x="318" y="100"/>
                  </a:cubicBezTo>
                  <a:cubicBezTo>
                    <a:pt x="334" y="95"/>
                    <a:pt x="342" y="92"/>
                    <a:pt x="342" y="91"/>
                  </a:cubicBezTo>
                  <a:cubicBezTo>
                    <a:pt x="405" y="124"/>
                    <a:pt x="405" y="124"/>
                    <a:pt x="405" y="124"/>
                  </a:cubicBezTo>
                  <a:cubicBezTo>
                    <a:pt x="407" y="124"/>
                    <a:pt x="407" y="124"/>
                    <a:pt x="407" y="124"/>
                  </a:cubicBezTo>
                  <a:cubicBezTo>
                    <a:pt x="411" y="124"/>
                    <a:pt x="412" y="123"/>
                    <a:pt x="412" y="119"/>
                  </a:cubicBezTo>
                  <a:cubicBezTo>
                    <a:pt x="412" y="118"/>
                    <a:pt x="412" y="118"/>
                    <a:pt x="411" y="116"/>
                  </a:cubicBezTo>
                  <a:cubicBezTo>
                    <a:pt x="375" y="67"/>
                    <a:pt x="375" y="67"/>
                    <a:pt x="375" y="67"/>
                  </a:cubicBezTo>
                  <a:cubicBezTo>
                    <a:pt x="411" y="18"/>
                    <a:pt x="411" y="18"/>
                    <a:pt x="411" y="18"/>
                  </a:cubicBezTo>
                  <a:cubicBezTo>
                    <a:pt x="412" y="17"/>
                    <a:pt x="412" y="16"/>
                    <a:pt x="412" y="15"/>
                  </a:cubicBezTo>
                  <a:close/>
                  <a:moveTo>
                    <a:pt x="82" y="57"/>
                  </a:moveTo>
                  <a:cubicBezTo>
                    <a:pt x="79" y="60"/>
                    <a:pt x="76" y="61"/>
                    <a:pt x="72" y="61"/>
                  </a:cubicBezTo>
                  <a:cubicBezTo>
                    <a:pt x="68" y="61"/>
                    <a:pt x="64" y="60"/>
                    <a:pt x="61" y="57"/>
                  </a:cubicBezTo>
                  <a:cubicBezTo>
                    <a:pt x="58" y="54"/>
                    <a:pt x="57" y="50"/>
                    <a:pt x="57" y="45"/>
                  </a:cubicBezTo>
                  <a:cubicBezTo>
                    <a:pt x="57" y="41"/>
                    <a:pt x="58" y="37"/>
                    <a:pt x="61" y="34"/>
                  </a:cubicBezTo>
                  <a:cubicBezTo>
                    <a:pt x="64" y="31"/>
                    <a:pt x="68" y="29"/>
                    <a:pt x="72" y="29"/>
                  </a:cubicBezTo>
                  <a:cubicBezTo>
                    <a:pt x="76" y="29"/>
                    <a:pt x="79" y="31"/>
                    <a:pt x="82" y="34"/>
                  </a:cubicBezTo>
                  <a:cubicBezTo>
                    <a:pt x="85" y="37"/>
                    <a:pt x="87" y="41"/>
                    <a:pt x="87" y="45"/>
                  </a:cubicBezTo>
                  <a:cubicBezTo>
                    <a:pt x="87" y="50"/>
                    <a:pt x="85" y="54"/>
                    <a:pt x="82" y="57"/>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64" name="AutoShape 64"/>
          <p:cNvSpPr/>
          <p:nvPr/>
        </p:nvSpPr>
        <p:spPr>
          <a:xfrm flipH="1">
            <a:off x="1061323" y="2678169"/>
            <a:ext cx="653320" cy="65179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flipH="1">
            <a:off x="3695557" y="2678169"/>
            <a:ext cx="653320" cy="65179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flipH="1">
            <a:off x="6337221" y="2678169"/>
            <a:ext cx="653320" cy="65179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flipH="1">
            <a:off x="8962406" y="2678169"/>
            <a:ext cx="651796" cy="651796"/>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TextBox 68"/>
          <p:cNvSpPr txBox="1"/>
          <p:nvPr/>
        </p:nvSpPr>
        <p:spPr>
          <a:xfrm>
            <a:off x="948881" y="2735700"/>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01</a:t>
            </a:r>
          </a:p>
        </p:txBody>
      </p:sp>
      <p:sp>
        <p:nvSpPr>
          <p:cNvPr id="69" name="TextBox 69"/>
          <p:cNvSpPr txBox="1"/>
          <p:nvPr/>
        </p:nvSpPr>
        <p:spPr>
          <a:xfrm>
            <a:off x="3592640" y="2745225"/>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02</a:t>
            </a:r>
          </a:p>
        </p:txBody>
      </p:sp>
      <p:sp>
        <p:nvSpPr>
          <p:cNvPr id="70" name="TextBox 70"/>
          <p:cNvSpPr txBox="1"/>
          <p:nvPr/>
        </p:nvSpPr>
        <p:spPr>
          <a:xfrm>
            <a:off x="6234303"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03</a:t>
            </a:r>
          </a:p>
        </p:txBody>
      </p:sp>
      <p:sp>
        <p:nvSpPr>
          <p:cNvPr id="71" name="TextBox 71"/>
          <p:cNvSpPr txBox="1"/>
          <p:nvPr/>
        </p:nvSpPr>
        <p:spPr>
          <a:xfrm>
            <a:off x="8858727"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04</a:t>
            </a:r>
          </a:p>
        </p:txBody>
      </p:sp>
      <p:sp>
        <p:nvSpPr>
          <p:cNvPr id="72" name="TextBox 72"/>
          <p:cNvSpPr txBox="1"/>
          <p:nvPr/>
        </p:nvSpPr>
        <p:spPr>
          <a:xfrm>
            <a:off x="94888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1">
                    <a:alpha val="100000"/>
                  </a:schemeClr>
                </a:solidFill>
                <a:latin typeface="Microsoft Yahei"/>
                <a:ea typeface="Microsoft Yahei"/>
                <a:cs typeface="Microsoft Yahei"/>
              </a:rPr>
              <a:t>增强记忆力</a:t>
            </a:r>
          </a:p>
        </p:txBody>
      </p:sp>
      <p:sp>
        <p:nvSpPr>
          <p:cNvPr id="73" name="TextBox 73"/>
          <p:cNvSpPr txBox="1"/>
          <p:nvPr/>
        </p:nvSpPr>
        <p:spPr>
          <a:xfrm>
            <a:off x="3582734"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2">
                    <a:alpha val="100000"/>
                  </a:schemeClr>
                </a:solidFill>
                <a:latin typeface="Microsoft Yahei"/>
                <a:ea typeface="Microsoft Yahei"/>
                <a:cs typeface="Microsoft Yahei"/>
              </a:rPr>
              <a:t>培养语感</a:t>
            </a:r>
          </a:p>
        </p:txBody>
      </p:sp>
      <p:sp>
        <p:nvSpPr>
          <p:cNvPr id="74" name="TextBox 74"/>
          <p:cNvSpPr txBox="1"/>
          <p:nvPr/>
        </p:nvSpPr>
        <p:spPr>
          <a:xfrm>
            <a:off x="622411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3">
                    <a:alpha val="100000"/>
                  </a:schemeClr>
                </a:solidFill>
                <a:latin typeface="Microsoft Yahei"/>
                <a:ea typeface="Microsoft Yahei"/>
                <a:cs typeface="Microsoft Yahei"/>
              </a:rPr>
              <a:t>提高表达能力</a:t>
            </a:r>
          </a:p>
        </p:txBody>
      </p:sp>
      <p:sp>
        <p:nvSpPr>
          <p:cNvPr id="75" name="TextBox 75"/>
          <p:cNvSpPr txBox="1"/>
          <p:nvPr/>
        </p:nvSpPr>
        <p:spPr>
          <a:xfrm>
            <a:off x="8848535"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4">
                    <a:alpha val="100000"/>
                  </a:schemeClr>
                </a:solidFill>
                <a:latin typeface="Microsoft Yahei"/>
                <a:ea typeface="Microsoft Yahei"/>
                <a:cs typeface="Microsoft Yahei"/>
              </a:rPr>
              <a:t>陶冶性情</a:t>
            </a:r>
          </a:p>
        </p:txBody>
      </p:sp>
      <p:grpSp>
        <p:nvGrpSpPr>
          <p:cNvPr id="76" name="Group 76"/>
          <p:cNvGrpSpPr/>
          <p:nvPr/>
        </p:nvGrpSpPr>
        <p:grpSpPr>
          <a:xfrm>
            <a:off x="454963" y="93878"/>
            <a:ext cx="10641129" cy="914400"/>
            <a:chOff x="454963" y="93878"/>
            <a:chExt cx="10641129" cy="914400"/>
          </a:xfrm>
        </p:grpSpPr>
        <p:sp>
          <p:nvSpPr>
            <p:cNvPr id="77" name="AutoShape 7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AutoShape 8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AutoShape 8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AutoShape 8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AutoShape 8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AutoShape 9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AutoShape 9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AutoShape 9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AutoShape 9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AutoShape 9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TextBox 9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背诵的重要性和意义</a:t>
              </a:r>
            </a:p>
          </p:txBody>
        </p:sp>
      </p:grpSp>
      <p:sp>
        <p:nvSpPr>
          <p:cNvPr id="98" name="TextBox 98"/>
          <p:cNvSpPr txBox="1"/>
          <p:nvPr/>
        </p:nvSpPr>
        <p:spPr>
          <a:xfrm>
            <a:off x="6257058"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背诵名句名篇可以帮助学生积累丰富的词汇和表达方式，提高学生的口头和书面表达能力。</a:t>
            </a:r>
          </a:p>
        </p:txBody>
      </p:sp>
      <p:sp>
        <p:nvSpPr>
          <p:cNvPr id="99" name="TextBox 99"/>
          <p:cNvSpPr txBox="1"/>
          <p:nvPr/>
        </p:nvSpPr>
        <p:spPr>
          <a:xfrm>
            <a:off x="3600742"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通过背诵名句名篇，学生可以更好地领悟和体会汉语的语言美感和韵律感，培养自己的语感。</a:t>
            </a:r>
          </a:p>
        </p:txBody>
      </p:sp>
      <p:sp>
        <p:nvSpPr>
          <p:cNvPr id="100" name="TextBox 100"/>
          <p:cNvSpPr txBox="1"/>
          <p:nvPr/>
        </p:nvSpPr>
        <p:spPr>
          <a:xfrm>
            <a:off x="944426"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背诵可以锻炼学生的记忆力，提高学生的记忆速度和准确性。</a:t>
            </a:r>
          </a:p>
        </p:txBody>
      </p:sp>
      <p:sp>
        <p:nvSpPr>
          <p:cNvPr id="101" name="TextBox 101"/>
          <p:cNvSpPr txBox="1"/>
          <p:nvPr/>
        </p:nvSpPr>
        <p:spPr>
          <a:xfrm>
            <a:off x="8913375"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背诵名句名篇可以让学生感受到中华文化的博大精深和优美深邃，陶冶学生的性情和品格。</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02</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名句名篇概述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名句名篇指的是在文学史上具有重要地位和广泛影响力的经典语句和篇章。</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语言精炼、意境深远、思想深邃、艺术性强。</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古代名句、现代名句、诗词名句、散文名句等。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涵盖人生哲理、情感抒发、自然描绘、历史典故等多个方面。</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名句名篇的分类和内容</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内容</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分类</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TextBox 5"/>
          <p:cNvSpPr txBox="1"/>
          <p:nvPr/>
        </p:nvSpPr>
        <p:spPr>
          <a:xfrm>
            <a:off x="2591991"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1800" b="1">
                <a:solidFill>
                  <a:schemeClr val="accent1">
                    <a:alpha val="100000"/>
                  </a:schemeClr>
                </a:solidFill>
                <a:latin typeface="Microsoft Yahei"/>
                <a:ea typeface="Microsoft Yahei"/>
                <a:cs typeface="Microsoft Yahei"/>
              </a:rPr>
              <a:t>80%</a:t>
            </a:r>
          </a:p>
        </p:txBody>
      </p:sp>
      <p:grpSp>
        <p:nvGrpSpPr>
          <p:cNvPr id="6" name="Group 6"/>
          <p:cNvGrpSpPr/>
          <p:nvPr/>
        </p:nvGrpSpPr>
        <p:grpSpPr>
          <a:xfrm>
            <a:off x="8595360" y="2063687"/>
            <a:ext cx="1240346" cy="962406"/>
            <a:chOff x="8595360" y="2063687"/>
            <a:chExt cx="1240346" cy="962406"/>
          </a:xfrm>
        </p:grpSpPr>
        <p:sp>
          <p:nvSpPr>
            <p:cNvPr id="7" name="Freeform 7"/>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TextBox 9"/>
          <p:cNvSpPr txBox="1"/>
          <p:nvPr/>
        </p:nvSpPr>
        <p:spPr>
          <a:xfrm>
            <a:off x="8769620"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1800" b="1">
                <a:solidFill>
                  <a:schemeClr val="accent3">
                    <a:alpha val="100000"/>
                  </a:schemeClr>
                </a:solidFill>
                <a:latin typeface="Microsoft Yahei"/>
                <a:ea typeface="Microsoft Yahei"/>
                <a:cs typeface="Microsoft Yahei"/>
              </a:rPr>
              <a:t>80%</a:t>
            </a:r>
          </a:p>
        </p:txBody>
      </p:sp>
      <p:grpSp>
        <p:nvGrpSpPr>
          <p:cNvPr id="10" name="Group 10"/>
          <p:cNvGrpSpPr/>
          <p:nvPr/>
        </p:nvGrpSpPr>
        <p:grpSpPr>
          <a:xfrm>
            <a:off x="5258181" y="1559433"/>
            <a:ext cx="1600105" cy="1242060"/>
            <a:chOff x="5258181" y="1559433"/>
            <a:chExt cx="1600105" cy="1242060"/>
          </a:xfrm>
        </p:grpSpPr>
        <p:sp>
          <p:nvSpPr>
            <p:cNvPr id="11" name="Freeform 11"/>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5481304" y="2723007"/>
            <a:ext cx="11734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1800" b="1">
                <a:solidFill>
                  <a:schemeClr val="accent2">
                    <a:alpha val="100000"/>
                  </a:schemeClr>
                </a:solidFill>
                <a:latin typeface="Microsoft Yahei"/>
                <a:ea typeface="Microsoft Yahei"/>
                <a:cs typeface="Microsoft Yahei"/>
              </a:rPr>
              <a:t>100%</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背诵的难点和挑战</a:t>
              </a:r>
            </a:p>
          </p:txBody>
        </p:sp>
      </p:grpSp>
      <p:sp>
        <p:nvSpPr>
          <p:cNvPr id="36" name="AutoShape 36"/>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645039" y="3909822"/>
            <a:ext cx="2619375" cy="1219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记忆量大、语言晦涩、意境抽象、文化背景陌生等。</a:t>
            </a:r>
          </a:p>
        </p:txBody>
      </p:sp>
      <p:sp>
        <p:nvSpPr>
          <p:cNvPr id="40" name="TextBox 40"/>
          <p:cNvSpPr txBox="1"/>
          <p:nvPr/>
        </p:nvSpPr>
        <p:spPr>
          <a:xfrm>
            <a:off x="4757904" y="3802476"/>
            <a:ext cx="2619375" cy="1219200"/>
          </a:xfrm>
          <a:prstGeom prst="rect">
            <a:avLst/>
          </a:prstGeom>
        </p:spPr>
        <p:txBody>
          <a:bodyPr vert="horz"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需要花费大量时间和精力进行记忆和理解，同时还需要不断练习和巩固，以达到熟练背诵的程度。</a:t>
            </a:r>
          </a:p>
        </p:txBody>
      </p:sp>
      <p:sp>
        <p:nvSpPr>
          <p:cNvPr id="41" name="TextBox 41"/>
          <p:cNvSpPr txBox="1"/>
          <p:nvPr/>
        </p:nvSpPr>
        <p:spPr>
          <a:xfrm>
            <a:off x="7828464" y="3909822"/>
            <a:ext cx="2662490" cy="1219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将长篇文章分成若干小段，每次只背诵一小段，逐步累加。</a:t>
            </a:r>
          </a:p>
        </p:txBody>
      </p:sp>
      <p:sp>
        <p:nvSpPr>
          <p:cNvPr id="42" name="TextBox 42"/>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难点</a:t>
            </a:r>
          </a:p>
        </p:txBody>
      </p:sp>
      <p:sp>
        <p:nvSpPr>
          <p:cNvPr id="43" name="TextBox 43"/>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挑战</a:t>
            </a:r>
          </a:p>
        </p:txBody>
      </p:sp>
      <p:sp>
        <p:nvSpPr>
          <p:cNvPr id="44" name="TextBox 44"/>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分段背诵</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66806" y="1875568"/>
            <a:ext cx="3824955" cy="3826383"/>
            <a:chOff x="4166806" y="1875568"/>
            <a:chExt cx="3824955" cy="3826383"/>
          </a:xfrm>
        </p:grpSpPr>
        <p:sp>
          <p:nvSpPr>
            <p:cNvPr id="3" name="Freeform 3"/>
            <p:cNvSpPr/>
            <p:nvPr/>
          </p:nvSpPr>
          <p:spPr>
            <a:xfrm>
              <a:off x="4166806" y="3454622"/>
              <a:ext cx="2238375" cy="2247329"/>
            </a:xfrm>
            <a:custGeom>
              <a:rect l="l" t="t" r="r" b="b"/>
              <a:pathLst>
                <a:path w="285" h="286">
                  <a:moveTo>
                    <a:pt x="0" y="83"/>
                  </a:moveTo>
                  <a:cubicBezTo>
                    <a:pt x="0" y="0"/>
                    <a:pt x="0" y="0"/>
                    <a:pt x="0" y="0"/>
                  </a:cubicBezTo>
                  <a:cubicBezTo>
                    <a:pt x="157" y="0"/>
                    <a:pt x="285" y="128"/>
                    <a:pt x="285" y="286"/>
                  </a:cubicBezTo>
                  <a:cubicBezTo>
                    <a:pt x="202" y="286"/>
                    <a:pt x="202" y="286"/>
                    <a:pt x="202" y="286"/>
                  </a:cubicBezTo>
                  <a:cubicBezTo>
                    <a:pt x="202" y="174"/>
                    <a:pt x="111" y="83"/>
                    <a:pt x="0" y="83"/>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166806" y="1875568"/>
              <a:ext cx="2238375" cy="2239804"/>
            </a:xfrm>
            <a:custGeom>
              <a:rect l="l" t="t" r="r" b="b"/>
              <a:pathLst>
                <a:path w="285" h="285">
                  <a:moveTo>
                    <a:pt x="0" y="202"/>
                  </a:moveTo>
                  <a:cubicBezTo>
                    <a:pt x="0" y="285"/>
                    <a:pt x="0" y="285"/>
                    <a:pt x="0" y="285"/>
                  </a:cubicBezTo>
                  <a:cubicBezTo>
                    <a:pt x="157" y="285"/>
                    <a:pt x="285" y="157"/>
                    <a:pt x="285" y="0"/>
                  </a:cubicBezTo>
                  <a:cubicBezTo>
                    <a:pt x="202" y="0"/>
                    <a:pt x="202" y="0"/>
                    <a:pt x="202" y="0"/>
                  </a:cubicBezTo>
                  <a:cubicBezTo>
                    <a:pt x="202" y="111"/>
                    <a:pt x="111" y="202"/>
                    <a:pt x="0" y="20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753386" y="3454622"/>
              <a:ext cx="2238375" cy="2247329"/>
            </a:xfrm>
            <a:custGeom>
              <a:rect l="l" t="t" r="r" b="b"/>
              <a:pathLst>
                <a:path w="285" h="286">
                  <a:moveTo>
                    <a:pt x="285" y="83"/>
                  </a:moveTo>
                  <a:cubicBezTo>
                    <a:pt x="285" y="0"/>
                    <a:pt x="285" y="0"/>
                    <a:pt x="285" y="0"/>
                  </a:cubicBezTo>
                  <a:cubicBezTo>
                    <a:pt x="128" y="0"/>
                    <a:pt x="0" y="128"/>
                    <a:pt x="0" y="286"/>
                  </a:cubicBezTo>
                  <a:cubicBezTo>
                    <a:pt x="83" y="286"/>
                    <a:pt x="83" y="286"/>
                    <a:pt x="83" y="286"/>
                  </a:cubicBezTo>
                  <a:cubicBezTo>
                    <a:pt x="83" y="174"/>
                    <a:pt x="174" y="83"/>
                    <a:pt x="285" y="8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53386" y="1875568"/>
              <a:ext cx="2238375" cy="2239804"/>
            </a:xfrm>
            <a:custGeom>
              <a:rect l="l" t="t" r="r" b="b"/>
              <a:pathLst>
                <a:path w="285" h="285">
                  <a:moveTo>
                    <a:pt x="285" y="202"/>
                  </a:moveTo>
                  <a:cubicBezTo>
                    <a:pt x="285" y="285"/>
                    <a:pt x="285" y="285"/>
                    <a:pt x="285" y="285"/>
                  </a:cubicBezTo>
                  <a:cubicBezTo>
                    <a:pt x="128" y="285"/>
                    <a:pt x="0" y="157"/>
                    <a:pt x="0" y="0"/>
                  </a:cubicBezTo>
                  <a:cubicBezTo>
                    <a:pt x="83" y="0"/>
                    <a:pt x="83" y="0"/>
                    <a:pt x="83" y="0"/>
                  </a:cubicBezTo>
                  <a:cubicBezTo>
                    <a:pt x="83" y="111"/>
                    <a:pt x="174" y="202"/>
                    <a:pt x="285" y="20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211033" y="2959322"/>
            <a:ext cx="1645728" cy="1705738"/>
            <a:chOff x="5211033" y="2959322"/>
            <a:chExt cx="1645728" cy="1705738"/>
          </a:xfrm>
        </p:grpSpPr>
        <p:sp>
          <p:nvSpPr>
            <p:cNvPr id="8" name="Freeform 8"/>
            <p:cNvSpPr/>
            <p:nvPr/>
          </p:nvSpPr>
          <p:spPr>
            <a:xfrm>
              <a:off x="5211033" y="3015424"/>
              <a:ext cx="541973" cy="425577"/>
            </a:xfrm>
            <a:custGeom>
              <a:rect l="l" t="t" r="r" b="b"/>
              <a:pathLst>
                <a:path w="105" h="83">
                  <a:moveTo>
                    <a:pt x="19" y="26"/>
                  </a:moveTo>
                  <a:cubicBezTo>
                    <a:pt x="50" y="11"/>
                    <a:pt x="50" y="11"/>
                    <a:pt x="50" y="11"/>
                  </a:cubicBezTo>
                  <a:cubicBezTo>
                    <a:pt x="50" y="11"/>
                    <a:pt x="51" y="11"/>
                    <a:pt x="51" y="11"/>
                  </a:cubicBezTo>
                  <a:cubicBezTo>
                    <a:pt x="51" y="11"/>
                    <a:pt x="51" y="11"/>
                    <a:pt x="51" y="11"/>
                  </a:cubicBezTo>
                  <a:cubicBezTo>
                    <a:pt x="51" y="42"/>
                    <a:pt x="51" y="42"/>
                    <a:pt x="51" y="42"/>
                  </a:cubicBezTo>
                  <a:cubicBezTo>
                    <a:pt x="51" y="42"/>
                    <a:pt x="51" y="43"/>
                    <a:pt x="51" y="43"/>
                  </a:cubicBezTo>
                  <a:cubicBezTo>
                    <a:pt x="51" y="43"/>
                    <a:pt x="50" y="43"/>
                    <a:pt x="50" y="43"/>
                  </a:cubicBezTo>
                  <a:cubicBezTo>
                    <a:pt x="19" y="27"/>
                    <a:pt x="19" y="27"/>
                    <a:pt x="19" y="27"/>
                  </a:cubicBezTo>
                  <a:cubicBezTo>
                    <a:pt x="19" y="27"/>
                    <a:pt x="19" y="27"/>
                    <a:pt x="19" y="27"/>
                  </a:cubicBezTo>
                  <a:cubicBezTo>
                    <a:pt x="19" y="26"/>
                    <a:pt x="19" y="26"/>
                    <a:pt x="19" y="26"/>
                  </a:cubicBezTo>
                  <a:close/>
                  <a:moveTo>
                    <a:pt x="55" y="11"/>
                  </a:moveTo>
                  <a:cubicBezTo>
                    <a:pt x="55" y="42"/>
                    <a:pt x="55" y="42"/>
                    <a:pt x="55" y="42"/>
                  </a:cubicBezTo>
                  <a:cubicBezTo>
                    <a:pt x="55" y="42"/>
                    <a:pt x="55" y="43"/>
                    <a:pt x="55" y="43"/>
                  </a:cubicBezTo>
                  <a:cubicBezTo>
                    <a:pt x="55" y="43"/>
                    <a:pt x="56" y="43"/>
                    <a:pt x="56" y="43"/>
                  </a:cubicBezTo>
                  <a:cubicBezTo>
                    <a:pt x="87" y="27"/>
                    <a:pt x="87" y="27"/>
                    <a:pt x="87" y="27"/>
                  </a:cubicBezTo>
                  <a:cubicBezTo>
                    <a:pt x="87" y="27"/>
                    <a:pt x="87" y="27"/>
                    <a:pt x="87" y="27"/>
                  </a:cubicBezTo>
                  <a:cubicBezTo>
                    <a:pt x="87" y="26"/>
                    <a:pt x="87" y="26"/>
                    <a:pt x="87" y="26"/>
                  </a:cubicBezTo>
                  <a:cubicBezTo>
                    <a:pt x="56" y="11"/>
                    <a:pt x="56" y="11"/>
                    <a:pt x="56" y="11"/>
                  </a:cubicBezTo>
                  <a:cubicBezTo>
                    <a:pt x="56" y="11"/>
                    <a:pt x="55" y="11"/>
                    <a:pt x="55" y="11"/>
                  </a:cubicBezTo>
                  <a:cubicBezTo>
                    <a:pt x="55" y="11"/>
                    <a:pt x="55" y="11"/>
                    <a:pt x="55" y="11"/>
                  </a:cubicBezTo>
                  <a:close/>
                  <a:moveTo>
                    <a:pt x="48" y="45"/>
                  </a:moveTo>
                  <a:cubicBezTo>
                    <a:pt x="15" y="29"/>
                    <a:pt x="15" y="29"/>
                    <a:pt x="15" y="29"/>
                  </a:cubicBezTo>
                  <a:cubicBezTo>
                    <a:pt x="15" y="29"/>
                    <a:pt x="15" y="29"/>
                    <a:pt x="14" y="29"/>
                  </a:cubicBezTo>
                  <a:cubicBezTo>
                    <a:pt x="1" y="35"/>
                    <a:pt x="1" y="35"/>
                    <a:pt x="1" y="35"/>
                  </a:cubicBezTo>
                  <a:cubicBezTo>
                    <a:pt x="1" y="36"/>
                    <a:pt x="0" y="36"/>
                    <a:pt x="0" y="36"/>
                  </a:cubicBezTo>
                  <a:cubicBezTo>
                    <a:pt x="0" y="37"/>
                    <a:pt x="1" y="37"/>
                    <a:pt x="1" y="37"/>
                  </a:cubicBezTo>
                  <a:cubicBezTo>
                    <a:pt x="33" y="53"/>
                    <a:pt x="33" y="53"/>
                    <a:pt x="33" y="53"/>
                  </a:cubicBezTo>
                  <a:cubicBezTo>
                    <a:pt x="34" y="54"/>
                    <a:pt x="34" y="54"/>
                    <a:pt x="34" y="53"/>
                  </a:cubicBezTo>
                  <a:cubicBezTo>
                    <a:pt x="48" y="47"/>
                    <a:pt x="48" y="47"/>
                    <a:pt x="48" y="47"/>
                  </a:cubicBezTo>
                  <a:cubicBezTo>
                    <a:pt x="48" y="47"/>
                    <a:pt x="48" y="46"/>
                    <a:pt x="48" y="46"/>
                  </a:cubicBezTo>
                  <a:cubicBezTo>
                    <a:pt x="48" y="45"/>
                    <a:pt x="48" y="45"/>
                    <a:pt x="48" y="45"/>
                  </a:cubicBezTo>
                  <a:close/>
                  <a:moveTo>
                    <a:pt x="105" y="16"/>
                  </a:moveTo>
                  <a:cubicBezTo>
                    <a:pt x="105" y="17"/>
                    <a:pt x="106" y="17"/>
                    <a:pt x="106" y="17"/>
                  </a:cubicBezTo>
                  <a:cubicBezTo>
                    <a:pt x="106" y="18"/>
                    <a:pt x="105" y="18"/>
                    <a:pt x="105" y="18"/>
                  </a:cubicBezTo>
                  <a:cubicBezTo>
                    <a:pt x="92" y="25"/>
                    <a:pt x="92" y="25"/>
                    <a:pt x="92" y="25"/>
                  </a:cubicBezTo>
                  <a:cubicBezTo>
                    <a:pt x="91" y="25"/>
                    <a:pt x="91" y="25"/>
                    <a:pt x="91" y="25"/>
                  </a:cubicBezTo>
                  <a:cubicBezTo>
                    <a:pt x="58" y="9"/>
                    <a:pt x="58" y="9"/>
                    <a:pt x="58" y="9"/>
                  </a:cubicBezTo>
                  <a:cubicBezTo>
                    <a:pt x="58" y="8"/>
                    <a:pt x="58" y="8"/>
                    <a:pt x="58" y="8"/>
                  </a:cubicBezTo>
                  <a:cubicBezTo>
                    <a:pt x="58" y="7"/>
                    <a:pt x="58" y="7"/>
                    <a:pt x="58" y="7"/>
                  </a:cubicBezTo>
                  <a:cubicBezTo>
                    <a:pt x="72" y="0"/>
                    <a:pt x="72" y="0"/>
                    <a:pt x="72" y="0"/>
                  </a:cubicBezTo>
                  <a:cubicBezTo>
                    <a:pt x="72" y="0"/>
                    <a:pt x="72" y="0"/>
                    <a:pt x="72" y="0"/>
                  </a:cubicBezTo>
                  <a:cubicBezTo>
                    <a:pt x="105" y="16"/>
                    <a:pt x="105" y="16"/>
                    <a:pt x="105" y="16"/>
                  </a:cubicBezTo>
                  <a:close/>
                  <a:moveTo>
                    <a:pt x="105" y="35"/>
                  </a:moveTo>
                  <a:cubicBezTo>
                    <a:pt x="105" y="36"/>
                    <a:pt x="106" y="36"/>
                    <a:pt x="106" y="36"/>
                  </a:cubicBezTo>
                  <a:cubicBezTo>
                    <a:pt x="106" y="37"/>
                    <a:pt x="105" y="37"/>
                    <a:pt x="105" y="37"/>
                  </a:cubicBezTo>
                  <a:cubicBezTo>
                    <a:pt x="72" y="53"/>
                    <a:pt x="72" y="53"/>
                    <a:pt x="72" y="53"/>
                  </a:cubicBezTo>
                  <a:cubicBezTo>
                    <a:pt x="72" y="54"/>
                    <a:pt x="72" y="54"/>
                    <a:pt x="72" y="53"/>
                  </a:cubicBezTo>
                  <a:cubicBezTo>
                    <a:pt x="58" y="47"/>
                    <a:pt x="58" y="47"/>
                    <a:pt x="58" y="47"/>
                  </a:cubicBezTo>
                  <a:cubicBezTo>
                    <a:pt x="58" y="47"/>
                    <a:pt x="58" y="46"/>
                    <a:pt x="58" y="46"/>
                  </a:cubicBezTo>
                  <a:cubicBezTo>
                    <a:pt x="58" y="45"/>
                    <a:pt x="58" y="45"/>
                    <a:pt x="58" y="45"/>
                  </a:cubicBezTo>
                  <a:cubicBezTo>
                    <a:pt x="91" y="29"/>
                    <a:pt x="91" y="29"/>
                    <a:pt x="91" y="29"/>
                  </a:cubicBezTo>
                  <a:cubicBezTo>
                    <a:pt x="91" y="29"/>
                    <a:pt x="91" y="29"/>
                    <a:pt x="92" y="29"/>
                  </a:cubicBezTo>
                  <a:cubicBezTo>
                    <a:pt x="105" y="35"/>
                    <a:pt x="105" y="35"/>
                    <a:pt x="105" y="35"/>
                  </a:cubicBezTo>
                  <a:close/>
                  <a:moveTo>
                    <a:pt x="48" y="7"/>
                  </a:moveTo>
                  <a:cubicBezTo>
                    <a:pt x="34" y="0"/>
                    <a:pt x="34" y="0"/>
                    <a:pt x="34" y="0"/>
                  </a:cubicBezTo>
                  <a:cubicBezTo>
                    <a:pt x="34" y="0"/>
                    <a:pt x="34" y="0"/>
                    <a:pt x="33" y="0"/>
                  </a:cubicBezTo>
                  <a:cubicBezTo>
                    <a:pt x="1" y="16"/>
                    <a:pt x="1" y="16"/>
                    <a:pt x="1" y="16"/>
                  </a:cubicBezTo>
                  <a:cubicBezTo>
                    <a:pt x="1" y="17"/>
                    <a:pt x="0" y="17"/>
                    <a:pt x="0" y="17"/>
                  </a:cubicBezTo>
                  <a:cubicBezTo>
                    <a:pt x="0" y="18"/>
                    <a:pt x="1" y="18"/>
                    <a:pt x="1" y="18"/>
                  </a:cubicBezTo>
                  <a:cubicBezTo>
                    <a:pt x="14" y="25"/>
                    <a:pt x="14" y="25"/>
                    <a:pt x="14" y="25"/>
                  </a:cubicBezTo>
                  <a:cubicBezTo>
                    <a:pt x="15" y="25"/>
                    <a:pt x="15" y="25"/>
                    <a:pt x="15" y="25"/>
                  </a:cubicBezTo>
                  <a:cubicBezTo>
                    <a:pt x="48" y="9"/>
                    <a:pt x="48" y="9"/>
                    <a:pt x="48" y="9"/>
                  </a:cubicBezTo>
                  <a:cubicBezTo>
                    <a:pt x="48" y="8"/>
                    <a:pt x="48" y="8"/>
                    <a:pt x="48" y="8"/>
                  </a:cubicBezTo>
                  <a:cubicBezTo>
                    <a:pt x="48" y="7"/>
                    <a:pt x="48" y="7"/>
                    <a:pt x="48" y="7"/>
                  </a:cubicBezTo>
                  <a:close/>
                  <a:moveTo>
                    <a:pt x="55" y="50"/>
                  </a:moveTo>
                  <a:cubicBezTo>
                    <a:pt x="55" y="82"/>
                    <a:pt x="55" y="82"/>
                    <a:pt x="55" y="82"/>
                  </a:cubicBezTo>
                  <a:cubicBezTo>
                    <a:pt x="55" y="82"/>
                    <a:pt x="55" y="83"/>
                    <a:pt x="55" y="83"/>
                  </a:cubicBezTo>
                  <a:cubicBezTo>
                    <a:pt x="55" y="83"/>
                    <a:pt x="56" y="83"/>
                    <a:pt x="56" y="83"/>
                  </a:cubicBezTo>
                  <a:cubicBezTo>
                    <a:pt x="89" y="66"/>
                    <a:pt x="89" y="66"/>
                    <a:pt x="89" y="66"/>
                  </a:cubicBezTo>
                  <a:cubicBezTo>
                    <a:pt x="89" y="66"/>
                    <a:pt x="90" y="66"/>
                    <a:pt x="90" y="65"/>
                  </a:cubicBezTo>
                  <a:cubicBezTo>
                    <a:pt x="90" y="50"/>
                    <a:pt x="90" y="50"/>
                    <a:pt x="90" y="50"/>
                  </a:cubicBezTo>
                  <a:cubicBezTo>
                    <a:pt x="90" y="50"/>
                    <a:pt x="89" y="49"/>
                    <a:pt x="89" y="49"/>
                  </a:cubicBezTo>
                  <a:cubicBezTo>
                    <a:pt x="89" y="49"/>
                    <a:pt x="89" y="49"/>
                    <a:pt x="88" y="49"/>
                  </a:cubicBezTo>
                  <a:cubicBezTo>
                    <a:pt x="73" y="57"/>
                    <a:pt x="73" y="57"/>
                    <a:pt x="73" y="57"/>
                  </a:cubicBezTo>
                  <a:cubicBezTo>
                    <a:pt x="72" y="57"/>
                    <a:pt x="72" y="57"/>
                    <a:pt x="72" y="57"/>
                  </a:cubicBezTo>
                  <a:cubicBezTo>
                    <a:pt x="72" y="57"/>
                    <a:pt x="72" y="57"/>
                    <a:pt x="72" y="57"/>
                  </a:cubicBezTo>
                  <a:cubicBezTo>
                    <a:pt x="71" y="57"/>
                    <a:pt x="71" y="57"/>
                    <a:pt x="71" y="57"/>
                  </a:cubicBezTo>
                  <a:cubicBezTo>
                    <a:pt x="56" y="49"/>
                    <a:pt x="56" y="49"/>
                    <a:pt x="56" y="49"/>
                  </a:cubicBezTo>
                  <a:cubicBezTo>
                    <a:pt x="56" y="49"/>
                    <a:pt x="55" y="49"/>
                    <a:pt x="55" y="49"/>
                  </a:cubicBezTo>
                  <a:cubicBezTo>
                    <a:pt x="55" y="49"/>
                    <a:pt x="55" y="50"/>
                    <a:pt x="55" y="50"/>
                  </a:cubicBezTo>
                  <a:close/>
                  <a:moveTo>
                    <a:pt x="16" y="50"/>
                  </a:moveTo>
                  <a:cubicBezTo>
                    <a:pt x="16" y="50"/>
                    <a:pt x="17" y="49"/>
                    <a:pt x="17" y="49"/>
                  </a:cubicBezTo>
                  <a:cubicBezTo>
                    <a:pt x="17" y="49"/>
                    <a:pt x="17" y="49"/>
                    <a:pt x="18" y="49"/>
                  </a:cubicBezTo>
                  <a:cubicBezTo>
                    <a:pt x="33" y="57"/>
                    <a:pt x="33" y="57"/>
                    <a:pt x="33" y="57"/>
                  </a:cubicBezTo>
                  <a:cubicBezTo>
                    <a:pt x="34" y="57"/>
                    <a:pt x="34" y="57"/>
                    <a:pt x="34" y="57"/>
                  </a:cubicBezTo>
                  <a:cubicBezTo>
                    <a:pt x="50" y="49"/>
                    <a:pt x="50" y="49"/>
                    <a:pt x="50" y="49"/>
                  </a:cubicBezTo>
                  <a:cubicBezTo>
                    <a:pt x="50" y="49"/>
                    <a:pt x="51" y="49"/>
                    <a:pt x="51" y="49"/>
                  </a:cubicBezTo>
                  <a:cubicBezTo>
                    <a:pt x="51" y="49"/>
                    <a:pt x="51" y="50"/>
                    <a:pt x="51" y="50"/>
                  </a:cubicBezTo>
                  <a:cubicBezTo>
                    <a:pt x="51" y="82"/>
                    <a:pt x="51" y="82"/>
                    <a:pt x="51" y="82"/>
                  </a:cubicBezTo>
                  <a:cubicBezTo>
                    <a:pt x="51" y="82"/>
                    <a:pt x="51" y="83"/>
                    <a:pt x="51" y="83"/>
                  </a:cubicBezTo>
                  <a:cubicBezTo>
                    <a:pt x="51" y="83"/>
                    <a:pt x="50" y="83"/>
                    <a:pt x="50" y="83"/>
                  </a:cubicBezTo>
                  <a:cubicBezTo>
                    <a:pt x="17" y="66"/>
                    <a:pt x="17" y="66"/>
                    <a:pt x="17" y="66"/>
                  </a:cubicBezTo>
                  <a:cubicBezTo>
                    <a:pt x="17" y="66"/>
                    <a:pt x="16" y="66"/>
                    <a:pt x="16" y="65"/>
                  </a:cubicBezTo>
                  <a:lnTo>
                    <a:pt x="16" y="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475952" y="2959322"/>
              <a:ext cx="380809" cy="537400"/>
            </a:xfrm>
            <a:custGeom>
              <a:rect l="l" t="t" r="r" b="b"/>
              <a:pathLst>
                <a:path w="21543" h="21574">
                  <a:moveTo>
                    <a:pt x="13864" y="16422"/>
                  </a:moveTo>
                  <a:cubicBezTo>
                    <a:pt x="13295" y="16782"/>
                    <a:pt x="12583" y="17013"/>
                    <a:pt x="11740" y="17115"/>
                  </a:cubicBezTo>
                  <a:lnTo>
                    <a:pt x="11752" y="18333"/>
                  </a:lnTo>
                  <a:lnTo>
                    <a:pt x="9908" y="18336"/>
                  </a:lnTo>
                  <a:lnTo>
                    <a:pt x="9897" y="17119"/>
                  </a:lnTo>
                  <a:cubicBezTo>
                    <a:pt x="9066" y="17021"/>
                    <a:pt x="8316" y="16773"/>
                    <a:pt x="7666" y="16391"/>
                  </a:cubicBezTo>
                  <a:cubicBezTo>
                    <a:pt x="6892" y="15916"/>
                    <a:pt x="6492" y="15369"/>
                    <a:pt x="6466" y="14757"/>
                  </a:cubicBezTo>
                  <a:lnTo>
                    <a:pt x="6503" y="14424"/>
                  </a:lnTo>
                  <a:lnTo>
                    <a:pt x="8292" y="14419"/>
                  </a:lnTo>
                  <a:lnTo>
                    <a:pt x="8298" y="14543"/>
                  </a:lnTo>
                  <a:cubicBezTo>
                    <a:pt x="8309" y="15050"/>
                    <a:pt x="8528" y="15427"/>
                    <a:pt x="8960" y="15694"/>
                  </a:cubicBezTo>
                  <a:cubicBezTo>
                    <a:pt x="9384" y="15964"/>
                    <a:pt x="10003" y="16098"/>
                    <a:pt x="10790" y="16098"/>
                  </a:cubicBezTo>
                  <a:cubicBezTo>
                    <a:pt x="11584" y="16093"/>
                    <a:pt x="12202" y="15951"/>
                    <a:pt x="12633" y="15680"/>
                  </a:cubicBezTo>
                  <a:cubicBezTo>
                    <a:pt x="13064" y="15409"/>
                    <a:pt x="13270" y="15036"/>
                    <a:pt x="13270" y="14552"/>
                  </a:cubicBezTo>
                  <a:cubicBezTo>
                    <a:pt x="13270" y="14153"/>
                    <a:pt x="13070" y="13842"/>
                    <a:pt x="12652" y="13606"/>
                  </a:cubicBezTo>
                  <a:cubicBezTo>
                    <a:pt x="12221" y="13367"/>
                    <a:pt x="11477" y="13158"/>
                    <a:pt x="10433" y="12985"/>
                  </a:cubicBezTo>
                  <a:cubicBezTo>
                    <a:pt x="9278" y="12794"/>
                    <a:pt x="8385" y="12496"/>
                    <a:pt x="7803" y="12110"/>
                  </a:cubicBezTo>
                  <a:cubicBezTo>
                    <a:pt x="7210" y="11710"/>
                    <a:pt x="6897" y="11199"/>
                    <a:pt x="6892" y="10591"/>
                  </a:cubicBezTo>
                  <a:cubicBezTo>
                    <a:pt x="6886" y="9899"/>
                    <a:pt x="7266" y="9321"/>
                    <a:pt x="8023" y="8877"/>
                  </a:cubicBezTo>
                  <a:cubicBezTo>
                    <a:pt x="8534" y="8574"/>
                    <a:pt x="9147" y="8376"/>
                    <a:pt x="9833" y="8282"/>
                  </a:cubicBezTo>
                  <a:lnTo>
                    <a:pt x="9822" y="7225"/>
                  </a:lnTo>
                  <a:lnTo>
                    <a:pt x="11665" y="7216"/>
                  </a:lnTo>
                  <a:lnTo>
                    <a:pt x="11671" y="8242"/>
                  </a:lnTo>
                  <a:cubicBezTo>
                    <a:pt x="12496" y="8322"/>
                    <a:pt x="13183" y="8527"/>
                    <a:pt x="13727" y="8841"/>
                  </a:cubicBezTo>
                  <a:cubicBezTo>
                    <a:pt x="14451" y="9272"/>
                    <a:pt x="14851" y="9867"/>
                    <a:pt x="14907" y="10617"/>
                  </a:cubicBezTo>
                  <a:lnTo>
                    <a:pt x="14914" y="10748"/>
                  </a:lnTo>
                  <a:lnTo>
                    <a:pt x="13114" y="10754"/>
                  </a:lnTo>
                  <a:lnTo>
                    <a:pt x="13089" y="10650"/>
                  </a:lnTo>
                  <a:cubicBezTo>
                    <a:pt x="13002" y="10183"/>
                    <a:pt x="12783" y="9832"/>
                    <a:pt x="12427" y="9610"/>
                  </a:cubicBezTo>
                  <a:cubicBezTo>
                    <a:pt x="12077" y="9392"/>
                    <a:pt x="11565" y="9277"/>
                    <a:pt x="10895" y="9282"/>
                  </a:cubicBezTo>
                  <a:cubicBezTo>
                    <a:pt x="10196" y="9282"/>
                    <a:pt x="9640" y="9401"/>
                    <a:pt x="9259" y="9632"/>
                  </a:cubicBezTo>
                  <a:cubicBezTo>
                    <a:pt x="8878" y="9858"/>
                    <a:pt x="8698" y="10160"/>
                    <a:pt x="8702" y="10572"/>
                  </a:cubicBezTo>
                  <a:cubicBezTo>
                    <a:pt x="8702" y="10924"/>
                    <a:pt x="8878" y="11204"/>
                    <a:pt x="9229" y="11408"/>
                  </a:cubicBezTo>
                  <a:cubicBezTo>
                    <a:pt x="9584" y="11621"/>
                    <a:pt x="10216" y="11808"/>
                    <a:pt x="11115" y="11954"/>
                  </a:cubicBezTo>
                  <a:cubicBezTo>
                    <a:pt x="12421" y="12172"/>
                    <a:pt x="13414" y="12492"/>
                    <a:pt x="14076" y="12914"/>
                  </a:cubicBezTo>
                  <a:cubicBezTo>
                    <a:pt x="14732" y="13335"/>
                    <a:pt x="15076" y="13877"/>
                    <a:pt x="15076" y="14521"/>
                  </a:cubicBezTo>
                  <a:cubicBezTo>
                    <a:pt x="15082" y="15289"/>
                    <a:pt x="14676" y="15929"/>
                    <a:pt x="13864" y="16422"/>
                  </a:cubicBezTo>
                  <a:cubicBezTo>
                    <a:pt x="13864" y="16422"/>
                    <a:pt x="13864" y="16422"/>
                    <a:pt x="13864" y="16422"/>
                  </a:cubicBezTo>
                  <a:close/>
                  <a:moveTo>
                    <a:pt x="13995" y="4271"/>
                  </a:moveTo>
                  <a:lnTo>
                    <a:pt x="13995" y="4298"/>
                  </a:lnTo>
                  <a:lnTo>
                    <a:pt x="7161" y="4325"/>
                  </a:lnTo>
                  <a:lnTo>
                    <a:pt x="7372" y="4045"/>
                  </a:lnTo>
                  <a:lnTo>
                    <a:pt x="7754" y="3756"/>
                  </a:lnTo>
                  <a:lnTo>
                    <a:pt x="13245" y="3739"/>
                  </a:lnTo>
                  <a:lnTo>
                    <a:pt x="14789" y="0"/>
                  </a:lnTo>
                  <a:lnTo>
                    <a:pt x="6535" y="31"/>
                  </a:lnTo>
                  <a:lnTo>
                    <a:pt x="7722" y="3668"/>
                  </a:lnTo>
                  <a:cubicBezTo>
                    <a:pt x="6866" y="2984"/>
                    <a:pt x="4761" y="1540"/>
                    <a:pt x="2855" y="2042"/>
                  </a:cubicBezTo>
                  <a:lnTo>
                    <a:pt x="3061" y="2446"/>
                  </a:lnTo>
                  <a:cubicBezTo>
                    <a:pt x="4687" y="2020"/>
                    <a:pt x="6673" y="3472"/>
                    <a:pt x="7372" y="4045"/>
                  </a:cubicBezTo>
                  <a:cubicBezTo>
                    <a:pt x="6210" y="4348"/>
                    <a:pt x="4699" y="4569"/>
                    <a:pt x="3805" y="4001"/>
                  </a:cubicBezTo>
                  <a:lnTo>
                    <a:pt x="3399" y="4329"/>
                  </a:lnTo>
                  <a:cubicBezTo>
                    <a:pt x="3930" y="4667"/>
                    <a:pt x="4605" y="4783"/>
                    <a:pt x="5310" y="4783"/>
                  </a:cubicBezTo>
                  <a:cubicBezTo>
                    <a:pt x="5729" y="4783"/>
                    <a:pt x="6155" y="4734"/>
                    <a:pt x="6566" y="4667"/>
                  </a:cubicBezTo>
                  <a:cubicBezTo>
                    <a:pt x="2687" y="6563"/>
                    <a:pt x="-26" y="10769"/>
                    <a:pt x="0" y="13957"/>
                  </a:cubicBezTo>
                  <a:cubicBezTo>
                    <a:pt x="32" y="18189"/>
                    <a:pt x="4886" y="21600"/>
                    <a:pt x="10828" y="21573"/>
                  </a:cubicBezTo>
                  <a:cubicBezTo>
                    <a:pt x="16782" y="21556"/>
                    <a:pt x="21574" y="18105"/>
                    <a:pt x="21543" y="13877"/>
                  </a:cubicBezTo>
                  <a:cubicBezTo>
                    <a:pt x="21518" y="10468"/>
                    <a:pt x="18344" y="5897"/>
                    <a:pt x="13995" y="4271"/>
                  </a:cubicBezTo>
                  <a:cubicBezTo>
                    <a:pt x="13995" y="4271"/>
                    <a:pt x="13995" y="4271"/>
                    <a:pt x="13995" y="427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297043" y="4240435"/>
              <a:ext cx="513778" cy="424625"/>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6228112" y="4279582"/>
            <a:ext cx="496157" cy="415672"/>
            <a:chOff x="6228112" y="4279582"/>
            <a:chExt cx="496157" cy="415672"/>
          </a:xfrm>
        </p:grpSpPr>
        <p:sp>
          <p:nvSpPr>
            <p:cNvPr id="12" name="Freeform 12"/>
            <p:cNvSpPr/>
            <p:nvPr/>
          </p:nvSpPr>
          <p:spPr>
            <a:xfrm>
              <a:off x="6312789" y="4402646"/>
              <a:ext cx="324707" cy="292608"/>
            </a:xfrm>
            <a:custGeom>
              <a:rect l="l" t="t" r="r" b="b"/>
              <a:pathLst>
                <a:path w="161" h="145">
                  <a:moveTo>
                    <a:pt x="0" y="62"/>
                  </a:moveTo>
                  <a:lnTo>
                    <a:pt x="0" y="145"/>
                  </a:lnTo>
                  <a:lnTo>
                    <a:pt x="31" y="145"/>
                  </a:lnTo>
                  <a:lnTo>
                    <a:pt x="130" y="145"/>
                  </a:lnTo>
                  <a:lnTo>
                    <a:pt x="161" y="145"/>
                  </a:lnTo>
                  <a:lnTo>
                    <a:pt x="161" y="62"/>
                  </a:lnTo>
                  <a:lnTo>
                    <a:pt x="81" y="0"/>
                  </a:lnTo>
                  <a:lnTo>
                    <a:pt x="0" y="6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6228112" y="4279582"/>
              <a:ext cx="496157" cy="248221"/>
            </a:xfrm>
            <a:custGeom>
              <a:rect l="l" t="t" r="r" b="b"/>
              <a:pathLst>
                <a:path w="246" h="123">
                  <a:moveTo>
                    <a:pt x="225" y="80"/>
                  </a:moveTo>
                  <a:lnTo>
                    <a:pt x="225" y="21"/>
                  </a:lnTo>
                  <a:lnTo>
                    <a:pt x="182" y="21"/>
                  </a:lnTo>
                  <a:lnTo>
                    <a:pt x="182" y="47"/>
                  </a:lnTo>
                  <a:lnTo>
                    <a:pt x="123" y="0"/>
                  </a:lnTo>
                  <a:lnTo>
                    <a:pt x="123" y="0"/>
                  </a:lnTo>
                  <a:lnTo>
                    <a:pt x="123" y="0"/>
                  </a:lnTo>
                  <a:lnTo>
                    <a:pt x="123" y="0"/>
                  </a:lnTo>
                  <a:lnTo>
                    <a:pt x="123" y="0"/>
                  </a:lnTo>
                  <a:lnTo>
                    <a:pt x="0" y="97"/>
                  </a:lnTo>
                  <a:lnTo>
                    <a:pt x="21" y="123"/>
                  </a:lnTo>
                  <a:lnTo>
                    <a:pt x="123" y="42"/>
                  </a:lnTo>
                  <a:lnTo>
                    <a:pt x="225" y="123"/>
                  </a:lnTo>
                  <a:lnTo>
                    <a:pt x="246" y="97"/>
                  </a:lnTo>
                  <a:lnTo>
                    <a:pt x="225" y="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1002893" y="1341847"/>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关联记忆</a:t>
            </a:r>
          </a:p>
        </p:txBody>
      </p:sp>
      <p:sp>
        <p:nvSpPr>
          <p:cNvPr id="15" name="TextBox 15"/>
          <p:cNvSpPr txBox="1"/>
          <p:nvPr/>
        </p:nvSpPr>
        <p:spPr>
          <a:xfrm>
            <a:off x="7417207" y="1341847"/>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2">
                    <a:alpha val="100000"/>
                  </a:schemeClr>
                </a:solidFill>
                <a:latin typeface="Microsoft Yahei"/>
                <a:ea typeface="Microsoft Yahei"/>
                <a:cs typeface="Microsoft Yahei"/>
              </a:rPr>
              <a:t>多角度理解</a:t>
            </a:r>
          </a:p>
        </p:txBody>
      </p:sp>
      <p:sp>
        <p:nvSpPr>
          <p:cNvPr id="16" name="TextBox 16"/>
          <p:cNvSpPr txBox="1"/>
          <p:nvPr/>
        </p:nvSpPr>
        <p:spPr>
          <a:xfrm>
            <a:off x="1002893" y="4228595"/>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4">
                    <a:alpha val="100000"/>
                  </a:schemeClr>
                </a:solidFill>
                <a:latin typeface="Microsoft Yahei"/>
                <a:ea typeface="Microsoft Yahei"/>
                <a:cs typeface="Microsoft Yahei"/>
              </a:rPr>
              <a:t>反复练习</a:t>
            </a:r>
          </a:p>
        </p:txBody>
      </p:sp>
      <p:sp>
        <p:nvSpPr>
          <p:cNvPr id="17" name="TextBox 17"/>
          <p:cNvSpPr txBox="1"/>
          <p:nvPr/>
        </p:nvSpPr>
        <p:spPr>
          <a:xfrm>
            <a:off x="7417207" y="4228595"/>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3">
                    <a:alpha val="100000"/>
                  </a:schemeClr>
                </a:solidFill>
                <a:latin typeface="Microsoft Yahei"/>
                <a:ea typeface="Microsoft Yahei"/>
                <a:cs typeface="Microsoft Yahei"/>
              </a:rPr>
              <a:t>创造情境</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背诵的难点和挑战</a:t>
              </a:r>
            </a:p>
          </p:txBody>
        </p:sp>
      </p:grpSp>
      <p:sp>
        <p:nvSpPr>
          <p:cNvPr id="40" name="TextBox 40"/>
          <p:cNvSpPr txBox="1"/>
          <p:nvPr/>
        </p:nvSpPr>
        <p:spPr>
          <a:xfrm>
            <a:off x="1002893" y="1707444"/>
            <a:ext cx="3771900"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将名句名篇中的关键词汇或意象与自己的生活经验或已知知识相关联，形成记忆链接。</a:t>
            </a:r>
          </a:p>
        </p:txBody>
      </p:sp>
      <p:sp>
        <p:nvSpPr>
          <p:cNvPr id="41" name="TextBox 41"/>
          <p:cNvSpPr txBox="1"/>
          <p:nvPr/>
        </p:nvSpPr>
        <p:spPr>
          <a:xfrm>
            <a:off x="7417207" y="1707444"/>
            <a:ext cx="3771900"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从不同的角度去理解名句名篇的意境和思想，加深记忆和理解。</a:t>
            </a:r>
          </a:p>
        </p:txBody>
      </p:sp>
      <p:sp>
        <p:nvSpPr>
          <p:cNvPr id="42" name="TextBox 42"/>
          <p:cNvSpPr txBox="1"/>
          <p:nvPr/>
        </p:nvSpPr>
        <p:spPr>
          <a:xfrm>
            <a:off x="1002893" y="4594193"/>
            <a:ext cx="3771900" cy="16668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通过反复背诵和默写，巩固记忆和提高熟练度。</a:t>
            </a:r>
          </a:p>
        </p:txBody>
      </p:sp>
      <p:sp>
        <p:nvSpPr>
          <p:cNvPr id="43" name="TextBox 43"/>
          <p:cNvSpPr txBox="1"/>
          <p:nvPr/>
        </p:nvSpPr>
        <p:spPr>
          <a:xfrm>
            <a:off x="7417207" y="4594193"/>
            <a:ext cx="3771900"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将名句名篇置于特定的情境中，通过想象和联想来加深记忆和理解。</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03</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实战练习方法与技巧</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3672114" y="2961703"/>
            <a:ext cx="1188615" cy="782652"/>
            <a:chOff x="3672114" y="2961703"/>
            <a:chExt cx="1188615" cy="782652"/>
          </a:xfrm>
        </p:grpSpPr>
        <p:cxnSp>
          <p:nvCxnSpPr>
            <p:cNvPr id="12" name="Connector 12"/>
            <p:cNvCxnSpPr/>
            <p:nvPr/>
          </p:nvCxnSpPr>
          <p:spPr>
            <a:xfrm flipH="1">
              <a:off x="4411561" y="2961703"/>
              <a:ext cx="449168" cy="773517"/>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13" name="Connector 13"/>
            <p:cNvCxnSpPr/>
            <p:nvPr/>
          </p:nvCxnSpPr>
          <p:spPr>
            <a:xfrm flipH="1">
              <a:off x="3672114" y="3744355"/>
              <a:ext cx="739447"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14" name="Group 14"/>
          <p:cNvGrpSpPr/>
          <p:nvPr/>
        </p:nvGrpSpPr>
        <p:grpSpPr>
          <a:xfrm>
            <a:off x="5631466" y="4068128"/>
            <a:ext cx="957358" cy="688848"/>
            <a:chOff x="5631466" y="4068128"/>
            <a:chExt cx="957358" cy="688848"/>
          </a:xfrm>
        </p:grpSpPr>
        <p:sp>
          <p:nvSpPr>
            <p:cNvPr id="15" name="AutoShape 15"/>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4819555"/>
            <a:ext cx="957358" cy="688848"/>
            <a:chOff x="5631466" y="4819555"/>
            <a:chExt cx="957358" cy="688848"/>
          </a:xfrm>
        </p:grpSpPr>
        <p:sp>
          <p:nvSpPr>
            <p:cNvPr id="18" name="AutoShape 18"/>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5631466" y="5567458"/>
            <a:ext cx="957358" cy="480727"/>
            <a:chOff x="5631466" y="5567458"/>
            <a:chExt cx="957358" cy="480727"/>
          </a:xfrm>
        </p:grpSpPr>
        <p:sp>
          <p:nvSpPr>
            <p:cNvPr id="21" name="Freeform 21"/>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5631466" y="3308604"/>
            <a:ext cx="957358" cy="689419"/>
            <a:chOff x="5631466" y="3308604"/>
            <a:chExt cx="957358" cy="689419"/>
          </a:xfrm>
        </p:grpSpPr>
        <p:sp>
          <p:nvSpPr>
            <p:cNvPr id="25" name="AutoShape 25"/>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4186047" y="1678781"/>
            <a:ext cx="1617059" cy="1618488"/>
            <a:chOff x="4186047" y="1678781"/>
            <a:chExt cx="1617059" cy="1618488"/>
          </a:xfrm>
        </p:grpSpPr>
        <p:sp>
          <p:nvSpPr>
            <p:cNvPr id="28" name="Freeform 28"/>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5278469" y="1678781"/>
            <a:ext cx="1617059" cy="1618488"/>
            <a:chOff x="5278469" y="1678781"/>
            <a:chExt cx="1617059" cy="1618488"/>
          </a:xfrm>
        </p:grpSpPr>
        <p:sp>
          <p:nvSpPr>
            <p:cNvPr id="31" name="Freeform 31"/>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6501829" y="3141178"/>
            <a:ext cx="1550007" cy="856845"/>
            <a:chOff x="6501829" y="3141178"/>
            <a:chExt cx="1550007" cy="856845"/>
          </a:xfrm>
        </p:grpSpPr>
        <p:cxnSp>
          <p:nvCxnSpPr>
            <p:cNvPr id="34" name="Connector 34"/>
            <p:cNvCxnSpPr/>
            <p:nvPr/>
          </p:nvCxnSpPr>
          <p:spPr>
            <a:xfrm>
              <a:off x="6501829" y="3141178"/>
              <a:ext cx="772981" cy="856845"/>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7235821" y="3990692"/>
              <a:ext cx="816015"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36" name="Group 36"/>
          <p:cNvGrpSpPr/>
          <p:nvPr/>
        </p:nvGrpSpPr>
        <p:grpSpPr>
          <a:xfrm>
            <a:off x="7817411" y="2488025"/>
            <a:ext cx="1038363" cy="440204"/>
            <a:chOff x="7817411" y="2488025"/>
            <a:chExt cx="1038363" cy="440204"/>
          </a:xfrm>
        </p:grpSpPr>
        <p:cxnSp>
          <p:nvCxnSpPr>
            <p:cNvPr id="37" name="Connector 37"/>
            <p:cNvCxnSpPr/>
            <p:nvPr/>
          </p:nvCxnSpPr>
          <p:spPr>
            <a:xfrm>
              <a:off x="7817411" y="2488025"/>
              <a:ext cx="467443" cy="440204"/>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8" name="Connector 38"/>
            <p:cNvCxnSpPr/>
            <p:nvPr/>
          </p:nvCxnSpPr>
          <p:spPr>
            <a:xfrm>
              <a:off x="8261968" y="2920898"/>
              <a:ext cx="593806"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sp>
        <p:nvSpPr>
          <p:cNvPr id="39" name="TextBox 39"/>
          <p:cNvSpPr txBox="1"/>
          <p:nvPr/>
        </p:nvSpPr>
        <p:spPr>
          <a:xfrm>
            <a:off x="1062867" y="2798540"/>
            <a:ext cx="24479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深入剖析</a:t>
            </a:r>
          </a:p>
        </p:txBody>
      </p:sp>
      <p:sp>
        <p:nvSpPr>
          <p:cNvPr id="40" name="TextBox 40"/>
          <p:cNvSpPr txBox="1"/>
          <p:nvPr/>
        </p:nvSpPr>
        <p:spPr>
          <a:xfrm>
            <a:off x="9053162" y="1296588"/>
            <a:ext cx="2447925" cy="5048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alpha val="100000"/>
                  </a:schemeClr>
                </a:solidFill>
                <a:latin typeface="Microsoft Yahei"/>
                <a:ea typeface="Microsoft Yahei"/>
                <a:cs typeface="Microsoft Yahei"/>
              </a:rPr>
              <a:t>提炼主题</a:t>
            </a:r>
          </a:p>
        </p:txBody>
      </p:sp>
      <p:sp>
        <p:nvSpPr>
          <p:cNvPr id="41" name="TextBox 41"/>
          <p:cNvSpPr txBox="1"/>
          <p:nvPr/>
        </p:nvSpPr>
        <p:spPr>
          <a:xfrm>
            <a:off x="8163435" y="3945922"/>
            <a:ext cx="2447925" cy="47625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关联思考</a:t>
            </a:r>
          </a:p>
        </p:txBody>
      </p:sp>
      <p:grpSp>
        <p:nvGrpSpPr>
          <p:cNvPr id="42" name="Group 42"/>
          <p:cNvGrpSpPr/>
          <p:nvPr/>
        </p:nvGrpSpPr>
        <p:grpSpPr>
          <a:xfrm>
            <a:off x="454963" y="93878"/>
            <a:ext cx="10641129" cy="914400"/>
            <a:chOff x="454963" y="93878"/>
            <a:chExt cx="10641129" cy="914400"/>
          </a:xfrm>
        </p:grpSpPr>
        <p:sp>
          <p:nvSpPr>
            <p:cNvPr id="43" name="AutoShape 4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TextBox 6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理解记忆法</a:t>
              </a:r>
            </a:p>
          </p:txBody>
        </p:sp>
      </p:grpSp>
      <p:sp>
        <p:nvSpPr>
          <p:cNvPr id="64" name="TextBox 64"/>
          <p:cNvSpPr txBox="1"/>
          <p:nvPr/>
        </p:nvSpPr>
        <p:spPr>
          <a:xfrm>
            <a:off x="9053162" y="1610913"/>
            <a:ext cx="2447925" cy="191691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从名句名篇中提炼出主题或中心思想，有助于记忆和回顾。</a:t>
            </a:r>
          </a:p>
        </p:txBody>
      </p:sp>
      <p:sp>
        <p:nvSpPr>
          <p:cNvPr id="65" name="TextBox 65"/>
          <p:cNvSpPr txBox="1"/>
          <p:nvPr/>
        </p:nvSpPr>
        <p:spPr>
          <a:xfrm>
            <a:off x="8163435" y="4312904"/>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将名句名篇与其他相关知识进行关联思考，形成知识网络，增强记忆效果。</a:t>
            </a:r>
          </a:p>
        </p:txBody>
      </p:sp>
      <p:sp>
        <p:nvSpPr>
          <p:cNvPr id="66" name="TextBox 66"/>
          <p:cNvSpPr txBox="1"/>
          <p:nvPr/>
        </p:nvSpPr>
        <p:spPr>
          <a:xfrm>
            <a:off x="1062867" y="3124390"/>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在背诵之前，首先要对名句名篇进行深入剖析，理解其含义、背景、情感和表达方式。</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为名句名篇创设一个生动的情境，让自己身临其境地感受其中的情感和意境。</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创设情境</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想象画面</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情感共鸣</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8792" r="1879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通过想象，将名句名篇中的文字转化为具体的画面，有助于加深记忆。</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在背诵过程中，尝试与名句名篇产生情感共鸣，体会其中的情感变化，增强记忆深度。</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情境联想法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大声朗读名句名篇，有助于集中注意力，同时调动多种感官参与记忆。</a:t>
            </a:r>
          </a:p>
        </p:txBody>
      </p:sp>
      <p:pic>
        <p:nvPicPr>
          <p:cNvPr id="4" name="Picture 4"/>
          <p:cNvPicPr>
            <a:picLocks noChangeAspect="1"/>
          </p:cNvPicPr>
          <p:nvPr/>
        </p:nvPicPr>
        <p:blipFill>
          <a:blip r:embed="rId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大声朗读</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将长篇文章分成若干小段，逐段背诵，降低记忆难度。</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分段背诵</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通过反复朗读和背诵，加深对名句名篇的印象，提高记忆效果。</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反复练习</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朗读背诵法</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https://d.book118.com/657164041033006041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92</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2024-09-13T22:06:22.875</cp:lastPrinted>
  <dcterms:created xsi:type="dcterms:W3CDTF">2024-09-13T14:06:22Z</dcterms:created>
  <dcterms:modified xsi:type="dcterms:W3CDTF">2024-09-13T14:06:25Z</dcterms:modified>
</cp:coreProperties>
</file>