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7CE20-BD85-4410-A9E4-7F109701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CEC9-AD78-4B86-80DB-34B19A810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5E904-9845-4995-8E71-099FB626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D1C9F-49F3-4D14-8902-A79151B9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856BF-F194-478E-806C-584C70E3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02DCA-0E29-4BD4-845F-60C6ABE3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32AE3-C7CA-4F6B-8780-B6147BAF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48648-5DF5-408F-8679-E7F1CE06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5EC95-D245-43BD-A477-4BB34270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41B15-20E9-4CFC-8FD3-2C4FB35D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12F7-436D-498C-B324-4032BC33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70640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30811" y="2151093"/>
            <a:ext cx="3960495" cy="744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71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深度学习方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5368"/>
            <a:ext cx="2651125" cy="2554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学习模型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学习算法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学习框架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64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学习实践案例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97047" y="1881044"/>
            <a:ext cx="3960495" cy="2021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3202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650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深度学习概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" name="textbox 14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15" name="textbox 15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5B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16" name="textbox 16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17" name="textbox 17"/>
          <p:cNvSpPr/>
          <p:nvPr/>
        </p:nvSpPr>
        <p:spPr>
          <a:xfrm>
            <a:off x="5927356" y="3871577"/>
            <a:ext cx="42138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习通过构建多层次的神经网络结构，从原始</a:t>
            </a:r>
            <a:endParaRPr lang="Microsoft YaHei" altLang="Microsoft YaHei" sz="1500"/>
          </a:p>
          <a:p>
            <a:pPr marL="487616" algn="l" rtl="0" eaLnBrk="0">
              <a:lnSpc>
                <a:spcPts val="2708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数据中提取出低级到高级的特征表示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5927356" y="2418935"/>
            <a:ext cx="421385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习是机器学习的一个子领域，它使用神经网</a:t>
            </a:r>
            <a:endParaRPr lang="Microsoft YaHei" altLang="Microsoft YaHei" sz="1500"/>
          </a:p>
          <a:p>
            <a:pPr marL="585914" algn="l" rtl="0" eaLnBrk="0">
              <a:lnSpc>
                <a:spcPts val="2698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络模型来模拟人类大脑的学习过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5927356" y="5360812"/>
            <a:ext cx="42138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习的核心在于使用非线性变换对输入数据进</a:t>
            </a:r>
            <a:endParaRPr lang="Microsoft YaHei" altLang="Microsoft YaHei" sz="1500"/>
          </a:p>
          <a:p>
            <a:pPr marL="584200" algn="l" rtl="0" eaLnBrk="0">
              <a:lnSpc>
                <a:spcPts val="269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行抽象和表示，以解决复杂的问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的定义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1218819" y="4334256"/>
            <a:ext cx="3034664" cy="759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4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推荐系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</a:t>
            </a:r>
            <a:endParaRPr lang="Microsoft YaHei" altLang="Microsoft YaHei" sz="1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4166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用于个性化推荐、广告投放等领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8288340" y="4342649"/>
            <a:ext cx="2842895" cy="751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52"/>
              </a:lnSpc>
            </a:pPr>
            <a:endParaRPr lang="Arial" altLang="Arial" sz="100"/>
          </a:p>
          <a:p>
            <a:pPr marL="1688870" algn="l" rtl="0" eaLnBrk="0">
              <a:lnSpc>
                <a:spcPct val="92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语音合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用于语音合成、语音助手等领域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的应用领域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8" name="textbox 68"/>
          <p:cNvSpPr/>
          <p:nvPr/>
        </p:nvSpPr>
        <p:spPr>
          <a:xfrm>
            <a:off x="8097840" y="2771799"/>
            <a:ext cx="3033395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79"/>
              </a:lnSpc>
            </a:pPr>
            <a:endParaRPr lang="Arial" altLang="Arial" sz="100"/>
          </a:p>
          <a:p>
            <a:pPr marL="2105342" indent="-2092642" algn="l" rtl="0" eaLnBrk="0">
              <a:lnSpc>
                <a:spcPct val="109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用于机器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翻译、语音识别、文本生   </a:t>
            </a:r>
            <a:r>
              <a:rPr sz="14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成等领域。</a:t>
            </a:r>
            <a:endParaRPr lang="Microsoft YaHei" altLang="Microsoft YaHei" sz="1400"/>
          </a:p>
        </p:txBody>
      </p:sp>
      <p:sp>
        <p:nvSpPr>
          <p:cNvPr id="69" name="textbox 69"/>
          <p:cNvSpPr/>
          <p:nvPr/>
        </p:nvSpPr>
        <p:spPr>
          <a:xfrm>
            <a:off x="1218761" y="2772942"/>
            <a:ext cx="2880360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3"/>
              </a:lnSpc>
            </a:pPr>
            <a:endParaRPr lang="Arial" altLang="Arial" sz="100"/>
          </a:p>
          <a:p>
            <a:pPr marL="12700" indent="1524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用于图像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识别、目标检测、人脸识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别等领域。</a:t>
            </a:r>
            <a:endParaRPr lang="Microsoft YaHei" altLang="Microsoft YaHei" sz="15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70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textbox 71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72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textbox 73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textbox 75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textbox 77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78" name="textbox 78"/>
          <p:cNvSpPr/>
          <p:nvPr/>
        </p:nvSpPr>
        <p:spPr>
          <a:xfrm>
            <a:off x="9491004" y="2230090"/>
            <a:ext cx="148590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</a:t>
            </a:r>
            <a:r>
              <a:rPr sz="19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900"/>
          </a:p>
        </p:txBody>
      </p:sp>
      <p:sp>
        <p:nvSpPr>
          <p:cNvPr id="79" name="textbox 79"/>
          <p:cNvSpPr/>
          <p:nvPr/>
        </p:nvSpPr>
        <p:spPr>
          <a:xfrm>
            <a:off x="1220800" y="2222440"/>
            <a:ext cx="125920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觉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" name="picture 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970617" y="2093114"/>
            <a:ext cx="2390775" cy="1246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23"/>
              </a:lnSpc>
            </a:pPr>
            <a:endParaRPr lang="Arial" altLang="Arial" sz="100"/>
          </a:p>
          <a:p>
            <a:pPr marL="1442249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前向传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042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输入数据通过神经网络逐层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6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递，每一层的输出作为下一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endParaRPr lang="Microsoft YaHei" altLang="Microsoft YaHei" sz="1300"/>
          </a:p>
          <a:p>
            <a:pPr algn="r" rtl="0" eaLnBrk="0">
              <a:lnSpc>
                <a:spcPts val="2421"/>
              </a:lnSpc>
            </a:pPr>
            <a:r>
              <a:rPr sz="12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的输入</a:t>
            </a:r>
            <a:r>
              <a:rPr sz="12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3" name="textbox 83"/>
          <p:cNvSpPr/>
          <p:nvPr/>
        </p:nvSpPr>
        <p:spPr>
          <a:xfrm>
            <a:off x="8953544" y="2127690"/>
            <a:ext cx="2251710" cy="1228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4"/>
              </a:lnSpc>
            </a:pPr>
            <a:endParaRPr lang="Arial" altLang="Arial" sz="100"/>
          </a:p>
          <a:p>
            <a:pPr marL="12729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优化算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13213" indent="-513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使用梯度下降等优化算法来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小化损失函数，以逐渐提高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络的性能。</a:t>
            </a:r>
            <a:endParaRPr lang="Microsoft YaHei" altLang="Microsoft YaHei" sz="1300"/>
          </a:p>
        </p:txBody>
      </p:sp>
      <p:sp>
        <p:nvSpPr>
          <p:cNvPr id="84" name="textbox 84"/>
          <p:cNvSpPr/>
          <p:nvPr/>
        </p:nvSpPr>
        <p:spPr>
          <a:xfrm>
            <a:off x="8035792" y="5237462"/>
            <a:ext cx="2391410" cy="1136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3"/>
              </a:lnSpc>
            </a:pPr>
            <a:endParaRPr lang="Arial" altLang="Arial" sz="100"/>
          </a:p>
          <a:p>
            <a:pPr marL="13386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深度学习需要大量的标注数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300"/>
          </a:p>
          <a:p>
            <a:pPr marL="13043" indent="-343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进行训练，通过不断地迭代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优化来提高模型的准确性和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泛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algn="l" rtl="0" eaLnBrk="0">
              <a:lnSpc>
                <a:spcPct val="6674"/>
              </a:lnSpc>
            </a:pPr>
            <a:endParaRPr lang="Arial" altLang="Arial" sz="100"/>
          </a:p>
          <a:p>
            <a:pPr algn="r" rtl="0" eaLnBrk="0">
              <a:lnSpc>
                <a:spcPts val="1460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化能力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的基本原理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textbox 106"/>
          <p:cNvSpPr/>
          <p:nvPr/>
        </p:nvSpPr>
        <p:spPr>
          <a:xfrm>
            <a:off x="2021496" y="5174396"/>
            <a:ext cx="2390775" cy="705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35"/>
              </a:lnSpc>
            </a:pPr>
            <a:endParaRPr lang="Arial" altLang="Arial" sz="100"/>
          </a:p>
          <a:p>
            <a:pPr marL="12700" indent="171" algn="l" rtl="0" eaLnBrk="0">
              <a:lnSpc>
                <a:spcPct val="11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根据损失函数计算输出层与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实值之间的误差，然后根据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个误差调整网络中的权重参数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7" name="textbox 107"/>
          <p:cNvSpPr/>
          <p:nvPr/>
        </p:nvSpPr>
        <p:spPr>
          <a:xfrm>
            <a:off x="2021868" y="4751957"/>
            <a:ext cx="82296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反向传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9496373" y="4751957"/>
            <a:ext cx="82423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picture 1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597047" y="1883977"/>
            <a:ext cx="3960495" cy="2019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202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marL="12700" algn="l" rtl="0" eaLnBrk="0">
              <a:lnSpc>
                <a:spcPct val="93000"/>
              </a:lnSpc>
              <a:spcBef>
                <a:spcPts val="6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深度学习模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textbox 112"/>
          <p:cNvSpPr/>
          <p:nvPr/>
        </p:nvSpPr>
        <p:spPr>
          <a:xfrm>
            <a:off x="1296653" y="4533039"/>
            <a:ext cx="756729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神经网络模型由多个神经元组成，每个神经元接收输入信号并计算输出，多个神经元的输出通过权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endParaRPr lang="Microsoft YaHei" altLang="Microsoft YaHei" sz="1300"/>
          </a:p>
          <a:p>
            <a:pPr marL="12700" indent="342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连接在一起，形成最终的输出。神经网络的训练是通过反向传播算法不断调整权重，使得网络的预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结果越来越接近真实结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果。</a:t>
            </a:r>
            <a:endParaRPr lang="Microsoft YaHei" altLang="Microsoft YaHei" sz="1300"/>
          </a:p>
        </p:txBody>
      </p:sp>
      <p:sp>
        <p:nvSpPr>
          <p:cNvPr id="113" name="textbox 113"/>
          <p:cNvSpPr/>
          <p:nvPr/>
        </p:nvSpPr>
        <p:spPr>
          <a:xfrm>
            <a:off x="3674608" y="1984225"/>
            <a:ext cx="7566659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神经网络模型是深度学习的核心，它模拟了人脑神经元的工作方式，通过训练可以学习到从输入数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到输出数据的映射关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4" name="textbox 114"/>
          <p:cNvSpPr/>
          <p:nvPr/>
        </p:nvSpPr>
        <p:spPr>
          <a:xfrm>
            <a:off x="442263" y="318468"/>
            <a:ext cx="3075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385647" y="3291156"/>
            <a:ext cx="7773409" cy="14288"/>
            <a:chExt cx="7773409" cy="14288"/>
          </a:xfrm>
        </p:grpSpPr>
        <p:sp>
          <p:nvSpPr>
            <p:cNvPr id="137" name="path"/>
            <p:cNvSpPr/>
            <p:nvPr/>
          </p:nvSpPr>
          <p:spPr>
            <a:xfrm>
              <a:off x="0" y="7144"/>
              <a:ext cx="7773409" cy="0"/>
            </a:xfrm>
            <a:custGeom>
              <a:rect l="0" t="0" r="0" b="0"/>
              <a:pathLst>
                <a:path w="12241">
                  <a:moveTo>
                    <a:pt x="0" y="0"/>
                  </a:moveTo>
                  <a:lnTo>
                    <a:pt x="12241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0"/>
              <a:ext cx="7773409" cy="14288"/>
            </a:xfrm>
            <a:custGeom>
              <a:rect l="0" t="0" r="0" b="0"/>
              <a:pathLst>
                <a:path w="12241" h="22">
                  <a:moveTo>
                    <a:pt x="0" y="11"/>
                  </a:moveTo>
                  <a:lnTo>
                    <a:pt x="12241" y="11"/>
                  </a:lnTo>
                </a:path>
              </a:pathLst>
            </a:custGeom>
            <a:noFill/>
            <a:ln w="14287" cap="flat">
              <a:solidFill>
                <a:srgbClr val="8C9E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9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8C9EFF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1" name="textbox 141"/>
          <p:cNvSpPr/>
          <p:nvPr/>
        </p:nvSpPr>
        <p:spPr>
          <a:xfrm>
            <a:off x="1330684" y="4575341"/>
            <a:ext cx="9300844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卷积神经网络主要由卷积层、池化层和全连接层组成。卷积层通过卷积运算对输入图像进行特征提取，池化层对提取到的</a:t>
            </a:r>
            <a:r>
              <a:rPr sz="1300" spc="4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5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征进行降维处理，全连接层则将特征映射到最终的分类结果上。  </a:t>
            </a:r>
            <a:r>
              <a:rPr sz="13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CNN</a:t>
            </a:r>
            <a:r>
              <a:rPr sz="1300" spc="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在图像分类、目标检测、语义分割等任务中</a:t>
            </a:r>
            <a:r>
              <a:rPr sz="1300" spc="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</a:t>
            </a:r>
            <a:r>
              <a:rPr sz="13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现出色。</a:t>
            </a:r>
            <a:endParaRPr lang="Microsoft YaHei" altLang="Microsoft YaHei" sz="1300"/>
          </a:p>
        </p:txBody>
      </p:sp>
      <p:sp>
        <p:nvSpPr>
          <p:cNvPr id="142" name="textbox 142"/>
          <p:cNvSpPr/>
          <p:nvPr/>
        </p:nvSpPr>
        <p:spPr>
          <a:xfrm>
            <a:off x="1416357" y="1990278"/>
            <a:ext cx="928306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卷积神经网络是一种专门用于处理图像数据的神经网络，通过局部连接和共享权重的机制，能够有效地降低模型的复杂度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4243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提高训练效率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442263" y="298637"/>
            <a:ext cx="4688840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28275" algn="l" rtl="0" eaLnBrk="0">
              <a:lnSpc>
                <a:spcPts val="3956"/>
              </a:lnSpc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29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CNN</a:t>
            </a:r>
            <a:r>
              <a:rPr sz="3000" spc="2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65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B6FF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788775" y="700901"/>
              <a:ext cx="3087301" cy="3087302"/>
            </a:xfrm>
            <a:custGeom>
              <a:rect l="0" t="0" r="0" b="0"/>
              <a:pathLst>
                <a:path w="4861" h="4861">
                  <a:moveTo>
                    <a:pt x="0" y="2430"/>
                  </a:moveTo>
                  <a:cubicBezTo>
                    <a:pt x="0" y="1088"/>
                    <a:pt x="1088" y="0"/>
                    <a:pt x="2430" y="0"/>
                  </a:cubicBezTo>
                  <a:lnTo>
                    <a:pt x="2430" y="0"/>
                  </a:lnTo>
                  <a:lnTo>
                    <a:pt x="2430" y="0"/>
                  </a:lnTo>
                  <a:lnTo>
                    <a:pt x="2430" y="0"/>
                  </a:lnTo>
                  <a:cubicBezTo>
                    <a:pt x="3773" y="0"/>
                    <a:pt x="4861" y="1088"/>
                    <a:pt x="4861" y="2430"/>
                  </a:cubicBezTo>
                  <a:lnTo>
                    <a:pt x="4861" y="2430"/>
                  </a:lnTo>
                  <a:cubicBezTo>
                    <a:pt x="4861" y="2430"/>
                    <a:pt x="4861" y="2430"/>
                    <a:pt x="4861" y="2430"/>
                  </a:cubicBezTo>
                  <a:lnTo>
                    <a:pt x="4861" y="2430"/>
                  </a:lnTo>
                  <a:lnTo>
                    <a:pt x="4861" y="2430"/>
                  </a:lnTo>
                  <a:lnTo>
                    <a:pt x="4861" y="2430"/>
                  </a:lnTo>
                  <a:cubicBezTo>
                    <a:pt x="4861" y="3773"/>
                    <a:pt x="3773" y="4861"/>
                    <a:pt x="2430" y="4861"/>
                  </a:cubicBezTo>
                  <a:lnTo>
                    <a:pt x="2430" y="4861"/>
                  </a:lnTo>
                  <a:lnTo>
                    <a:pt x="2430" y="4861"/>
                  </a:lnTo>
                  <a:lnTo>
                    <a:pt x="2430" y="4861"/>
                  </a:lnTo>
                  <a:cubicBezTo>
                    <a:pt x="1088" y="4861"/>
                    <a:pt x="0" y="3773"/>
                    <a:pt x="0" y="2430"/>
                  </a:cubicBezTo>
                  <a:lnTo>
                    <a:pt x="0" y="2430"/>
                  </a:lnTo>
                  <a:close/>
                </a:path>
              </a:pathLst>
            </a:custGeom>
            <a:solidFill>
              <a:srgbClr val="001D4F">
                <a:alpha val="4784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9" name="textbox 169"/>
          <p:cNvSpPr/>
          <p:nvPr/>
        </p:nvSpPr>
        <p:spPr>
          <a:xfrm>
            <a:off x="7921176" y="2441879"/>
            <a:ext cx="3125470" cy="2169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0"/>
              </a:lnSpc>
            </a:pPr>
            <a:endParaRPr lang="Arial" altLang="Arial" sz="100"/>
          </a:p>
          <a:p>
            <a:pPr marL="13652" algn="l" rtl="0" eaLnBrk="0">
              <a:lnSpc>
                <a:spcPct val="82000"/>
              </a:lnSpc>
            </a:pPr>
            <a:r>
              <a:rPr sz="1500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神经网络通过引入循环结构，将</a:t>
            </a:r>
            <a:endParaRPr lang="Microsoft YaHei" altLang="Microsoft YaHei" sz="1500"/>
          </a:p>
          <a:p>
            <a:pPr marL="12700" indent="2857" algn="l" rtl="0" eaLnBrk="0">
              <a:lnSpc>
                <a:spcPct val="142000"/>
              </a:lnSpc>
              <a:spcBef>
                <a:spcPts val="63"/>
              </a:spcBef>
            </a:pPr>
            <a:r>
              <a:rPr sz="1500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前一时刻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的输出作为当前时刻的输入 </a:t>
            </a:r>
            <a:r>
              <a:rPr sz="1500" spc="-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之一，从而保留了历史信息。  RN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</a:t>
            </a:r>
            <a:r>
              <a:rPr sz="1500" spc="-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语言处理、语音识别、机器翻译 </a:t>
            </a:r>
            <a:r>
              <a:rPr sz="1500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等领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域有广泛应用。常见的RNN变种 </a:t>
            </a:r>
            <a:r>
              <a:rPr sz="1500" spc="1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包括长短时记忆网络(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LSTM</a:t>
            </a:r>
            <a:r>
              <a:rPr sz="1500" spc="1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)和</a:t>
            </a:r>
            <a:r>
              <a:rPr sz="1500" spc="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2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控循环单元(</a:t>
            </a:r>
            <a:r>
              <a:rPr sz="15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GRU</a:t>
            </a:r>
            <a:r>
              <a:rPr sz="1500" spc="2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500" spc="15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1207637" y="2441117"/>
            <a:ext cx="3071495" cy="151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神经网络是一种用于处理序列数</a:t>
            </a:r>
            <a:endParaRPr lang="Microsoft YaHei" altLang="Microsoft YaHei" sz="1500"/>
          </a:p>
          <a:p>
            <a:pPr marL="12700" indent="761" algn="l" rtl="0" eaLnBrk="0">
              <a:lnSpc>
                <a:spcPct val="141000"/>
              </a:lnSpc>
              <a:spcBef>
                <a:spcPts val="7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据的神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经网络，通过记忆单元将当前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的输入与前一时刻的状态结合起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能够有效地处理具有时序依赖性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的数据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442263" y="298637"/>
            <a:ext cx="4698365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28275" algn="l" rtl="0" eaLnBrk="0">
              <a:lnSpc>
                <a:spcPts val="3956"/>
              </a:lnSpc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3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循环神经网络(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RNN</a:t>
            </a:r>
            <a:r>
              <a:rPr sz="3000" spc="2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5482018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3454" y="1876455"/>
            <a:ext cx="3105086" cy="3105087"/>
            <a:chExt cx="3105086" cy="3105087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3105086" cy="3105087"/>
            </a:xfrm>
            <a:custGeom>
              <a:rect l="0" t="0" r="0" b="0"/>
              <a:pathLst>
                <a:path w="4889" h="4889">
                  <a:moveTo>
                    <a:pt x="0" y="2444"/>
                  </a:moveTo>
                  <a:cubicBezTo>
                    <a:pt x="0" y="1094"/>
                    <a:pt x="1094" y="0"/>
                    <a:pt x="2444" y="0"/>
                  </a:cubicBezTo>
                  <a:lnTo>
                    <a:pt x="2444" y="0"/>
                  </a:lnTo>
                  <a:lnTo>
                    <a:pt x="2444" y="0"/>
                  </a:lnTo>
                  <a:lnTo>
                    <a:pt x="2444" y="0"/>
                  </a:lnTo>
                  <a:cubicBezTo>
                    <a:pt x="3795" y="0"/>
                    <a:pt x="4889" y="1094"/>
                    <a:pt x="4889" y="2444"/>
                  </a:cubicBezTo>
                  <a:lnTo>
                    <a:pt x="4889" y="2444"/>
                  </a:lnTo>
                  <a:cubicBezTo>
                    <a:pt x="4889" y="2444"/>
                    <a:pt x="4889" y="2444"/>
                    <a:pt x="4889" y="2444"/>
                  </a:cubicBezTo>
                  <a:lnTo>
                    <a:pt x="4889" y="2444"/>
                  </a:lnTo>
                  <a:lnTo>
                    <a:pt x="4889" y="2444"/>
                  </a:lnTo>
                  <a:lnTo>
                    <a:pt x="4889" y="2444"/>
                  </a:lnTo>
                  <a:cubicBezTo>
                    <a:pt x="4889" y="3795"/>
                    <a:pt x="3795" y="4889"/>
                    <a:pt x="2444" y="4889"/>
                  </a:cubicBezTo>
                  <a:lnTo>
                    <a:pt x="2444" y="4889"/>
                  </a:lnTo>
                  <a:lnTo>
                    <a:pt x="2444" y="4889"/>
                  </a:lnTo>
                  <a:lnTo>
                    <a:pt x="2444" y="4889"/>
                  </a:lnTo>
                  <a:cubicBezTo>
                    <a:pt x="1094" y="4889"/>
                    <a:pt x="0" y="3795"/>
                    <a:pt x="0" y="2444"/>
                  </a:cubicBezTo>
                  <a:lnTo>
                    <a:pt x="0" y="2444"/>
                  </a:lnTo>
                  <a:close/>
                </a:path>
              </a:pathLst>
            </a:custGeom>
            <a:solidFill>
              <a:srgbClr val="405DFF">
                <a:alpha val="29019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95225" y="295225"/>
              <a:ext cx="2514634" cy="2514636"/>
            </a:xfrm>
            <a:custGeom>
              <a:rect l="0" t="0" r="0" b="0"/>
              <a:pathLst>
                <a:path w="3960" h="3960">
                  <a:moveTo>
                    <a:pt x="0" y="1980"/>
                  </a:moveTo>
                  <a:cubicBezTo>
                    <a:pt x="0" y="886"/>
                    <a:pt x="886" y="0"/>
                    <a:pt x="1980" y="0"/>
                  </a:cubicBezTo>
                  <a:lnTo>
                    <a:pt x="1980" y="0"/>
                  </a:lnTo>
                  <a:lnTo>
                    <a:pt x="1980" y="0"/>
                  </a:lnTo>
                  <a:lnTo>
                    <a:pt x="1980" y="0"/>
                  </a:lnTo>
                  <a:cubicBezTo>
                    <a:pt x="3073" y="0"/>
                    <a:pt x="3960" y="886"/>
                    <a:pt x="3960" y="1980"/>
                  </a:cubicBezTo>
                  <a:lnTo>
                    <a:pt x="3960" y="1980"/>
                  </a:lnTo>
                  <a:cubicBezTo>
                    <a:pt x="3960" y="1980"/>
                    <a:pt x="3960" y="1980"/>
                    <a:pt x="3960" y="1980"/>
                  </a:cubicBezTo>
                  <a:lnTo>
                    <a:pt x="3960" y="1980"/>
                  </a:lnTo>
                  <a:lnTo>
                    <a:pt x="3960" y="1980"/>
                  </a:lnTo>
                  <a:lnTo>
                    <a:pt x="3960" y="1980"/>
                  </a:lnTo>
                  <a:cubicBezTo>
                    <a:pt x="3960" y="3073"/>
                    <a:pt x="3073" y="3960"/>
                    <a:pt x="1980" y="3960"/>
                  </a:cubicBezTo>
                  <a:lnTo>
                    <a:pt x="1980" y="3960"/>
                  </a:lnTo>
                  <a:lnTo>
                    <a:pt x="1980" y="3960"/>
                  </a:lnTo>
                  <a:lnTo>
                    <a:pt x="1980" y="3960"/>
                  </a:lnTo>
                  <a:cubicBezTo>
                    <a:pt x="886" y="3960"/>
                    <a:pt x="0" y="3073"/>
                    <a:pt x="0" y="1980"/>
                  </a:cubicBezTo>
                  <a:lnTo>
                    <a:pt x="0" y="198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960300" y="1034330"/>
              <a:ext cx="1184490" cy="1036428"/>
            </a:xfrm>
            <a:custGeom>
              <a:rect l="0" t="0" r="0" b="0"/>
              <a:pathLst>
                <a:path w="1865" h="1632">
                  <a:moveTo>
                    <a:pt x="0" y="1165"/>
                  </a:moveTo>
                  <a:lnTo>
                    <a:pt x="932" y="1399"/>
                  </a:lnTo>
                  <a:lnTo>
                    <a:pt x="1865" y="1165"/>
                  </a:lnTo>
                  <a:lnTo>
                    <a:pt x="1865" y="1399"/>
                  </a:lnTo>
                  <a:lnTo>
                    <a:pt x="932" y="1632"/>
                  </a:lnTo>
                  <a:lnTo>
                    <a:pt x="0" y="1399"/>
                  </a:lnTo>
                  <a:lnTo>
                    <a:pt x="0" y="1165"/>
                  </a:lnTo>
                  <a:close/>
                  <a:moveTo>
                    <a:pt x="0" y="699"/>
                  </a:moveTo>
                  <a:lnTo>
                    <a:pt x="932" y="932"/>
                  </a:lnTo>
                  <a:lnTo>
                    <a:pt x="1865" y="699"/>
                  </a:lnTo>
                  <a:lnTo>
                    <a:pt x="1865" y="932"/>
                  </a:lnTo>
                  <a:lnTo>
                    <a:pt x="932" y="1165"/>
                  </a:lnTo>
                  <a:lnTo>
                    <a:pt x="0" y="932"/>
                  </a:lnTo>
                  <a:lnTo>
                    <a:pt x="0" y="699"/>
                  </a:lnTo>
                  <a:close/>
                  <a:moveTo>
                    <a:pt x="0" y="233"/>
                  </a:moveTo>
                  <a:lnTo>
                    <a:pt x="932" y="0"/>
                  </a:lnTo>
                  <a:lnTo>
                    <a:pt x="1865" y="233"/>
                  </a:lnTo>
                  <a:lnTo>
                    <a:pt x="1865" y="466"/>
                  </a:lnTo>
                  <a:lnTo>
                    <a:pt x="932" y="699"/>
                  </a:lnTo>
                  <a:lnTo>
                    <a:pt x="0" y="466"/>
                  </a:lnTo>
                  <a:lnTo>
                    <a:pt x="0" y="2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7" name="textbox 197"/>
          <p:cNvSpPr/>
          <p:nvPr/>
        </p:nvSpPr>
        <p:spPr>
          <a:xfrm>
            <a:off x="8213452" y="2229460"/>
            <a:ext cx="3420109" cy="2064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48"/>
              </a:lnSpc>
            </a:pPr>
            <a:endParaRPr lang="Arial" altLang="Arial" sz="100"/>
          </a:p>
          <a:p>
            <a:pPr marL="12871" algn="l" rtl="0" eaLnBrk="0">
              <a:lnSpc>
                <a:spcPct val="87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生成器的任务是生成与真实数据尽可能相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似</a:t>
            </a:r>
            <a:endParaRPr lang="Microsoft YaHei" altLang="Microsoft YaHei" sz="1300"/>
          </a:p>
          <a:p>
            <a:pPr marL="12700" indent="7543" algn="r" rtl="0" eaLnBrk="0">
              <a:lnSpc>
                <a:spcPct val="157000"/>
              </a:lnSpc>
              <a:spcBef>
                <a:spcPts val="2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的假数据，而判别器的任务是尽可能区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真实数据和假数据。在训练过程中，生成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和判别器会不断调整参数，使得生成的数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越来越接近真实数据，同时判别器也越来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难以区分真假数据。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GAN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图像生成、风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27392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格迁移、超分辨率等领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域有广泛应用。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687031" y="2229289"/>
            <a:ext cx="328231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生成对抗网络是一种通过竞争机制来生成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300"/>
          </a:p>
          <a:p>
            <a:pPr marL="14071" indent="-137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质量数据的神经网络，由生成器和判别器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个部分组成，二者在训练过程中相互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对抗。</a:t>
            </a:r>
            <a:endParaRPr lang="Microsoft YaHei" altLang="Microsoft YaHei" sz="1300"/>
          </a:p>
        </p:txBody>
      </p:sp>
      <p:sp>
        <p:nvSpPr>
          <p:cNvPr id="199" name="textbox 199"/>
          <p:cNvSpPr/>
          <p:nvPr/>
        </p:nvSpPr>
        <p:spPr>
          <a:xfrm>
            <a:off x="442263" y="298637"/>
            <a:ext cx="4686934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28275" algn="l" rtl="0" eaLnBrk="0">
              <a:lnSpc>
                <a:spcPts val="3956"/>
              </a:lnSpc>
              <a:tabLst>
                <a:tab pos="78359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30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生成对抗网络(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GAN</a:t>
            </a:r>
            <a:r>
              <a:rPr sz="3000" spc="2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1" name="textbox 221"/>
          <p:cNvSpPr/>
          <p:nvPr/>
        </p:nvSpPr>
        <p:spPr>
          <a:xfrm>
            <a:off x="597047" y="1883977"/>
            <a:ext cx="3960495" cy="2018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202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682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深度学习算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textbox 223"/>
          <p:cNvSpPr/>
          <p:nvPr/>
        </p:nvSpPr>
        <p:spPr>
          <a:xfrm>
            <a:off x="6493733" y="2558360"/>
            <a:ext cx="3644265" cy="1604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0"/>
              </a:lnSpc>
            </a:pPr>
            <a:endParaRPr lang="Arial" altLang="Arial" sz="100"/>
          </a:p>
          <a:p>
            <a:pPr marL="13652" algn="l" rtl="0" eaLnBrk="0">
              <a:lnSpc>
                <a:spcPct val="8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传播算法的基本思想是，首先计算出神</a:t>
            </a:r>
            <a:endParaRPr lang="Microsoft YaHei" altLang="Microsoft YaHei" sz="1500"/>
          </a:p>
          <a:p>
            <a:pPr marL="12700" indent="2857" algn="l" rtl="0" eaLnBrk="0">
              <a:lnSpc>
                <a:spcPct val="152000"/>
              </a:lnSpc>
              <a:spcBef>
                <a:spcPts val="8"/>
              </a:spcBef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经网络的输出值与实际目标值之间的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后根据这个误差反向传播，逐层更新每一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的权重参数。这个过程一直持续到所有的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权重参数都被更新一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遍。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2076169" y="2557598"/>
            <a:ext cx="3797300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3652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传播算法是深度学习中最基础的算法之</a:t>
            </a:r>
            <a:endParaRPr lang="Microsoft YaHei" altLang="Microsoft YaHei" sz="1500"/>
          </a:p>
          <a:p>
            <a:pPr marL="12700" indent="2095" algn="l" rtl="0" eaLnBrk="0">
              <a:lnSpc>
                <a:spcPct val="152000"/>
              </a:lnSpc>
              <a:spcBef>
                <a:spcPts val="44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一，它通过计算输出层与目标值之间的误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差，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后反向传播这个误差，更新每一层的权重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参数，以减小误差。</a:t>
            </a:r>
            <a:endParaRPr lang="Microsoft YaHei" altLang="Microsoft YaHei" sz="15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10405043" y="2076769"/>
            <a:ext cx="1347972" cy="1347972"/>
            <a:chExt cx="1347972" cy="1347972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1347972" cy="1347972"/>
            </a:xfrm>
            <a:custGeom>
              <a:rect l="0" t="0" r="0" b="0"/>
              <a:pathLst>
                <a:path w="2122" h="2122">
                  <a:moveTo>
                    <a:pt x="0" y="1061"/>
                  </a:moveTo>
                  <a:cubicBezTo>
                    <a:pt x="0" y="475"/>
                    <a:pt x="475" y="0"/>
                    <a:pt x="1061" y="0"/>
                  </a:cubicBezTo>
                  <a:lnTo>
                    <a:pt x="1061" y="0"/>
                  </a:lnTo>
                  <a:lnTo>
                    <a:pt x="1061" y="0"/>
                  </a:lnTo>
                  <a:lnTo>
                    <a:pt x="1061" y="0"/>
                  </a:lnTo>
                  <a:cubicBezTo>
                    <a:pt x="1647" y="0"/>
                    <a:pt x="2122" y="475"/>
                    <a:pt x="2122" y="1061"/>
                  </a:cubicBezTo>
                  <a:lnTo>
                    <a:pt x="2122" y="1061"/>
                  </a:lnTo>
                  <a:cubicBezTo>
                    <a:pt x="2122" y="1061"/>
                    <a:pt x="2122" y="1061"/>
                    <a:pt x="2122" y="1061"/>
                  </a:cubicBezTo>
                  <a:lnTo>
                    <a:pt x="2122" y="1061"/>
                  </a:lnTo>
                  <a:lnTo>
                    <a:pt x="2122" y="1061"/>
                  </a:lnTo>
                  <a:lnTo>
                    <a:pt x="2122" y="1061"/>
                  </a:lnTo>
                  <a:cubicBezTo>
                    <a:pt x="2122" y="1647"/>
                    <a:pt x="1647" y="2122"/>
                    <a:pt x="1061" y="2122"/>
                  </a:cubicBezTo>
                  <a:lnTo>
                    <a:pt x="1061" y="2122"/>
                  </a:lnTo>
                  <a:lnTo>
                    <a:pt x="1061" y="2122"/>
                  </a:lnTo>
                  <a:lnTo>
                    <a:pt x="1061" y="2122"/>
                  </a:lnTo>
                  <a:cubicBezTo>
                    <a:pt x="475" y="2122"/>
                    <a:pt x="0" y="1647"/>
                    <a:pt x="0" y="1061"/>
                  </a:cubicBezTo>
                  <a:lnTo>
                    <a:pt x="0" y="106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56399" y="396096"/>
              <a:ext cx="635177" cy="555780"/>
            </a:xfrm>
            <a:custGeom>
              <a:rect l="0" t="0" r="0" b="0"/>
              <a:pathLst>
                <a:path w="1000" h="875">
                  <a:moveTo>
                    <a:pt x="0" y="625"/>
                  </a:moveTo>
                  <a:lnTo>
                    <a:pt x="500" y="750"/>
                  </a:lnTo>
                  <a:lnTo>
                    <a:pt x="1000" y="625"/>
                  </a:lnTo>
                  <a:lnTo>
                    <a:pt x="1000" y="750"/>
                  </a:lnTo>
                  <a:lnTo>
                    <a:pt x="500" y="875"/>
                  </a:lnTo>
                  <a:lnTo>
                    <a:pt x="0" y="750"/>
                  </a:lnTo>
                  <a:lnTo>
                    <a:pt x="0" y="625"/>
                  </a:lnTo>
                  <a:close/>
                  <a:moveTo>
                    <a:pt x="0" y="375"/>
                  </a:moveTo>
                  <a:lnTo>
                    <a:pt x="500" y="500"/>
                  </a:lnTo>
                  <a:lnTo>
                    <a:pt x="1000" y="375"/>
                  </a:lnTo>
                  <a:lnTo>
                    <a:pt x="1000" y="500"/>
                  </a:lnTo>
                  <a:lnTo>
                    <a:pt x="500" y="625"/>
                  </a:lnTo>
                  <a:lnTo>
                    <a:pt x="0" y="500"/>
                  </a:lnTo>
                  <a:lnTo>
                    <a:pt x="0" y="375"/>
                  </a:lnTo>
                  <a:close/>
                  <a:moveTo>
                    <a:pt x="0" y="125"/>
                  </a:moveTo>
                  <a:lnTo>
                    <a:pt x="500" y="0"/>
                  </a:lnTo>
                  <a:lnTo>
                    <a:pt x="1000" y="125"/>
                  </a:lnTo>
                  <a:lnTo>
                    <a:pt x="1000" y="250"/>
                  </a:lnTo>
                  <a:lnTo>
                    <a:pt x="500" y="375"/>
                  </a:lnTo>
                  <a:lnTo>
                    <a:pt x="0" y="250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69631" y="2076769"/>
            <a:ext cx="1303225" cy="1303226"/>
            <a:chExt cx="1303225" cy="1303226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1303225" cy="1303226"/>
            </a:xfrm>
            <a:custGeom>
              <a:rect l="0" t="0" r="0" b="0"/>
              <a:pathLst>
                <a:path w="2052" h="2052">
                  <a:moveTo>
                    <a:pt x="0" y="1026"/>
                  </a:moveTo>
                  <a:cubicBezTo>
                    <a:pt x="0" y="459"/>
                    <a:pt x="459" y="0"/>
                    <a:pt x="1026" y="0"/>
                  </a:cubicBezTo>
                  <a:lnTo>
                    <a:pt x="1026" y="0"/>
                  </a:lnTo>
                  <a:lnTo>
                    <a:pt x="1026" y="0"/>
                  </a:lnTo>
                  <a:lnTo>
                    <a:pt x="1026" y="0"/>
                  </a:lnTo>
                  <a:cubicBezTo>
                    <a:pt x="1592" y="0"/>
                    <a:pt x="2052" y="459"/>
                    <a:pt x="2052" y="1026"/>
                  </a:cubicBezTo>
                  <a:lnTo>
                    <a:pt x="2052" y="1026"/>
                  </a:lnTo>
                  <a:cubicBezTo>
                    <a:pt x="2052" y="1026"/>
                    <a:pt x="2052" y="1026"/>
                    <a:pt x="2052" y="1026"/>
                  </a:cubicBezTo>
                  <a:lnTo>
                    <a:pt x="2052" y="1026"/>
                  </a:lnTo>
                  <a:lnTo>
                    <a:pt x="2052" y="1026"/>
                  </a:lnTo>
                  <a:lnTo>
                    <a:pt x="2052" y="1026"/>
                  </a:lnTo>
                  <a:cubicBezTo>
                    <a:pt x="2052" y="1592"/>
                    <a:pt x="1592" y="2052"/>
                    <a:pt x="1026" y="2052"/>
                  </a:cubicBezTo>
                  <a:lnTo>
                    <a:pt x="1026" y="2052"/>
                  </a:lnTo>
                  <a:lnTo>
                    <a:pt x="1026" y="2052"/>
                  </a:lnTo>
                  <a:lnTo>
                    <a:pt x="1026" y="2052"/>
                  </a:lnTo>
                  <a:cubicBezTo>
                    <a:pt x="459" y="2052"/>
                    <a:pt x="0" y="1592"/>
                    <a:pt x="0" y="1026"/>
                  </a:cubicBezTo>
                  <a:lnTo>
                    <a:pt x="0" y="1026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24819" y="324819"/>
              <a:ext cx="653588" cy="653588"/>
            </a:xfrm>
            <a:custGeom>
              <a:rect l="0" t="0" r="0" b="0"/>
              <a:pathLst>
                <a:path w="1029" h="1029">
                  <a:moveTo>
                    <a:pt x="1029" y="577"/>
                  </a:moveTo>
                  <a:lnTo>
                    <a:pt x="1029" y="449"/>
                  </a:lnTo>
                  <a:lnTo>
                    <a:pt x="875" y="385"/>
                  </a:lnTo>
                  <a:lnTo>
                    <a:pt x="875" y="385"/>
                  </a:lnTo>
                  <a:cubicBezTo>
                    <a:pt x="871" y="373"/>
                    <a:pt x="866" y="361"/>
                    <a:pt x="861" y="350"/>
                  </a:cubicBezTo>
                  <a:lnTo>
                    <a:pt x="861" y="350"/>
                  </a:lnTo>
                  <a:lnTo>
                    <a:pt x="923" y="195"/>
                  </a:lnTo>
                  <a:lnTo>
                    <a:pt x="832" y="104"/>
                  </a:lnTo>
                  <a:lnTo>
                    <a:pt x="679" y="167"/>
                  </a:lnTo>
                  <a:lnTo>
                    <a:pt x="679" y="167"/>
                  </a:lnTo>
                  <a:cubicBezTo>
                    <a:pt x="667" y="161"/>
                    <a:pt x="655" y="157"/>
                    <a:pt x="643" y="152"/>
                  </a:cubicBezTo>
                  <a:lnTo>
                    <a:pt x="643" y="152"/>
                  </a:lnTo>
                  <a:lnTo>
                    <a:pt x="577" y="0"/>
                  </a:lnTo>
                  <a:lnTo>
                    <a:pt x="449" y="0"/>
                  </a:lnTo>
                  <a:lnTo>
                    <a:pt x="385" y="152"/>
                  </a:lnTo>
                  <a:lnTo>
                    <a:pt x="385" y="152"/>
                  </a:lnTo>
                  <a:cubicBezTo>
                    <a:pt x="372" y="156"/>
                    <a:pt x="360" y="161"/>
                    <a:pt x="348" y="167"/>
                  </a:cubicBezTo>
                  <a:lnTo>
                    <a:pt x="348" y="167"/>
                  </a:lnTo>
                  <a:lnTo>
                    <a:pt x="195" y="105"/>
                  </a:lnTo>
                  <a:lnTo>
                    <a:pt x="104" y="196"/>
                  </a:lnTo>
                  <a:lnTo>
                    <a:pt x="166" y="348"/>
                  </a:lnTo>
                  <a:lnTo>
                    <a:pt x="166" y="348"/>
                  </a:lnTo>
                  <a:cubicBezTo>
                    <a:pt x="160" y="360"/>
                    <a:pt x="155" y="373"/>
                    <a:pt x="151" y="386"/>
                  </a:cubicBezTo>
                  <a:lnTo>
                    <a:pt x="151" y="386"/>
                  </a:lnTo>
                  <a:lnTo>
                    <a:pt x="0" y="451"/>
                  </a:lnTo>
                  <a:lnTo>
                    <a:pt x="0" y="579"/>
                  </a:lnTo>
                  <a:lnTo>
                    <a:pt x="151" y="643"/>
                  </a:lnTo>
                  <a:lnTo>
                    <a:pt x="151" y="643"/>
                  </a:lnTo>
                  <a:cubicBezTo>
                    <a:pt x="156" y="656"/>
                    <a:pt x="161" y="668"/>
                    <a:pt x="167" y="681"/>
                  </a:cubicBezTo>
                  <a:lnTo>
                    <a:pt x="167" y="681"/>
                  </a:lnTo>
                  <a:lnTo>
                    <a:pt x="105" y="833"/>
                  </a:lnTo>
                  <a:lnTo>
                    <a:pt x="196" y="924"/>
                  </a:lnTo>
                  <a:lnTo>
                    <a:pt x="348" y="862"/>
                  </a:lnTo>
                  <a:lnTo>
                    <a:pt x="348" y="862"/>
                  </a:lnTo>
                  <a:cubicBezTo>
                    <a:pt x="360" y="867"/>
                    <a:pt x="373" y="872"/>
                    <a:pt x="386" y="877"/>
                  </a:cubicBezTo>
                  <a:lnTo>
                    <a:pt x="386" y="877"/>
                  </a:lnTo>
                  <a:lnTo>
                    <a:pt x="451" y="1029"/>
                  </a:lnTo>
                  <a:lnTo>
                    <a:pt x="579" y="1029"/>
                  </a:lnTo>
                  <a:lnTo>
                    <a:pt x="643" y="876"/>
                  </a:lnTo>
                  <a:lnTo>
                    <a:pt x="643" y="876"/>
                  </a:lnTo>
                  <a:cubicBezTo>
                    <a:pt x="655" y="871"/>
                    <a:pt x="667" y="866"/>
                    <a:pt x="679" y="861"/>
                  </a:cubicBezTo>
                  <a:lnTo>
                    <a:pt x="679" y="861"/>
                  </a:lnTo>
                  <a:lnTo>
                    <a:pt x="833" y="923"/>
                  </a:lnTo>
                  <a:lnTo>
                    <a:pt x="924" y="832"/>
                  </a:lnTo>
                  <a:lnTo>
                    <a:pt x="861" y="678"/>
                  </a:lnTo>
                  <a:lnTo>
                    <a:pt x="861" y="678"/>
                  </a:lnTo>
                  <a:cubicBezTo>
                    <a:pt x="866" y="667"/>
                    <a:pt x="871" y="655"/>
                    <a:pt x="875" y="643"/>
                  </a:cubicBezTo>
                  <a:lnTo>
                    <a:pt x="875" y="643"/>
                  </a:lnTo>
                  <a:lnTo>
                    <a:pt x="1029" y="577"/>
                  </a:lnTo>
                  <a:close/>
                  <a:moveTo>
                    <a:pt x="513" y="707"/>
                  </a:moveTo>
                  <a:cubicBezTo>
                    <a:pt x="407" y="707"/>
                    <a:pt x="320" y="621"/>
                    <a:pt x="320" y="514"/>
                  </a:cubicBezTo>
                  <a:lnTo>
                    <a:pt x="320" y="514"/>
                  </a:lnTo>
                  <a:cubicBezTo>
                    <a:pt x="320" y="408"/>
                    <a:pt x="407" y="321"/>
                    <a:pt x="513" y="321"/>
                  </a:cubicBezTo>
                  <a:lnTo>
                    <a:pt x="513" y="321"/>
                  </a:lnTo>
                  <a:cubicBezTo>
                    <a:pt x="620" y="321"/>
                    <a:pt x="706" y="408"/>
                    <a:pt x="706" y="514"/>
                  </a:cubicBezTo>
                  <a:lnTo>
                    <a:pt x="706" y="514"/>
                  </a:lnTo>
                  <a:cubicBezTo>
                    <a:pt x="706" y="621"/>
                    <a:pt x="620" y="707"/>
                    <a:pt x="513" y="7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9" name="textbox 229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反向传播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61121" y="2280467"/>
            <a:ext cx="3506743" cy="76200"/>
          </a:xfrm>
          <a:prstGeom prst="rect">
            <a:avLst/>
          </a:prstGeom>
        </p:spPr>
      </p:pic>
      <p:pic>
        <p:nvPicPr>
          <p:cNvPr id="251" name="picture 2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78683" y="2280467"/>
            <a:ext cx="3506742" cy="76200"/>
          </a:xfrm>
          <a:prstGeom prst="rect">
            <a:avLst/>
          </a:prstGeom>
        </p:spPr>
      </p:pic>
      <p:sp>
        <p:nvSpPr>
          <p:cNvPr id="252" name="textbox 252"/>
          <p:cNvSpPr/>
          <p:nvPr/>
        </p:nvSpPr>
        <p:spPr>
          <a:xfrm>
            <a:off x="6497384" y="1759224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sp>
        <p:nvSpPr>
          <p:cNvPr id="253" name="textbox 253"/>
          <p:cNvSpPr/>
          <p:nvPr/>
        </p:nvSpPr>
        <p:spPr>
          <a:xfrm>
            <a:off x="2078797" y="1758968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5" name="textbox 255"/>
          <p:cNvSpPr/>
          <p:nvPr/>
        </p:nvSpPr>
        <p:spPr>
          <a:xfrm>
            <a:off x="3622965" y="4763309"/>
            <a:ext cx="7262494" cy="898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1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下降算法的核心思想是，在参数空间中随机选择一个初始点，然后在这个点上计算</a:t>
            </a:r>
            <a:endParaRPr lang="Microsoft YaHei" altLang="Microsoft YaHei" sz="1500"/>
          </a:p>
          <a:p>
            <a:pPr marL="13080" algn="l" rtl="0" eaLnBrk="0">
              <a:lnSpc>
                <a:spcPct val="83000"/>
              </a:lnSpc>
              <a:spcBef>
                <a:spcPts val="106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损失函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数的梯度，沿着梯度的反方向更新参数。这个过程一直重复进行，直到达到预设</a:t>
            </a:r>
            <a:endParaRPr lang="Microsoft YaHei" altLang="Microsoft YaHei" sz="1500"/>
          </a:p>
          <a:p>
            <a:pPr marL="3069082" algn="l" rtl="0" eaLnBrk="0">
              <a:lnSpc>
                <a:spcPts val="2672"/>
              </a:lnSpc>
            </a:pP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的停止条件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56" name="textbox 256"/>
          <p:cNvSpPr/>
          <p:nvPr/>
        </p:nvSpPr>
        <p:spPr>
          <a:xfrm>
            <a:off x="3622965" y="2573066"/>
            <a:ext cx="726249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下降算法是一种基于导数优化算法，通过不断沿着梯度的反方向更新参数，以最小</a:t>
            </a:r>
            <a:endParaRPr lang="Microsoft YaHei" altLang="Microsoft YaHei" sz="1500"/>
          </a:p>
          <a:p>
            <a:pPr marL="3061080" algn="l" rtl="0" eaLnBrk="0">
              <a:lnSpc>
                <a:spcPts val="2699"/>
              </a:lnSpc>
            </a:pP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化损失函数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1" name="textbox 261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降算法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2" name="textbox 282"/>
          <p:cNvSpPr/>
          <p:nvPr/>
        </p:nvSpPr>
        <p:spPr>
          <a:xfrm>
            <a:off x="6730458" y="4001937"/>
            <a:ext cx="104965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</p:txBody>
      </p:sp>
      <p:sp>
        <p:nvSpPr>
          <p:cNvPr id="283" name="textbox 283"/>
          <p:cNvSpPr/>
          <p:nvPr/>
        </p:nvSpPr>
        <p:spPr>
          <a:xfrm>
            <a:off x="6858017" y="1639987"/>
            <a:ext cx="79375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https://d.book118.com/658017064026006045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2024-09-25T14:47:40.625</cp:lastPrinted>
  <dcterms:created xsi:type="dcterms:W3CDTF">2024-09-25T06:47:40Z</dcterms:created>
  <dcterms:modified xsi:type="dcterms:W3CDTF">2024-09-25T06:47:42Z</dcterms:modified>
</cp:coreProperties>
</file>