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5057FD-3FE8-4703-A51A-3B3227A8E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31971C-4926-42AE-A74C-F62FA61B2D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4D14FF-D3E6-4608-A969-7411E85DE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252BF8-4179-4E41-B3F5-DA6D2A949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CE9E13-884F-4B46-97F3-010BDADE4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55C13B-5C0E-441D-BFF8-1B25AA2AB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3F9702-A7EF-44A0-A861-6C710D586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81FABA-019C-48E3-91D3-C25057028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C96939-E63C-4BA5-97CC-ED9CC04F1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8D8FF1-AA67-4AC6-9EA1-57106EF5D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CD5063-B077-440F-B815-0F996EC2C1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1710105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货物损耗与报废处理方法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2024-01-19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货物损耗概述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货物报废概述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损耗与报废识别方法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损耗与报废处理流程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损耗与报废预防措施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持续改进方向与目标设定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货物损耗概述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在物流、仓储、运输等环节中，由于各种原因导致的货物数量减少、质量下降或价值降低的现象。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可分为自然损耗和人为损耗。自然损耗包括挥发、渗漏、自然变质等；人为损耗包括破损、污染、盗窃等。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损耗分类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货物损耗定义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物流环节因素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包括运输过程中的振动、冲击、温度变化等；仓储环节中的湿度、温度、光照等环境因素。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人为因素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包括装卸过程中的粗暴操作、包装不当、管理不善等。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其他因素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如自然灾害、政治风险等不可抗力因素。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损耗原因分析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货物损耗直接导致企业经济损失，影响企业盈利。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货物损耗可能影响客户对产品的满意度，进而影响企业声誉和市场竞争力。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某些货物的损耗可能对环境造成污染，企业需要承担相应的环保责任。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经济损失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客户满意度下降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环境影响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影响及后果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货物报废概述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货物报废定义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指货物在运输、存储、销售等过程中，因各种原因导致损坏、变质、过期等，无法继续按原用途使用或销售，需要进行处理的情况。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报废分类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根据报废原因和性质，可分为物理性报废、化学性报废、生物性报废和经济性报废等。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4563" r="34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包括不可抗力因素（如地震、洪水等）和货物本身自然属性（如易腐、易燃等）。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自然因素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包括运输装卸过程中的损坏、包装不当、存储条件不良、管理不善等。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人为因素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包括市场需求变化、技术进步导致的产品更新换代等。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市场因素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报废原因分析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649" y="44594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报废货物无法继续利用，造成资源浪费和环境污染。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302294" y="2786180"/>
            <a:ext cx="1586556" cy="1586556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74741" y="3458798"/>
            <a:ext cx="242348" cy="24234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95619" y="2778478"/>
            <a:ext cx="1600762" cy="1602131"/>
          </a:xfrm>
          <a:custGeom>
            <a:rect l="l" t="t" r="r" b="b"/>
            <a:pathLst>
              <a:path w="1320" h="1320">
                <a:moveTo>
                  <a:pt x="660" y="0"/>
                </a:moveTo>
                <a:cubicBezTo>
                  <a:pt x="295" y="0"/>
                  <a:pt x="0" y="296"/>
                  <a:pt x="0" y="660"/>
                </a:cubicBezTo>
                <a:cubicBezTo>
                  <a:pt x="0" y="1025"/>
                  <a:pt x="295" y="1320"/>
                  <a:pt x="660" y="1320"/>
                </a:cubicBezTo>
                <a:cubicBezTo>
                  <a:pt x="1025" y="1320"/>
                  <a:pt x="1320" y="1025"/>
                  <a:pt x="1320" y="660"/>
                </a:cubicBezTo>
                <a:cubicBezTo>
                  <a:pt x="1320" y="296"/>
                  <a:pt x="1025" y="0"/>
                  <a:pt x="660" y="0"/>
                </a:cubicBezTo>
                <a:close/>
                <a:moveTo>
                  <a:pt x="660" y="1224"/>
                </a:moveTo>
                <a:cubicBezTo>
                  <a:pt x="349" y="1224"/>
                  <a:pt x="96" y="972"/>
                  <a:pt x="96" y="660"/>
                </a:cubicBezTo>
                <a:cubicBezTo>
                  <a:pt x="96" y="349"/>
                  <a:pt x="349" y="96"/>
                  <a:pt x="660" y="96"/>
                </a:cubicBezTo>
                <a:cubicBezTo>
                  <a:pt x="971" y="96"/>
                  <a:pt x="1224" y="349"/>
                  <a:pt x="1224" y="660"/>
                </a:cubicBezTo>
                <a:cubicBezTo>
                  <a:pt x="1224" y="972"/>
                  <a:pt x="971" y="1224"/>
                  <a:pt x="660" y="122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523933" y="3009188"/>
            <a:ext cx="1143279" cy="1141910"/>
          </a:xfrm>
          <a:custGeom>
            <a:rect l="l" t="t" r="r" b="b"/>
            <a:pathLst>
              <a:path w="942" h="941">
                <a:moveTo>
                  <a:pt x="471" y="0"/>
                </a:moveTo>
                <a:cubicBezTo>
                  <a:pt x="211" y="0"/>
                  <a:pt x="0" y="210"/>
                  <a:pt x="0" y="470"/>
                </a:cubicBezTo>
                <a:cubicBezTo>
                  <a:pt x="0" y="730"/>
                  <a:pt x="211" y="941"/>
                  <a:pt x="471" y="941"/>
                </a:cubicBezTo>
                <a:cubicBezTo>
                  <a:pt x="731" y="941"/>
                  <a:pt x="942" y="730"/>
                  <a:pt x="942" y="470"/>
                </a:cubicBezTo>
                <a:cubicBezTo>
                  <a:pt x="942" y="210"/>
                  <a:pt x="731" y="0"/>
                  <a:pt x="471" y="0"/>
                </a:cubicBezTo>
                <a:close/>
                <a:moveTo>
                  <a:pt x="471" y="854"/>
                </a:moveTo>
                <a:cubicBezTo>
                  <a:pt x="259" y="854"/>
                  <a:pt x="87" y="682"/>
                  <a:pt x="87" y="470"/>
                </a:cubicBezTo>
                <a:cubicBezTo>
                  <a:pt x="87" y="258"/>
                  <a:pt x="259" y="86"/>
                  <a:pt x="471" y="86"/>
                </a:cubicBezTo>
                <a:cubicBezTo>
                  <a:pt x="683" y="86"/>
                  <a:pt x="855" y="258"/>
                  <a:pt x="855" y="470"/>
                </a:cubicBezTo>
                <a:cubicBezTo>
                  <a:pt x="855" y="682"/>
                  <a:pt x="683" y="854"/>
                  <a:pt x="471" y="85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759777" y="3243834"/>
            <a:ext cx="672618" cy="672618"/>
          </a:xfrm>
          <a:custGeom>
            <a:rect l="l" t="t" r="r" b="b"/>
            <a:pathLst>
              <a:path w="554" h="555">
                <a:moveTo>
                  <a:pt x="277" y="0"/>
                </a:moveTo>
                <a:cubicBezTo>
                  <a:pt x="124" y="0"/>
                  <a:pt x="0" y="124"/>
                  <a:pt x="0" y="277"/>
                </a:cubicBezTo>
                <a:cubicBezTo>
                  <a:pt x="0" y="430"/>
                  <a:pt x="124" y="555"/>
                  <a:pt x="277" y="555"/>
                </a:cubicBezTo>
                <a:cubicBezTo>
                  <a:pt x="430" y="555"/>
                  <a:pt x="554" y="430"/>
                  <a:pt x="554" y="277"/>
                </a:cubicBezTo>
                <a:cubicBezTo>
                  <a:pt x="554" y="124"/>
                  <a:pt x="430" y="0"/>
                  <a:pt x="277" y="0"/>
                </a:cubicBezTo>
                <a:close/>
                <a:moveTo>
                  <a:pt x="277" y="464"/>
                </a:moveTo>
                <a:cubicBezTo>
                  <a:pt x="174" y="464"/>
                  <a:pt x="90" y="380"/>
                  <a:pt x="90" y="277"/>
                </a:cubicBezTo>
                <a:cubicBezTo>
                  <a:pt x="90" y="174"/>
                  <a:pt x="174" y="91"/>
                  <a:pt x="277" y="91"/>
                </a:cubicBezTo>
                <a:cubicBezTo>
                  <a:pt x="380" y="91"/>
                  <a:pt x="464" y="174"/>
                  <a:pt x="464" y="277"/>
                </a:cubicBezTo>
                <a:cubicBezTo>
                  <a:pt x="464" y="380"/>
                  <a:pt x="380" y="464"/>
                  <a:pt x="277" y="46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97679" y="2570153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198489" y="2570153"/>
            <a:ext cx="584182" cy="589085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97679" y="4078166"/>
            <a:ext cx="584182" cy="58418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8489" y="4078166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397679" y="2711972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397679" y="4212438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98489" y="2702445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198489" y="4212438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04073" y="1994376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货物报废导致企业直接经济损失，包括货物成本、运输费用、处理费用等。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10042" y="19076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频繁出现货物报废情况可能对企业的品牌形象和声誉造成负面影响。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10042" y="44594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对于因违反法律法规或合同约定而导致的货物报废，企业可能需要承担相应的法律责任。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40649" y="1467965"/>
            <a:ext cx="246808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经济损失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310042" y="1467965"/>
            <a:ext cx="2480432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品牌形象受损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040649" y="3846326"/>
            <a:ext cx="246808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资源浪费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310042" y="3846326"/>
            <a:ext cx="255036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</a:t>
            </a:r>
            <a:endParaRPr lang="en-US" sz="1100"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影响及后果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损耗与报废识别方法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通过直接观察货物的外观、包装等，判断是否存在损坏、变形、污染等现象。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使用测量工具对货物的尺寸、重量、体积等进行测量，与标准值进行比对，判断是否存在差异。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试验法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对货物进行功能性测试或破坏性试验，以验证其性能或发现潜在问题。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现场检查法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统计分析法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通过对历史数据进行统计分析，找出货物损耗的规律和趋势，为预防和处理提供依据。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对比分析法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将实际数据与标准数据、历史数据等进行对比，发现异常和差异，进而识别损耗和报废情况。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预测分析法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利用数学模型和算法对历史数据进行拟合和预测，提前发现潜在的损耗和报废风险。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https://d.book118.com/658017101057006032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2024-09-09T22:15:25.943</cp:lastPrinted>
  <dcterms:created xsi:type="dcterms:W3CDTF">2024-09-09T14:15:25Z</dcterms:created>
  <dcterms:modified xsi:type="dcterms:W3CDTF">2024-09-09T14:15:27Z</dcterms:modified>
</cp:coreProperties>
</file>