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17762" name="Rectangle 2"/>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lstStyle>
            <a:lvl1pPr>
              <a:defRPr sz="1200" b="0">
                <a:solidFill>
                  <a:schemeClr val="tx1"/>
                </a:solidFill>
                <a:latin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17763" name="Rectangle 3"/>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lstStyle>
            <a:lvl1pPr algn="r">
              <a:defRPr sz="1200" b="0">
                <a:solidFill>
                  <a:schemeClr val="tx1"/>
                </a:solidFill>
                <a:latin typeface="Arial" pitchFamily="34" charset="0"/>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0420" name="Rectangle 4"/>
          <p:cNvSpPr>
            <a:spLocks noGrp="1" noRot="1" noChangeAspect="1" noTextEdit="1"/>
          </p:cNvSpPr>
          <p:nvPr>
            <p:ph type="sldImg" idx="2"/>
          </p:nvPr>
        </p:nvSpPr>
        <p:spPr>
          <a:xfrm>
            <a:off x="1143000" y="685800"/>
            <a:ext cx="4572000" cy="3429000"/>
          </a:xfrm>
          <a:prstGeom prst="rect">
            <a:avLst/>
          </a:prstGeom>
          <a:noFill/>
          <a:ln w="9525" cap="flat" cmpd="sng">
            <a:solidFill>
              <a:srgbClr val="000000"/>
            </a:solidFill>
            <a:prstDash val="solid"/>
            <a:miter/>
            <a:headEnd type="none" w="med" len="med"/>
            <a:tailEnd type="none" w="med" len="med"/>
          </a:ln>
        </p:spPr>
      </p:sp>
      <p:sp>
        <p:nvSpPr>
          <p:cNvPr id="117765" name="Rectangle 5"/>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单击此处编辑母版文本样式</a:t>
            </a: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第二级</a:t>
            </a: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第三级</a:t>
            </a: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第四级</a:t>
            </a: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第五级</a:t>
            </a:r>
          </a:p>
        </p:txBody>
      </p:sp>
      <p:sp>
        <p:nvSpPr>
          <p:cNvPr id="117766" name="Rectangle 6"/>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lstStyle>
            <a:lvl1pPr>
              <a:defRPr sz="1200" b="0">
                <a:solidFill>
                  <a:schemeClr val="tx1"/>
                </a:solidFill>
                <a:latin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17767" name="Rectangle 7"/>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lstStyle/>
          <a:p>
            <a:pPr lvl="0" algn="r" eaLnBrk="1" hangingPunct="1">
              <a:buNone/>
            </a:pPr>
            <a:fld id="{9A0DB2DC-4C9A-4742-B13C-FB6460FD3503}" type="slidenum">
              <a:rPr lang="en-US" altLang="zh-CN" sz="1200" b="0">
                <a:solidFill>
                  <a:schemeClr val="tx1"/>
                </a:solidFill>
                <a:latin typeface="Arial" pitchFamily="34" charset="0"/>
              </a:rPr>
              <a:t>‹#›</a:t>
            </a:fld>
            <a:endParaRPr lang="en-US" altLang="zh-CN" sz="1200" b="0">
              <a:solidFill>
                <a:schemeClr val="tx1"/>
              </a:solidFill>
              <a:latin typeface="Arial" pitchFamily="34" charset="0"/>
            </a:endParaRPr>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FA84D8-CE32-419D-BB16-433E3DAE9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7BD22E-79B6-4F3A-857C-9D1D33A67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87F7F8-2F9A-415E-B2DF-96F1C94CD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9BFE50-3EE1-4EEA-871B-29D60CEE5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84207B-D388-4EA0-ACDF-C2F8EE516C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92409F-45E2-4832-B479-84CDBCB933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F02D55-A093-47FF-978C-4FF0BE019E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FFDDCB-E669-43CD-8AF5-975A7DE352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CB89F0-28B6-4676-993C-78BDC58245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A32BDE-B416-448D-8883-B2290273D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F1FF4-B5A0-47CE-8ACA-D71B905DC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chemeClr val="bg1"/>
        </a:solidFill>
        <a:effectLst/>
      </p:bgPr>
    </p:bg>
    <p:spTree>
      <p:nvGrpSpPr>
        <p:cNvPr id="1" name=""/>
        <p:cNvGrpSpPr/>
        <p:nvPr/>
      </p:nvGrpSpPr>
      <p:grpSpPr>
        <a:xfrm>
          <a:off x="0" y="0"/>
          <a:ext cx="0" cy="0"/>
        </a:xfrm>
      </p:grpSpPr>
      <p:grpSp>
        <p:nvGrpSpPr>
          <p:cNvPr id="2050" name="Group 2"/>
          <p:cNvGrpSpPr/>
          <p:nvPr/>
        </p:nvGrpSpPr>
        <p:grpSpPr>
          <a:xfrm>
            <a:off x="0" y="0"/>
            <a:ext cx="8805863" cy="6858000"/>
            <a:chExt cx="5547" cy="4320"/>
          </a:xfrm>
        </p:grpSpPr>
        <p:grpSp>
          <p:nvGrpSpPr>
            <p:cNvPr id="2056" name="Group 3"/>
            <p:cNvGrpSpPr/>
            <p:nvPr userDrawn="1"/>
          </p:nvGrpSpPr>
          <p:grpSpPr>
            <a:xfrm rot="-215207">
              <a:off x="3690" y="234"/>
              <a:ext cx="1857" cy="3625"/>
              <a:chOff x="3010" y="778"/>
              <a:chExt cx="1857" cy="3625"/>
            </a:xfrm>
          </p:grpSpPr>
          <p:sp>
            <p:nvSpPr>
              <p:cNvPr id="2090" name="Freeform 4"/>
              <p:cNvSpPr/>
              <p:nvPr userDrawn="1"/>
            </p:nvSpPr>
            <p:spPr>
              <a:xfrm rot="-9414770" flipV="1">
                <a:off x="3533" y="776"/>
                <a:ext cx="1333" cy="1485"/>
              </a:xfrm>
              <a:custGeom>
                <a:cxnLst>
                  <a:cxn ang="0">
                    <a:pos x="181" y="4103"/>
                  </a:cxn>
                  <a:cxn ang="0">
                    <a:pos x="65" y="3779"/>
                  </a:cxn>
                  <a:cxn ang="0">
                    <a:pos x="0" y="3202"/>
                  </a:cxn>
                  <a:cxn ang="0">
                    <a:pos x="45" y="2462"/>
                  </a:cxn>
                  <a:cxn ang="0">
                    <a:pos x="280" y="1675"/>
                  </a:cxn>
                  <a:cxn ang="0">
                    <a:pos x="769" y="930"/>
                  </a:cxn>
                  <a:cxn ang="0">
                    <a:pos x="1590" y="343"/>
                  </a:cxn>
                  <a:cxn ang="0">
                    <a:pos x="2762" y="20"/>
                  </a:cxn>
                  <a:cxn ang="0">
                    <a:pos x="4252" y="100"/>
                  </a:cxn>
                  <a:cxn ang="0">
                    <a:pos x="5417" y="756"/>
                  </a:cxn>
                  <a:cxn ang="0">
                    <a:pos x="6198" y="1831"/>
                  </a:cxn>
                  <a:cxn ang="0">
                    <a:pos x="6614" y="3146"/>
                  </a:cxn>
                  <a:cxn ang="0">
                    <a:pos x="6658" y="4535"/>
                  </a:cxn>
                  <a:cxn ang="0">
                    <a:pos x="6334" y="5822"/>
                  </a:cxn>
                  <a:cxn ang="0">
                    <a:pos x="5672" y="6816"/>
                  </a:cxn>
                  <a:cxn ang="0">
                    <a:pos x="4668" y="7349"/>
                  </a:cxn>
                  <a:cxn ang="0">
                    <a:pos x="4352" y="7302"/>
                  </a:cxn>
                  <a:cxn ang="0">
                    <a:pos x="4932" y="6841"/>
                  </a:cxn>
                  <a:cxn ang="0">
                    <a:pos x="5392" y="6031"/>
                  </a:cxn>
                  <a:cxn ang="0">
                    <a:pos x="5692" y="5030"/>
                  </a:cxn>
                  <a:cxn ang="0">
                    <a:pos x="5817" y="3938"/>
                  </a:cxn>
                  <a:cxn ang="0">
                    <a:pos x="5752" y="2859"/>
                  </a:cxn>
                  <a:cxn ang="0">
                    <a:pos x="5428" y="1929"/>
                  </a:cxn>
                  <a:cxn ang="0">
                    <a:pos x="4842" y="1242"/>
                  </a:cxn>
                  <a:cxn ang="0">
                    <a:pos x="3818" y="829"/>
                  </a:cxn>
                  <a:cxn ang="0">
                    <a:pos x="2751" y="676"/>
                  </a:cxn>
                  <a:cxn ang="0">
                    <a:pos x="1946" y="785"/>
                  </a:cxn>
                  <a:cxn ang="0">
                    <a:pos x="1355" y="1119"/>
                  </a:cxn>
                  <a:cxn ang="0">
                    <a:pos x="939" y="1650"/>
                  </a:cxn>
                  <a:cxn ang="0">
                    <a:pos x="635" y="2281"/>
                  </a:cxn>
                  <a:cxn ang="0">
                    <a:pos x="445" y="3012"/>
                  </a:cxn>
                  <a:cxn ang="0">
                    <a:pos x="315" y="3759"/>
                  </a:cxn>
                </a:cxnLst>
                <a:rect l="0" t="0" r="0" b="0"/>
                <a:pathLst>
                  <a:path w="596" h="666">
                    <a:moveTo>
                      <a:pt x="22" y="372"/>
                    </a:moveTo>
                    <a:lnTo>
                      <a:pt x="16" y="370"/>
                    </a:lnTo>
                    <a:lnTo>
                      <a:pt x="10" y="360"/>
                    </a:lnTo>
                    <a:lnTo>
                      <a:pt x="6" y="341"/>
                    </a:lnTo>
                    <a:lnTo>
                      <a:pt x="1" y="318"/>
                    </a:lnTo>
                    <a:lnTo>
                      <a:pt x="0" y="289"/>
                    </a:lnTo>
                    <a:lnTo>
                      <a:pt x="0" y="257"/>
                    </a:lnTo>
                    <a:lnTo>
                      <a:pt x="4" y="222"/>
                    </a:lnTo>
                    <a:lnTo>
                      <a:pt x="13" y="187"/>
                    </a:lnTo>
                    <a:lnTo>
                      <a:pt x="25" y="151"/>
                    </a:lnTo>
                    <a:lnTo>
                      <a:pt x="45" y="116"/>
                    </a:lnTo>
                    <a:lnTo>
                      <a:pt x="69" y="84"/>
                    </a:lnTo>
                    <a:lnTo>
                      <a:pt x="101" y="55"/>
                    </a:lnTo>
                    <a:lnTo>
                      <a:pt x="142" y="31"/>
                    </a:lnTo>
                    <a:lnTo>
                      <a:pt x="190" y="13"/>
                    </a:lnTo>
                    <a:lnTo>
                      <a:pt x="247" y="2"/>
                    </a:lnTo>
                    <a:lnTo>
                      <a:pt x="314" y="0"/>
                    </a:lnTo>
                    <a:lnTo>
                      <a:pt x="380" y="9"/>
                    </a:lnTo>
                    <a:lnTo>
                      <a:pt x="436" y="33"/>
                    </a:lnTo>
                    <a:lnTo>
                      <a:pt x="484" y="68"/>
                    </a:lnTo>
                    <a:lnTo>
                      <a:pt x="524" y="113"/>
                    </a:lnTo>
                    <a:lnTo>
                      <a:pt x="554" y="165"/>
                    </a:lnTo>
                    <a:lnTo>
                      <a:pt x="577" y="222"/>
                    </a:lnTo>
                    <a:lnTo>
                      <a:pt x="591" y="284"/>
                    </a:lnTo>
                    <a:lnTo>
                      <a:pt x="596" y="347"/>
                    </a:lnTo>
                    <a:lnTo>
                      <a:pt x="595" y="409"/>
                    </a:lnTo>
                    <a:lnTo>
                      <a:pt x="585" y="469"/>
                    </a:lnTo>
                    <a:lnTo>
                      <a:pt x="566" y="525"/>
                    </a:lnTo>
                    <a:lnTo>
                      <a:pt x="540" y="574"/>
                    </a:lnTo>
                    <a:lnTo>
                      <a:pt x="507" y="615"/>
                    </a:lnTo>
                    <a:lnTo>
                      <a:pt x="465" y="645"/>
                    </a:lnTo>
                    <a:lnTo>
                      <a:pt x="417" y="663"/>
                    </a:lnTo>
                    <a:lnTo>
                      <a:pt x="360" y="666"/>
                    </a:lnTo>
                    <a:lnTo>
                      <a:pt x="389" y="659"/>
                    </a:lnTo>
                    <a:lnTo>
                      <a:pt x="417" y="642"/>
                    </a:lnTo>
                    <a:lnTo>
                      <a:pt x="441" y="617"/>
                    </a:lnTo>
                    <a:lnTo>
                      <a:pt x="463" y="583"/>
                    </a:lnTo>
                    <a:lnTo>
                      <a:pt x="482" y="544"/>
                    </a:lnTo>
                    <a:lnTo>
                      <a:pt x="497" y="501"/>
                    </a:lnTo>
                    <a:lnTo>
                      <a:pt x="509" y="454"/>
                    </a:lnTo>
                    <a:lnTo>
                      <a:pt x="517" y="404"/>
                    </a:lnTo>
                    <a:lnTo>
                      <a:pt x="520" y="355"/>
                    </a:lnTo>
                    <a:lnTo>
                      <a:pt x="519" y="305"/>
                    </a:lnTo>
                    <a:lnTo>
                      <a:pt x="514" y="258"/>
                    </a:lnTo>
                    <a:lnTo>
                      <a:pt x="502" y="213"/>
                    </a:lnTo>
                    <a:lnTo>
                      <a:pt x="485" y="174"/>
                    </a:lnTo>
                    <a:lnTo>
                      <a:pt x="462" y="139"/>
                    </a:lnTo>
                    <a:lnTo>
                      <a:pt x="433" y="112"/>
                    </a:lnTo>
                    <a:lnTo>
                      <a:pt x="397" y="93"/>
                    </a:lnTo>
                    <a:lnTo>
                      <a:pt x="341" y="75"/>
                    </a:lnTo>
                    <a:lnTo>
                      <a:pt x="290" y="65"/>
                    </a:lnTo>
                    <a:lnTo>
                      <a:pt x="246" y="61"/>
                    </a:lnTo>
                    <a:lnTo>
                      <a:pt x="207" y="63"/>
                    </a:lnTo>
                    <a:lnTo>
                      <a:pt x="174" y="71"/>
                    </a:lnTo>
                    <a:lnTo>
                      <a:pt x="146" y="84"/>
                    </a:lnTo>
                    <a:lnTo>
                      <a:pt x="121" y="101"/>
                    </a:lnTo>
                    <a:lnTo>
                      <a:pt x="101" y="123"/>
                    </a:lnTo>
                    <a:lnTo>
                      <a:pt x="84" y="149"/>
                    </a:lnTo>
                    <a:lnTo>
                      <a:pt x="69" y="176"/>
                    </a:lnTo>
                    <a:lnTo>
                      <a:pt x="57" y="206"/>
                    </a:lnTo>
                    <a:lnTo>
                      <a:pt x="48" y="239"/>
                    </a:lnTo>
                    <a:lnTo>
                      <a:pt x="40" y="272"/>
                    </a:lnTo>
                    <a:lnTo>
                      <a:pt x="33" y="305"/>
                    </a:lnTo>
                    <a:lnTo>
                      <a:pt x="28" y="339"/>
                    </a:lnTo>
                    <a:lnTo>
                      <a:pt x="22" y="372"/>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91" name="Freeform 5"/>
              <p:cNvSpPr/>
              <p:nvPr userDrawn="1"/>
            </p:nvSpPr>
            <p:spPr>
              <a:xfrm rot="-9414770" flipV="1">
                <a:off x="4028" y="1800"/>
                <a:ext cx="571" cy="531"/>
              </a:xfrm>
              <a:custGeom>
                <a:cxnLst>
                  <a:cxn ang="0">
                    <a:pos x="0" y="0"/>
                  </a:cxn>
                  <a:cxn ang="0">
                    <a:pos x="0" y="280"/>
                  </a:cxn>
                  <a:cxn ang="0">
                    <a:pos x="36" y="562"/>
                  </a:cxn>
                  <a:cxn ang="0">
                    <a:pos x="64" y="842"/>
                  </a:cxn>
                  <a:cxn ang="0">
                    <a:pos x="118" y="1105"/>
                  </a:cxn>
                  <a:cxn ang="0">
                    <a:pos x="198" y="1340"/>
                  </a:cxn>
                  <a:cxn ang="0">
                    <a:pos x="295" y="1586"/>
                  </a:cxn>
                  <a:cxn ang="0">
                    <a:pos x="415" y="1813"/>
                  </a:cxn>
                  <a:cxn ang="0">
                    <a:pos x="558" y="2003"/>
                  </a:cxn>
                  <a:cxn ang="0">
                    <a:pos x="735" y="2184"/>
                  </a:cxn>
                  <a:cxn ang="0">
                    <a:pos x="942" y="2339"/>
                  </a:cxn>
                  <a:cxn ang="0">
                    <a:pos x="1164" y="2465"/>
                  </a:cxn>
                  <a:cxn ang="0">
                    <a:pos x="1437" y="2565"/>
                  </a:cxn>
                  <a:cxn ang="0">
                    <a:pos x="1733" y="2630"/>
                  </a:cxn>
                  <a:cxn ang="0">
                    <a:pos x="2064" y="2666"/>
                  </a:cxn>
                  <a:cxn ang="0">
                    <a:pos x="2413" y="2655"/>
                  </a:cxn>
                  <a:cxn ang="0">
                    <a:pos x="2819" y="2610"/>
                  </a:cxn>
                  <a:cxn ang="0">
                    <a:pos x="2457" y="2554"/>
                  </a:cxn>
                  <a:cxn ang="0">
                    <a:pos x="2137" y="2476"/>
                  </a:cxn>
                  <a:cxn ang="0">
                    <a:pos x="1866" y="2384"/>
                  </a:cxn>
                  <a:cxn ang="0">
                    <a:pos x="1624" y="2294"/>
                  </a:cxn>
                  <a:cxn ang="0">
                    <a:pos x="1402" y="2169"/>
                  </a:cxn>
                  <a:cxn ang="0">
                    <a:pos x="1229" y="2048"/>
                  </a:cxn>
                  <a:cxn ang="0">
                    <a:pos x="1066" y="1902"/>
                  </a:cxn>
                  <a:cxn ang="0">
                    <a:pos x="922" y="1741"/>
                  </a:cxn>
                  <a:cxn ang="0">
                    <a:pos x="789" y="1586"/>
                  </a:cxn>
                  <a:cxn ang="0">
                    <a:pos x="671" y="1405"/>
                  </a:cxn>
                  <a:cxn ang="0">
                    <a:pos x="573" y="1205"/>
                  </a:cxn>
                  <a:cxn ang="0">
                    <a:pos x="473" y="988"/>
                  </a:cxn>
                  <a:cxn ang="0">
                    <a:pos x="360" y="777"/>
                  </a:cxn>
                  <a:cxn ang="0">
                    <a:pos x="251" y="527"/>
                  </a:cxn>
                  <a:cxn ang="0">
                    <a:pos x="133" y="271"/>
                  </a:cxn>
                  <a:cxn ang="0">
                    <a:pos x="0" y="0"/>
                  </a:cxn>
                </a:cxnLst>
                <a:rect l="0" t="0" r="0" b="0"/>
                <a:pathLst>
                  <a:path w="257" h="236">
                    <a:moveTo>
                      <a:pt x="0" y="0"/>
                    </a:moveTo>
                    <a:lnTo>
                      <a:pt x="0" y="25"/>
                    </a:lnTo>
                    <a:lnTo>
                      <a:pt x="3" y="50"/>
                    </a:lnTo>
                    <a:lnTo>
                      <a:pt x="6" y="75"/>
                    </a:lnTo>
                    <a:lnTo>
                      <a:pt x="11" y="98"/>
                    </a:lnTo>
                    <a:lnTo>
                      <a:pt x="18" y="119"/>
                    </a:lnTo>
                    <a:lnTo>
                      <a:pt x="27" y="141"/>
                    </a:lnTo>
                    <a:lnTo>
                      <a:pt x="38" y="161"/>
                    </a:lnTo>
                    <a:lnTo>
                      <a:pt x="51" y="178"/>
                    </a:lnTo>
                    <a:lnTo>
                      <a:pt x="67" y="194"/>
                    </a:lnTo>
                    <a:lnTo>
                      <a:pt x="86" y="208"/>
                    </a:lnTo>
                    <a:lnTo>
                      <a:pt x="106" y="219"/>
                    </a:lnTo>
                    <a:lnTo>
                      <a:pt x="131" y="228"/>
                    </a:lnTo>
                    <a:lnTo>
                      <a:pt x="158" y="234"/>
                    </a:lnTo>
                    <a:lnTo>
                      <a:pt x="188" y="237"/>
                    </a:lnTo>
                    <a:lnTo>
                      <a:pt x="220" y="236"/>
                    </a:lnTo>
                    <a:lnTo>
                      <a:pt x="257" y="232"/>
                    </a:lnTo>
                    <a:lnTo>
                      <a:pt x="224" y="227"/>
                    </a:lnTo>
                    <a:lnTo>
                      <a:pt x="195" y="220"/>
                    </a:lnTo>
                    <a:lnTo>
                      <a:pt x="170" y="212"/>
                    </a:lnTo>
                    <a:lnTo>
                      <a:pt x="148" y="204"/>
                    </a:lnTo>
                    <a:lnTo>
                      <a:pt x="128" y="193"/>
                    </a:lnTo>
                    <a:lnTo>
                      <a:pt x="112" y="182"/>
                    </a:lnTo>
                    <a:lnTo>
                      <a:pt x="97" y="169"/>
                    </a:lnTo>
                    <a:lnTo>
                      <a:pt x="84" y="155"/>
                    </a:lnTo>
                    <a:lnTo>
                      <a:pt x="72" y="141"/>
                    </a:lnTo>
                    <a:lnTo>
                      <a:pt x="61" y="125"/>
                    </a:lnTo>
                    <a:lnTo>
                      <a:pt x="52" y="107"/>
                    </a:lnTo>
                    <a:lnTo>
                      <a:pt x="43" y="88"/>
                    </a:lnTo>
                    <a:lnTo>
                      <a:pt x="33" y="69"/>
                    </a:lnTo>
                    <a:lnTo>
                      <a:pt x="23" y="47"/>
                    </a:lnTo>
                    <a:lnTo>
                      <a:pt x="12" y="24"/>
                    </a:lnTo>
                    <a:lnTo>
                      <a:pt x="0"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92" name="Freeform 6"/>
              <p:cNvSpPr/>
              <p:nvPr userDrawn="1"/>
            </p:nvSpPr>
            <p:spPr>
              <a:xfrm rot="-9414770" flipV="1">
                <a:off x="3637" y="2165"/>
                <a:ext cx="277" cy="249"/>
              </a:xfrm>
              <a:custGeom>
                <a:cxnLst>
                  <a:cxn ang="0">
                    <a:pos x="858" y="0"/>
                  </a:cxn>
                  <a:cxn ang="0">
                    <a:pos x="1383" y="1250"/>
                  </a:cxn>
                  <a:cxn ang="0">
                    <a:pos x="1338" y="1240"/>
                  </a:cxn>
                  <a:cxn ang="0">
                    <a:pos x="1193" y="1220"/>
                  </a:cxn>
                  <a:cxn ang="0">
                    <a:pos x="994" y="1173"/>
                  </a:cxn>
                  <a:cxn ang="0">
                    <a:pos x="760" y="1148"/>
                  </a:cxn>
                  <a:cxn ang="0">
                    <a:pos x="505" y="1127"/>
                  </a:cxn>
                  <a:cxn ang="0">
                    <a:pos x="279" y="1139"/>
                  </a:cxn>
                  <a:cxn ang="0">
                    <a:pos x="101" y="1184"/>
                  </a:cxn>
                  <a:cxn ang="0">
                    <a:pos x="0" y="1277"/>
                  </a:cxn>
                  <a:cxn ang="0">
                    <a:pos x="45" y="1139"/>
                  </a:cxn>
                  <a:cxn ang="0">
                    <a:pos x="89" y="1030"/>
                  </a:cxn>
                  <a:cxn ang="0">
                    <a:pos x="179" y="953"/>
                  </a:cxn>
                  <a:cxn ang="0">
                    <a:pos x="279" y="881"/>
                  </a:cxn>
                  <a:cxn ang="0">
                    <a:pos x="400" y="835"/>
                  </a:cxn>
                  <a:cxn ang="0">
                    <a:pos x="525" y="824"/>
                  </a:cxn>
                  <a:cxn ang="0">
                    <a:pos x="659" y="824"/>
                  </a:cxn>
                  <a:cxn ang="0">
                    <a:pos x="804" y="860"/>
                  </a:cxn>
                  <a:cxn ang="0">
                    <a:pos x="813" y="824"/>
                  </a:cxn>
                  <a:cxn ang="0">
                    <a:pos x="777" y="650"/>
                  </a:cxn>
                  <a:cxn ang="0">
                    <a:pos x="748" y="441"/>
                  </a:cxn>
                  <a:cxn ang="0">
                    <a:pos x="724" y="349"/>
                  </a:cxn>
                  <a:cxn ang="0">
                    <a:pos x="704" y="349"/>
                  </a:cxn>
                  <a:cxn ang="0">
                    <a:pos x="679" y="337"/>
                  </a:cxn>
                  <a:cxn ang="0">
                    <a:pos x="659" y="303"/>
                  </a:cxn>
                  <a:cxn ang="0">
                    <a:pos x="634" y="267"/>
                  </a:cxn>
                  <a:cxn ang="0">
                    <a:pos x="634" y="220"/>
                  </a:cxn>
                  <a:cxn ang="0">
                    <a:pos x="659" y="163"/>
                  </a:cxn>
                  <a:cxn ang="0">
                    <a:pos x="733" y="93"/>
                  </a:cxn>
                  <a:cxn ang="0">
                    <a:pos x="858" y="0"/>
                  </a:cxn>
                </a:cxnLst>
                <a:rect l="0" t="0" r="0" b="0"/>
                <a:pathLst>
                  <a:path w="124" h="110">
                    <a:moveTo>
                      <a:pt x="77" y="0"/>
                    </a:moveTo>
                    <a:lnTo>
                      <a:pt x="124" y="108"/>
                    </a:lnTo>
                    <a:lnTo>
                      <a:pt x="120" y="107"/>
                    </a:lnTo>
                    <a:lnTo>
                      <a:pt x="107" y="105"/>
                    </a:lnTo>
                    <a:lnTo>
                      <a:pt x="89" y="101"/>
                    </a:lnTo>
                    <a:lnTo>
                      <a:pt x="68" y="99"/>
                    </a:lnTo>
                    <a:lnTo>
                      <a:pt x="45" y="97"/>
                    </a:lnTo>
                    <a:lnTo>
                      <a:pt x="25" y="98"/>
                    </a:lnTo>
                    <a:lnTo>
                      <a:pt x="9" y="102"/>
                    </a:lnTo>
                    <a:lnTo>
                      <a:pt x="0" y="110"/>
                    </a:lnTo>
                    <a:lnTo>
                      <a:pt x="4" y="98"/>
                    </a:lnTo>
                    <a:lnTo>
                      <a:pt x="8" y="89"/>
                    </a:lnTo>
                    <a:lnTo>
                      <a:pt x="16" y="82"/>
                    </a:lnTo>
                    <a:lnTo>
                      <a:pt x="25" y="76"/>
                    </a:lnTo>
                    <a:lnTo>
                      <a:pt x="36" y="72"/>
                    </a:lnTo>
                    <a:lnTo>
                      <a:pt x="47" y="71"/>
                    </a:lnTo>
                    <a:lnTo>
                      <a:pt x="59" y="71"/>
                    </a:lnTo>
                    <a:lnTo>
                      <a:pt x="72" y="74"/>
                    </a:lnTo>
                    <a:lnTo>
                      <a:pt x="73" y="71"/>
                    </a:lnTo>
                    <a:lnTo>
                      <a:pt x="70" y="56"/>
                    </a:lnTo>
                    <a:lnTo>
                      <a:pt x="67" y="38"/>
                    </a:lnTo>
                    <a:lnTo>
                      <a:pt x="65" y="30"/>
                    </a:lnTo>
                    <a:lnTo>
                      <a:pt x="63" y="30"/>
                    </a:lnTo>
                    <a:lnTo>
                      <a:pt x="61" y="29"/>
                    </a:lnTo>
                    <a:lnTo>
                      <a:pt x="59" y="26"/>
                    </a:lnTo>
                    <a:lnTo>
                      <a:pt x="57" y="23"/>
                    </a:lnTo>
                    <a:lnTo>
                      <a:pt x="57" y="19"/>
                    </a:lnTo>
                    <a:lnTo>
                      <a:pt x="59" y="14"/>
                    </a:lnTo>
                    <a:lnTo>
                      <a:pt x="66" y="8"/>
                    </a:lnTo>
                    <a:lnTo>
                      <a:pt x="77"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93" name="Freeform 7"/>
              <p:cNvSpPr/>
              <p:nvPr userDrawn="1"/>
            </p:nvSpPr>
            <p:spPr>
              <a:xfrm rot="-9414770" flipV="1">
                <a:off x="3978" y="975"/>
                <a:ext cx="245" cy="347"/>
              </a:xfrm>
              <a:custGeom>
                <a:cxnLst>
                  <a:cxn ang="0">
                    <a:pos x="0" y="0"/>
                  </a:cxn>
                  <a:cxn ang="0">
                    <a:pos x="56" y="9"/>
                  </a:cxn>
                  <a:cxn ang="0">
                    <a:pos x="202" y="53"/>
                  </a:cxn>
                  <a:cxn ang="0">
                    <a:pos x="420" y="133"/>
                  </a:cxn>
                  <a:cxn ang="0">
                    <a:pos x="656" y="262"/>
                  </a:cxn>
                  <a:cxn ang="0">
                    <a:pos x="883" y="485"/>
                  </a:cxn>
                  <a:cxn ang="0">
                    <a:pos x="1092" y="781"/>
                  </a:cxn>
                  <a:cxn ang="0">
                    <a:pos x="1218" y="1188"/>
                  </a:cxn>
                  <a:cxn ang="0">
                    <a:pos x="1238" y="1717"/>
                  </a:cxn>
                  <a:cxn ang="0">
                    <a:pos x="1191" y="1717"/>
                  </a:cxn>
                  <a:cxn ang="0">
                    <a:pos x="1126" y="1717"/>
                  </a:cxn>
                  <a:cxn ang="0">
                    <a:pos x="1056" y="1717"/>
                  </a:cxn>
                  <a:cxn ang="0">
                    <a:pos x="991" y="1697"/>
                  </a:cxn>
                  <a:cxn ang="0">
                    <a:pos x="919" y="1682"/>
                  </a:cxn>
                  <a:cxn ang="0">
                    <a:pos x="838" y="1653"/>
                  </a:cxn>
                  <a:cxn ang="0">
                    <a:pos x="748" y="1597"/>
                  </a:cxn>
                  <a:cxn ang="0">
                    <a:pos x="656" y="1528"/>
                  </a:cxn>
                  <a:cxn ang="0">
                    <a:pos x="600" y="1386"/>
                  </a:cxn>
                  <a:cxn ang="0">
                    <a:pos x="600" y="1221"/>
                  </a:cxn>
                  <a:cxn ang="0">
                    <a:pos x="636" y="1059"/>
                  </a:cxn>
                  <a:cxn ang="0">
                    <a:pos x="672" y="881"/>
                  </a:cxn>
                  <a:cxn ang="0">
                    <a:pos x="636" y="683"/>
                  </a:cxn>
                  <a:cxn ang="0">
                    <a:pos x="546" y="476"/>
                  </a:cxn>
                  <a:cxn ang="0">
                    <a:pos x="353" y="251"/>
                  </a:cxn>
                  <a:cxn ang="0">
                    <a:pos x="0" y="0"/>
                  </a:cxn>
                </a:cxnLst>
                <a:rect l="0" t="0" r="0" b="0"/>
                <a:pathLst>
                  <a:path w="109" h="156">
                    <a:moveTo>
                      <a:pt x="0" y="0"/>
                    </a:moveTo>
                    <a:lnTo>
                      <a:pt x="5" y="1"/>
                    </a:lnTo>
                    <a:lnTo>
                      <a:pt x="18" y="5"/>
                    </a:lnTo>
                    <a:lnTo>
                      <a:pt x="37" y="12"/>
                    </a:lnTo>
                    <a:lnTo>
                      <a:pt x="58" y="24"/>
                    </a:lnTo>
                    <a:lnTo>
                      <a:pt x="78" y="44"/>
                    </a:lnTo>
                    <a:lnTo>
                      <a:pt x="96" y="71"/>
                    </a:lnTo>
                    <a:lnTo>
                      <a:pt x="107" y="108"/>
                    </a:lnTo>
                    <a:lnTo>
                      <a:pt x="109" y="156"/>
                    </a:lnTo>
                    <a:lnTo>
                      <a:pt x="105" y="156"/>
                    </a:lnTo>
                    <a:lnTo>
                      <a:pt x="99" y="156"/>
                    </a:lnTo>
                    <a:lnTo>
                      <a:pt x="93" y="156"/>
                    </a:lnTo>
                    <a:lnTo>
                      <a:pt x="87" y="154"/>
                    </a:lnTo>
                    <a:lnTo>
                      <a:pt x="81" y="153"/>
                    </a:lnTo>
                    <a:lnTo>
                      <a:pt x="74" y="150"/>
                    </a:lnTo>
                    <a:lnTo>
                      <a:pt x="66" y="145"/>
                    </a:lnTo>
                    <a:lnTo>
                      <a:pt x="58" y="139"/>
                    </a:lnTo>
                    <a:lnTo>
                      <a:pt x="53" y="126"/>
                    </a:lnTo>
                    <a:lnTo>
                      <a:pt x="53" y="111"/>
                    </a:lnTo>
                    <a:lnTo>
                      <a:pt x="56" y="96"/>
                    </a:lnTo>
                    <a:lnTo>
                      <a:pt x="59" y="80"/>
                    </a:lnTo>
                    <a:lnTo>
                      <a:pt x="56" y="62"/>
                    </a:lnTo>
                    <a:lnTo>
                      <a:pt x="48" y="43"/>
                    </a:lnTo>
                    <a:lnTo>
                      <a:pt x="31" y="23"/>
                    </a:lnTo>
                    <a:lnTo>
                      <a:pt x="0"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94" name="Freeform 8"/>
              <p:cNvSpPr/>
              <p:nvPr userDrawn="1"/>
            </p:nvSpPr>
            <p:spPr>
              <a:xfrm rot="-9414770" flipV="1">
                <a:off x="3843" y="2207"/>
                <a:ext cx="103" cy="209"/>
              </a:xfrm>
              <a:custGeom>
                <a:cxnLst>
                  <a:cxn ang="0">
                    <a:pos x="347" y="0"/>
                  </a:cxn>
                  <a:cxn ang="0">
                    <a:pos x="226" y="416"/>
                  </a:cxn>
                  <a:cxn ang="0">
                    <a:pos x="170" y="683"/>
                  </a:cxn>
                  <a:cxn ang="0">
                    <a:pos x="125" y="869"/>
                  </a:cxn>
                  <a:cxn ang="0">
                    <a:pos x="0" y="1034"/>
                  </a:cxn>
                  <a:cxn ang="0">
                    <a:pos x="134" y="969"/>
                  </a:cxn>
                  <a:cxn ang="0">
                    <a:pos x="260" y="880"/>
                  </a:cxn>
                  <a:cxn ang="0">
                    <a:pos x="361" y="756"/>
                  </a:cxn>
                  <a:cxn ang="0">
                    <a:pos x="452" y="627"/>
                  </a:cxn>
                  <a:cxn ang="0">
                    <a:pos x="506" y="485"/>
                  </a:cxn>
                  <a:cxn ang="0">
                    <a:pos x="517" y="331"/>
                  </a:cxn>
                  <a:cxn ang="0">
                    <a:pos x="470" y="162"/>
                  </a:cxn>
                  <a:cxn ang="0">
                    <a:pos x="347" y="0"/>
                  </a:cxn>
                </a:cxnLst>
                <a:rect l="0" t="0" r="0" b="0"/>
                <a:pathLst>
                  <a:path w="46" h="94">
                    <a:moveTo>
                      <a:pt x="31" y="0"/>
                    </a:moveTo>
                    <a:lnTo>
                      <a:pt x="20" y="38"/>
                    </a:lnTo>
                    <a:lnTo>
                      <a:pt x="15" y="62"/>
                    </a:lnTo>
                    <a:lnTo>
                      <a:pt x="11" y="79"/>
                    </a:lnTo>
                    <a:lnTo>
                      <a:pt x="0" y="94"/>
                    </a:lnTo>
                    <a:lnTo>
                      <a:pt x="12" y="88"/>
                    </a:lnTo>
                    <a:lnTo>
                      <a:pt x="23" y="80"/>
                    </a:lnTo>
                    <a:lnTo>
                      <a:pt x="32" y="69"/>
                    </a:lnTo>
                    <a:lnTo>
                      <a:pt x="40" y="57"/>
                    </a:lnTo>
                    <a:lnTo>
                      <a:pt x="45" y="44"/>
                    </a:lnTo>
                    <a:lnTo>
                      <a:pt x="46" y="30"/>
                    </a:lnTo>
                    <a:lnTo>
                      <a:pt x="42" y="15"/>
                    </a:lnTo>
                    <a:lnTo>
                      <a:pt x="31"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95" name="Freeform 9"/>
              <p:cNvSpPr/>
              <p:nvPr userDrawn="1"/>
            </p:nvSpPr>
            <p:spPr>
              <a:xfrm rot="-9414770" flipV="1">
                <a:off x="3893" y="1325"/>
                <a:ext cx="120" cy="90"/>
              </a:xfrm>
              <a:custGeom>
                <a:cxnLst>
                  <a:cxn ang="0">
                    <a:pos x="0" y="0"/>
                  </a:cxn>
                  <a:cxn ang="0">
                    <a:pos x="9" y="11"/>
                  </a:cxn>
                  <a:cxn ang="0">
                    <a:pos x="64" y="36"/>
                  </a:cxn>
                  <a:cxn ang="0">
                    <a:pos x="142" y="92"/>
                  </a:cxn>
                  <a:cxn ang="0">
                    <a:pos x="231" y="137"/>
                  </a:cxn>
                  <a:cxn ang="0">
                    <a:pos x="316" y="173"/>
                  </a:cxn>
                  <a:cxn ang="0">
                    <a:pos x="416" y="194"/>
                  </a:cxn>
                  <a:cxn ang="0">
                    <a:pos x="504" y="207"/>
                  </a:cxn>
                  <a:cxn ang="0">
                    <a:pos x="593" y="182"/>
                  </a:cxn>
                  <a:cxn ang="0">
                    <a:pos x="582" y="284"/>
                  </a:cxn>
                  <a:cxn ang="0">
                    <a:pos x="549" y="376"/>
                  </a:cxn>
                  <a:cxn ang="0">
                    <a:pos x="484" y="437"/>
                  </a:cxn>
                  <a:cxn ang="0">
                    <a:pos x="404" y="457"/>
                  </a:cxn>
                  <a:cxn ang="0">
                    <a:pos x="307" y="446"/>
                  </a:cxn>
                  <a:cxn ang="0">
                    <a:pos x="207" y="365"/>
                  </a:cxn>
                  <a:cxn ang="0">
                    <a:pos x="109" y="227"/>
                  </a:cxn>
                  <a:cxn ang="0">
                    <a:pos x="0" y="0"/>
                  </a:cxn>
                </a:cxnLst>
                <a:rect l="0" t="0" r="0" b="0"/>
                <a:pathLst>
                  <a:path w="54" h="40">
                    <a:moveTo>
                      <a:pt x="0" y="0"/>
                    </a:moveTo>
                    <a:lnTo>
                      <a:pt x="1" y="1"/>
                    </a:lnTo>
                    <a:lnTo>
                      <a:pt x="6" y="3"/>
                    </a:lnTo>
                    <a:lnTo>
                      <a:pt x="13" y="8"/>
                    </a:lnTo>
                    <a:lnTo>
                      <a:pt x="21" y="12"/>
                    </a:lnTo>
                    <a:lnTo>
                      <a:pt x="29" y="15"/>
                    </a:lnTo>
                    <a:lnTo>
                      <a:pt x="38" y="17"/>
                    </a:lnTo>
                    <a:lnTo>
                      <a:pt x="46" y="18"/>
                    </a:lnTo>
                    <a:lnTo>
                      <a:pt x="54" y="16"/>
                    </a:lnTo>
                    <a:lnTo>
                      <a:pt x="53" y="25"/>
                    </a:lnTo>
                    <a:lnTo>
                      <a:pt x="50" y="33"/>
                    </a:lnTo>
                    <a:lnTo>
                      <a:pt x="44" y="38"/>
                    </a:lnTo>
                    <a:lnTo>
                      <a:pt x="37" y="40"/>
                    </a:lnTo>
                    <a:lnTo>
                      <a:pt x="28" y="39"/>
                    </a:lnTo>
                    <a:lnTo>
                      <a:pt x="19" y="32"/>
                    </a:lnTo>
                    <a:lnTo>
                      <a:pt x="10" y="20"/>
                    </a:lnTo>
                    <a:lnTo>
                      <a:pt x="0"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96" name="Freeform 10"/>
              <p:cNvSpPr/>
              <p:nvPr userDrawn="1"/>
            </p:nvSpPr>
            <p:spPr>
              <a:xfrm rot="-9414770" flipV="1">
                <a:off x="3010" y="2344"/>
                <a:ext cx="330" cy="2059"/>
              </a:xfrm>
              <a:custGeom>
                <a:cxnLst>
                  <a:cxn ang="0">
                    <a:pos x="0" y="0"/>
                  </a:cxn>
                  <a:cxn ang="0">
                    <a:pos x="64" y="155"/>
                  </a:cxn>
                  <a:cxn ang="0">
                    <a:pos x="173" y="351"/>
                  </a:cxn>
                  <a:cxn ang="0">
                    <a:pos x="303" y="600"/>
                  </a:cxn>
                  <a:cxn ang="0">
                    <a:pos x="447" y="924"/>
                  </a:cxn>
                  <a:cxn ang="0">
                    <a:pos x="627" y="1325"/>
                  </a:cxn>
                  <a:cxn ang="0">
                    <a:pos x="795" y="1755"/>
                  </a:cxn>
                  <a:cxn ang="0">
                    <a:pos x="957" y="2249"/>
                  </a:cxn>
                  <a:cxn ang="0">
                    <a:pos x="1083" y="2822"/>
                  </a:cxn>
                  <a:cxn ang="0">
                    <a:pos x="1216" y="3431"/>
                  </a:cxn>
                  <a:cxn ang="0">
                    <a:pos x="1304" y="4133"/>
                  </a:cxn>
                  <a:cxn ang="0">
                    <a:pos x="1349" y="4902"/>
                  </a:cxn>
                  <a:cxn ang="0">
                    <a:pos x="1369" y="5706"/>
                  </a:cxn>
                  <a:cxn ang="0">
                    <a:pos x="1304" y="6604"/>
                  </a:cxn>
                  <a:cxn ang="0">
                    <a:pos x="1183" y="7555"/>
                  </a:cxn>
                  <a:cxn ang="0">
                    <a:pos x="1001" y="8555"/>
                  </a:cxn>
                  <a:cxn ang="0">
                    <a:pos x="726" y="9657"/>
                  </a:cxn>
                  <a:cxn ang="0">
                    <a:pos x="421" y="10906"/>
                  </a:cxn>
                  <a:cxn ang="0">
                    <a:pos x="230" y="12062"/>
                  </a:cxn>
                  <a:cxn ang="0">
                    <a:pos x="109" y="13129"/>
                  </a:cxn>
                  <a:cxn ang="0">
                    <a:pos x="64" y="14156"/>
                  </a:cxn>
                  <a:cxn ang="0">
                    <a:pos x="64" y="15132"/>
                  </a:cxn>
                  <a:cxn ang="0">
                    <a:pos x="89" y="16039"/>
                  </a:cxn>
                  <a:cxn ang="0">
                    <a:pos x="133" y="16835"/>
                  </a:cxn>
                  <a:cxn ang="0">
                    <a:pos x="153" y="17613"/>
                  </a:cxn>
                  <a:cxn ang="0">
                    <a:pos x="447" y="17212"/>
                  </a:cxn>
                  <a:cxn ang="0">
                    <a:pos x="421" y="17013"/>
                  </a:cxn>
                  <a:cxn ang="0">
                    <a:pos x="392" y="16440"/>
                  </a:cxn>
                  <a:cxn ang="0">
                    <a:pos x="359" y="15559"/>
                  </a:cxn>
                  <a:cxn ang="0">
                    <a:pos x="383" y="14387"/>
                  </a:cxn>
                  <a:cxn ang="0">
                    <a:pos x="447" y="12986"/>
                  </a:cxn>
                  <a:cxn ang="0">
                    <a:pos x="627" y="11386"/>
                  </a:cxn>
                  <a:cxn ang="0">
                    <a:pos x="932" y="9657"/>
                  </a:cxn>
                  <a:cxn ang="0">
                    <a:pos x="1402" y="7827"/>
                  </a:cxn>
                  <a:cxn ang="0">
                    <a:pos x="1555" y="6981"/>
                  </a:cxn>
                  <a:cxn ang="0">
                    <a:pos x="1619" y="5876"/>
                  </a:cxn>
                  <a:cxn ang="0">
                    <a:pos x="1566" y="4601"/>
                  </a:cxn>
                  <a:cxn ang="0">
                    <a:pos x="1422" y="3352"/>
                  </a:cxn>
                  <a:cxn ang="0">
                    <a:pos x="1183" y="2129"/>
                  </a:cxn>
                  <a:cxn ang="0">
                    <a:pos x="877" y="1103"/>
                  </a:cxn>
                  <a:cxn ang="0">
                    <a:pos x="476" y="351"/>
                  </a:cxn>
                  <a:cxn ang="0">
                    <a:pos x="0" y="0"/>
                  </a:cxn>
                </a:cxnLst>
                <a:rect l="0" t="0" r="0" b="0"/>
                <a:pathLst>
                  <a:path w="149" h="704">
                    <a:moveTo>
                      <a:pt x="0" y="0"/>
                    </a:moveTo>
                    <a:lnTo>
                      <a:pt x="6" y="6"/>
                    </a:lnTo>
                    <a:lnTo>
                      <a:pt x="16" y="14"/>
                    </a:lnTo>
                    <a:lnTo>
                      <a:pt x="28" y="24"/>
                    </a:lnTo>
                    <a:lnTo>
                      <a:pt x="41" y="37"/>
                    </a:lnTo>
                    <a:lnTo>
                      <a:pt x="58" y="53"/>
                    </a:lnTo>
                    <a:lnTo>
                      <a:pt x="73" y="70"/>
                    </a:lnTo>
                    <a:lnTo>
                      <a:pt x="88" y="90"/>
                    </a:lnTo>
                    <a:lnTo>
                      <a:pt x="100" y="113"/>
                    </a:lnTo>
                    <a:lnTo>
                      <a:pt x="112" y="137"/>
                    </a:lnTo>
                    <a:lnTo>
                      <a:pt x="120" y="165"/>
                    </a:lnTo>
                    <a:lnTo>
                      <a:pt x="124" y="196"/>
                    </a:lnTo>
                    <a:lnTo>
                      <a:pt x="126" y="228"/>
                    </a:lnTo>
                    <a:lnTo>
                      <a:pt x="120" y="264"/>
                    </a:lnTo>
                    <a:lnTo>
                      <a:pt x="109" y="302"/>
                    </a:lnTo>
                    <a:lnTo>
                      <a:pt x="92" y="342"/>
                    </a:lnTo>
                    <a:lnTo>
                      <a:pt x="67" y="386"/>
                    </a:lnTo>
                    <a:lnTo>
                      <a:pt x="39" y="436"/>
                    </a:lnTo>
                    <a:lnTo>
                      <a:pt x="21" y="482"/>
                    </a:lnTo>
                    <a:lnTo>
                      <a:pt x="10" y="525"/>
                    </a:lnTo>
                    <a:lnTo>
                      <a:pt x="6" y="566"/>
                    </a:lnTo>
                    <a:lnTo>
                      <a:pt x="6" y="605"/>
                    </a:lnTo>
                    <a:lnTo>
                      <a:pt x="8" y="641"/>
                    </a:lnTo>
                    <a:lnTo>
                      <a:pt x="12" y="673"/>
                    </a:lnTo>
                    <a:lnTo>
                      <a:pt x="14" y="704"/>
                    </a:lnTo>
                    <a:lnTo>
                      <a:pt x="41" y="688"/>
                    </a:lnTo>
                    <a:lnTo>
                      <a:pt x="39" y="680"/>
                    </a:lnTo>
                    <a:lnTo>
                      <a:pt x="36" y="657"/>
                    </a:lnTo>
                    <a:lnTo>
                      <a:pt x="33" y="622"/>
                    </a:lnTo>
                    <a:lnTo>
                      <a:pt x="35" y="575"/>
                    </a:lnTo>
                    <a:lnTo>
                      <a:pt x="41" y="519"/>
                    </a:lnTo>
                    <a:lnTo>
                      <a:pt x="58" y="455"/>
                    </a:lnTo>
                    <a:lnTo>
                      <a:pt x="86" y="386"/>
                    </a:lnTo>
                    <a:lnTo>
                      <a:pt x="129" y="313"/>
                    </a:lnTo>
                    <a:lnTo>
                      <a:pt x="143" y="279"/>
                    </a:lnTo>
                    <a:lnTo>
                      <a:pt x="149" y="235"/>
                    </a:lnTo>
                    <a:lnTo>
                      <a:pt x="144" y="184"/>
                    </a:lnTo>
                    <a:lnTo>
                      <a:pt x="131" y="134"/>
                    </a:lnTo>
                    <a:lnTo>
                      <a:pt x="109" y="85"/>
                    </a:lnTo>
                    <a:lnTo>
                      <a:pt x="81" y="44"/>
                    </a:lnTo>
                    <a:lnTo>
                      <a:pt x="44" y="14"/>
                    </a:lnTo>
                    <a:lnTo>
                      <a:pt x="0"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sp>
          <p:nvSpPr>
            <p:cNvPr id="2057" name="Freeform 11"/>
            <p:cNvSpPr/>
            <p:nvPr userDrawn="1"/>
          </p:nvSpPr>
          <p:spPr>
            <a:xfrm rot="373331" flipH="1">
              <a:off x="22" y="1957"/>
              <a:ext cx="323" cy="649"/>
            </a:xfrm>
            <a:custGeom>
              <a:cxnLst>
                <a:cxn ang="0">
                  <a:pos x="1509" y="0"/>
                </a:cxn>
                <a:cxn ang="0">
                  <a:pos x="1688" y="242"/>
                </a:cxn>
                <a:cxn ang="0">
                  <a:pos x="1847" y="724"/>
                </a:cxn>
                <a:cxn ang="0">
                  <a:pos x="1973" y="1343"/>
                </a:cxn>
                <a:cxn ang="0">
                  <a:pos x="2057" y="2085"/>
                </a:cxn>
                <a:cxn ang="0">
                  <a:pos x="2039" y="2970"/>
                </a:cxn>
                <a:cxn ang="0">
                  <a:pos x="1865" y="3882"/>
                </a:cxn>
                <a:cxn ang="0">
                  <a:pos x="1509" y="4839"/>
                </a:cxn>
                <a:cxn ang="0">
                  <a:pos x="961" y="5805"/>
                </a:cxn>
                <a:cxn ang="0">
                  <a:pos x="790" y="5697"/>
                </a:cxn>
                <a:cxn ang="0">
                  <a:pos x="611" y="5617"/>
                </a:cxn>
                <a:cxn ang="0">
                  <a:pos x="421" y="5482"/>
                </a:cxn>
                <a:cxn ang="0">
                  <a:pos x="255" y="5374"/>
                </a:cxn>
                <a:cxn ang="0">
                  <a:pos x="126" y="5243"/>
                </a:cxn>
                <a:cxn ang="0">
                  <a:pos x="33" y="5081"/>
                </a:cxn>
                <a:cxn ang="0">
                  <a:pos x="0" y="4893"/>
                </a:cxn>
                <a:cxn ang="0">
                  <a:pos x="20" y="4758"/>
                </a:cxn>
                <a:cxn ang="0">
                  <a:pos x="209" y="4570"/>
                </a:cxn>
                <a:cxn ang="0">
                  <a:pos x="464" y="4313"/>
                </a:cxn>
                <a:cxn ang="0">
                  <a:pos x="739" y="4017"/>
                </a:cxn>
                <a:cxn ang="0">
                  <a:pos x="1012" y="3586"/>
                </a:cxn>
                <a:cxn ang="0">
                  <a:pos x="1267" y="2997"/>
                </a:cxn>
                <a:cxn ang="0">
                  <a:pos x="1464" y="2219"/>
                </a:cxn>
                <a:cxn ang="0">
                  <a:pos x="1559" y="1235"/>
                </a:cxn>
                <a:cxn ang="0">
                  <a:pos x="1509" y="0"/>
                </a:cxn>
              </a:cxnLst>
              <a:rect l="0" t="0" r="0" b="0"/>
              <a:pathLst>
                <a:path w="128" h="216">
                  <a:moveTo>
                    <a:pt x="94" y="0"/>
                  </a:moveTo>
                  <a:lnTo>
                    <a:pt x="105" y="9"/>
                  </a:lnTo>
                  <a:lnTo>
                    <a:pt x="115" y="27"/>
                  </a:lnTo>
                  <a:lnTo>
                    <a:pt x="123" y="50"/>
                  </a:lnTo>
                  <a:lnTo>
                    <a:pt x="128" y="78"/>
                  </a:lnTo>
                  <a:lnTo>
                    <a:pt x="127" y="111"/>
                  </a:lnTo>
                  <a:lnTo>
                    <a:pt x="116" y="145"/>
                  </a:lnTo>
                  <a:lnTo>
                    <a:pt x="94" y="181"/>
                  </a:lnTo>
                  <a:lnTo>
                    <a:pt x="60" y="217"/>
                  </a:lnTo>
                  <a:lnTo>
                    <a:pt x="49" y="213"/>
                  </a:lnTo>
                  <a:lnTo>
                    <a:pt x="38" y="210"/>
                  </a:lnTo>
                  <a:lnTo>
                    <a:pt x="26" y="205"/>
                  </a:lnTo>
                  <a:lnTo>
                    <a:pt x="16" y="201"/>
                  </a:lnTo>
                  <a:lnTo>
                    <a:pt x="8" y="196"/>
                  </a:lnTo>
                  <a:lnTo>
                    <a:pt x="2" y="190"/>
                  </a:lnTo>
                  <a:lnTo>
                    <a:pt x="0" y="183"/>
                  </a:lnTo>
                  <a:lnTo>
                    <a:pt x="1" y="178"/>
                  </a:lnTo>
                  <a:lnTo>
                    <a:pt x="13" y="171"/>
                  </a:lnTo>
                  <a:lnTo>
                    <a:pt x="29" y="161"/>
                  </a:lnTo>
                  <a:lnTo>
                    <a:pt x="46" y="150"/>
                  </a:lnTo>
                  <a:lnTo>
                    <a:pt x="63" y="134"/>
                  </a:lnTo>
                  <a:lnTo>
                    <a:pt x="79" y="112"/>
                  </a:lnTo>
                  <a:lnTo>
                    <a:pt x="91" y="83"/>
                  </a:lnTo>
                  <a:lnTo>
                    <a:pt x="97" y="46"/>
                  </a:lnTo>
                  <a:lnTo>
                    <a:pt x="94"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58" name="Freeform 12"/>
            <p:cNvSpPr/>
            <p:nvPr userDrawn="1"/>
          </p:nvSpPr>
          <p:spPr>
            <a:xfrm>
              <a:off x="168" y="1260"/>
              <a:ext cx="1259" cy="1532"/>
            </a:xfrm>
            <a:custGeom>
              <a:cxnLst>
                <a:cxn ang="0">
                  <a:pos x="891" y="1532"/>
                </a:cxn>
                <a:cxn ang="0">
                  <a:pos x="954" y="1452"/>
                </a:cxn>
                <a:cxn ang="0">
                  <a:pos x="1032" y="1338"/>
                </a:cxn>
                <a:cxn ang="0">
                  <a:pos x="1115" y="1188"/>
                </a:cxn>
                <a:cxn ang="0">
                  <a:pos x="1194" y="1023"/>
                </a:cxn>
                <a:cxn ang="0">
                  <a:pos x="1244" y="841"/>
                </a:cxn>
                <a:cxn ang="0">
                  <a:pos x="1259" y="647"/>
                </a:cxn>
                <a:cxn ang="0">
                  <a:pos x="1230" y="463"/>
                </a:cxn>
                <a:cxn ang="0">
                  <a:pos x="1140" y="294"/>
                </a:cxn>
                <a:cxn ang="0">
                  <a:pos x="1043" y="190"/>
                </a:cxn>
                <a:cxn ang="0">
                  <a:pos x="961" y="109"/>
                </a:cxn>
                <a:cxn ang="0">
                  <a:pos x="894" y="65"/>
                </a:cxn>
                <a:cxn ang="0">
                  <a:pos x="786" y="18"/>
                </a:cxn>
                <a:cxn ang="0">
                  <a:pos x="642" y="0"/>
                </a:cxn>
                <a:cxn ang="0">
                  <a:pos x="440" y="23"/>
                </a:cxn>
                <a:cxn ang="0">
                  <a:pos x="366" y="44"/>
                </a:cxn>
                <a:cxn ang="0">
                  <a:pos x="292" y="58"/>
                </a:cxn>
                <a:cxn ang="0">
                  <a:pos x="229" y="79"/>
                </a:cxn>
                <a:cxn ang="0">
                  <a:pos x="178" y="103"/>
                </a:cxn>
                <a:cxn ang="0">
                  <a:pos x="127" y="127"/>
                </a:cxn>
                <a:cxn ang="0">
                  <a:pos x="82" y="158"/>
                </a:cxn>
                <a:cxn ang="0">
                  <a:pos x="41" y="197"/>
                </a:cxn>
                <a:cxn ang="0">
                  <a:pos x="0" y="243"/>
                </a:cxn>
                <a:cxn ang="0">
                  <a:pos x="76" y="215"/>
                </a:cxn>
                <a:cxn ang="0">
                  <a:pos x="144" y="194"/>
                </a:cxn>
                <a:cxn ang="0">
                  <a:pos x="212" y="179"/>
                </a:cxn>
                <a:cxn ang="0">
                  <a:pos x="280" y="164"/>
                </a:cxn>
                <a:cxn ang="0">
                  <a:pos x="336" y="149"/>
                </a:cxn>
                <a:cxn ang="0">
                  <a:pos x="397" y="149"/>
                </a:cxn>
                <a:cxn ang="0">
                  <a:pos x="458" y="141"/>
                </a:cxn>
                <a:cxn ang="0">
                  <a:pos x="511" y="146"/>
                </a:cxn>
                <a:cxn ang="0">
                  <a:pos x="565" y="152"/>
                </a:cxn>
                <a:cxn ang="0">
                  <a:pos x="618" y="166"/>
                </a:cxn>
                <a:cxn ang="0">
                  <a:pos x="669" y="186"/>
                </a:cxn>
                <a:cxn ang="0">
                  <a:pos x="715" y="205"/>
                </a:cxn>
                <a:cxn ang="0">
                  <a:pos x="760" y="239"/>
                </a:cxn>
                <a:cxn ang="0">
                  <a:pos x="811" y="267"/>
                </a:cxn>
                <a:cxn ang="0">
                  <a:pos x="855" y="307"/>
                </a:cxn>
                <a:cxn ang="0">
                  <a:pos x="899" y="348"/>
                </a:cxn>
                <a:cxn ang="0">
                  <a:pos x="971" y="464"/>
                </a:cxn>
                <a:cxn ang="0">
                  <a:pos x="1016" y="606"/>
                </a:cxn>
                <a:cxn ang="0">
                  <a:pos x="1027" y="774"/>
                </a:cxn>
                <a:cxn ang="0">
                  <a:pos x="1022" y="939"/>
                </a:cxn>
                <a:cxn ang="0">
                  <a:pos x="1002" y="1117"/>
                </a:cxn>
                <a:cxn ang="0">
                  <a:pos x="966" y="1279"/>
                </a:cxn>
                <a:cxn ang="0">
                  <a:pos x="933" y="1421"/>
                </a:cxn>
                <a:cxn ang="0">
                  <a:pos x="891" y="1532"/>
                </a:cxn>
              </a:cxnLst>
              <a:rect l="0" t="0" r="0" b="0"/>
              <a:pathLst>
                <a:path w="1259" h="1532">
                  <a:moveTo>
                    <a:pt x="891" y="1532"/>
                  </a:moveTo>
                  <a:lnTo>
                    <a:pt x="954" y="1452"/>
                  </a:lnTo>
                  <a:lnTo>
                    <a:pt x="1032" y="1338"/>
                  </a:lnTo>
                  <a:lnTo>
                    <a:pt x="1115" y="1188"/>
                  </a:lnTo>
                  <a:lnTo>
                    <a:pt x="1194" y="1023"/>
                  </a:lnTo>
                  <a:lnTo>
                    <a:pt x="1244" y="841"/>
                  </a:lnTo>
                  <a:lnTo>
                    <a:pt x="1259" y="647"/>
                  </a:lnTo>
                  <a:lnTo>
                    <a:pt x="1230" y="463"/>
                  </a:lnTo>
                  <a:lnTo>
                    <a:pt x="1140" y="294"/>
                  </a:lnTo>
                  <a:lnTo>
                    <a:pt x="1043" y="190"/>
                  </a:lnTo>
                  <a:lnTo>
                    <a:pt x="961" y="109"/>
                  </a:lnTo>
                  <a:lnTo>
                    <a:pt x="894" y="65"/>
                  </a:lnTo>
                  <a:lnTo>
                    <a:pt x="786" y="18"/>
                  </a:lnTo>
                  <a:lnTo>
                    <a:pt x="642" y="0"/>
                  </a:lnTo>
                  <a:lnTo>
                    <a:pt x="440" y="23"/>
                  </a:lnTo>
                  <a:lnTo>
                    <a:pt x="366" y="44"/>
                  </a:lnTo>
                  <a:lnTo>
                    <a:pt x="292" y="58"/>
                  </a:lnTo>
                  <a:lnTo>
                    <a:pt x="229" y="79"/>
                  </a:lnTo>
                  <a:lnTo>
                    <a:pt x="178" y="103"/>
                  </a:lnTo>
                  <a:lnTo>
                    <a:pt x="127" y="127"/>
                  </a:lnTo>
                  <a:lnTo>
                    <a:pt x="82" y="158"/>
                  </a:lnTo>
                  <a:lnTo>
                    <a:pt x="41" y="197"/>
                  </a:lnTo>
                  <a:lnTo>
                    <a:pt x="0" y="243"/>
                  </a:lnTo>
                  <a:lnTo>
                    <a:pt x="76" y="215"/>
                  </a:lnTo>
                  <a:lnTo>
                    <a:pt x="144" y="194"/>
                  </a:lnTo>
                  <a:lnTo>
                    <a:pt x="212" y="179"/>
                  </a:lnTo>
                  <a:lnTo>
                    <a:pt x="280" y="164"/>
                  </a:lnTo>
                  <a:lnTo>
                    <a:pt x="336" y="149"/>
                  </a:lnTo>
                  <a:lnTo>
                    <a:pt x="397" y="149"/>
                  </a:lnTo>
                  <a:lnTo>
                    <a:pt x="458" y="141"/>
                  </a:lnTo>
                  <a:lnTo>
                    <a:pt x="511" y="146"/>
                  </a:lnTo>
                  <a:lnTo>
                    <a:pt x="565" y="152"/>
                  </a:lnTo>
                  <a:lnTo>
                    <a:pt x="618" y="166"/>
                  </a:lnTo>
                  <a:lnTo>
                    <a:pt x="669" y="186"/>
                  </a:lnTo>
                  <a:lnTo>
                    <a:pt x="715" y="205"/>
                  </a:lnTo>
                  <a:lnTo>
                    <a:pt x="760" y="239"/>
                  </a:lnTo>
                  <a:lnTo>
                    <a:pt x="811" y="267"/>
                  </a:lnTo>
                  <a:lnTo>
                    <a:pt x="855" y="307"/>
                  </a:lnTo>
                  <a:lnTo>
                    <a:pt x="899" y="348"/>
                  </a:lnTo>
                  <a:lnTo>
                    <a:pt x="971" y="464"/>
                  </a:lnTo>
                  <a:lnTo>
                    <a:pt x="1016" y="606"/>
                  </a:lnTo>
                  <a:lnTo>
                    <a:pt x="1027" y="774"/>
                  </a:lnTo>
                  <a:lnTo>
                    <a:pt x="1022" y="939"/>
                  </a:lnTo>
                  <a:lnTo>
                    <a:pt x="1002" y="1117"/>
                  </a:lnTo>
                  <a:lnTo>
                    <a:pt x="966" y="1279"/>
                  </a:lnTo>
                  <a:lnTo>
                    <a:pt x="933" y="1421"/>
                  </a:lnTo>
                  <a:lnTo>
                    <a:pt x="891" y="1532"/>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59" name="Freeform 13"/>
            <p:cNvSpPr/>
            <p:nvPr userDrawn="1"/>
          </p:nvSpPr>
          <p:spPr>
            <a:xfrm>
              <a:off x="0" y="2610"/>
              <a:ext cx="801" cy="459"/>
            </a:xfrm>
            <a:custGeom>
              <a:cxnLst>
                <a:cxn ang="0">
                  <a:pos x="0" y="0"/>
                </a:cxn>
                <a:cxn ang="0">
                  <a:pos x="37" y="69"/>
                </a:cxn>
                <a:cxn ang="0">
                  <a:pos x="68" y="132"/>
                </a:cxn>
                <a:cxn ang="0">
                  <a:pos x="110" y="188"/>
                </a:cxn>
                <a:cxn ang="0">
                  <a:pos x="149" y="229"/>
                </a:cxn>
                <a:cxn ang="0">
                  <a:pos x="192" y="278"/>
                </a:cxn>
                <a:cxn ang="0">
                  <a:pos x="250" y="314"/>
                </a:cxn>
                <a:cxn ang="0">
                  <a:pos x="308" y="336"/>
                </a:cxn>
                <a:cxn ang="0">
                  <a:pos x="365" y="365"/>
                </a:cxn>
                <a:cxn ang="0">
                  <a:pos x="430" y="381"/>
                </a:cxn>
                <a:cxn ang="0">
                  <a:pos x="501" y="390"/>
                </a:cxn>
                <a:cxn ang="0">
                  <a:pos x="573" y="392"/>
                </a:cxn>
                <a:cxn ang="0">
                  <a:pos x="646" y="381"/>
                </a:cxn>
                <a:cxn ang="0">
                  <a:pos x="726" y="362"/>
                </a:cxn>
                <a:cxn ang="0">
                  <a:pos x="801" y="335"/>
                </a:cxn>
                <a:cxn ang="0">
                  <a:pos x="731" y="377"/>
                </a:cxn>
                <a:cxn ang="0">
                  <a:pos x="662" y="404"/>
                </a:cxn>
                <a:cxn ang="0">
                  <a:pos x="594" y="432"/>
                </a:cxn>
                <a:cxn ang="0">
                  <a:pos x="532" y="445"/>
                </a:cxn>
                <a:cxn ang="0">
                  <a:pos x="471" y="459"/>
                </a:cxn>
                <a:cxn ang="0">
                  <a:pos x="411" y="458"/>
                </a:cxn>
                <a:cxn ang="0">
                  <a:pos x="350" y="458"/>
                </a:cxn>
                <a:cxn ang="0">
                  <a:pos x="291" y="450"/>
                </a:cxn>
                <a:cxn ang="0">
                  <a:pos x="244" y="436"/>
                </a:cxn>
                <a:cxn ang="0">
                  <a:pos x="192" y="415"/>
                </a:cxn>
                <a:cxn ang="0">
                  <a:pos x="145" y="394"/>
                </a:cxn>
                <a:cxn ang="0">
                  <a:pos x="100" y="373"/>
                </a:cxn>
                <a:cxn ang="0">
                  <a:pos x="60" y="347"/>
                </a:cxn>
                <a:cxn ang="0">
                  <a:pos x="0" y="294"/>
                </a:cxn>
                <a:cxn ang="0">
                  <a:pos x="0" y="0"/>
                </a:cxn>
              </a:cxnLst>
              <a:rect l="0" t="0" r="0" b="0"/>
              <a:pathLst>
                <a:path w="801" h="459">
                  <a:moveTo>
                    <a:pt x="0" y="0"/>
                  </a:moveTo>
                  <a:lnTo>
                    <a:pt x="37" y="69"/>
                  </a:lnTo>
                  <a:lnTo>
                    <a:pt x="68" y="132"/>
                  </a:lnTo>
                  <a:lnTo>
                    <a:pt x="110" y="188"/>
                  </a:lnTo>
                  <a:lnTo>
                    <a:pt x="149" y="229"/>
                  </a:lnTo>
                  <a:lnTo>
                    <a:pt x="192" y="278"/>
                  </a:lnTo>
                  <a:lnTo>
                    <a:pt x="250" y="314"/>
                  </a:lnTo>
                  <a:lnTo>
                    <a:pt x="308" y="336"/>
                  </a:lnTo>
                  <a:lnTo>
                    <a:pt x="365" y="365"/>
                  </a:lnTo>
                  <a:lnTo>
                    <a:pt x="430" y="381"/>
                  </a:lnTo>
                  <a:lnTo>
                    <a:pt x="501" y="390"/>
                  </a:lnTo>
                  <a:lnTo>
                    <a:pt x="573" y="392"/>
                  </a:lnTo>
                  <a:lnTo>
                    <a:pt x="646" y="381"/>
                  </a:lnTo>
                  <a:lnTo>
                    <a:pt x="726" y="362"/>
                  </a:lnTo>
                  <a:lnTo>
                    <a:pt x="801" y="335"/>
                  </a:lnTo>
                  <a:lnTo>
                    <a:pt x="731" y="377"/>
                  </a:lnTo>
                  <a:lnTo>
                    <a:pt x="662" y="404"/>
                  </a:lnTo>
                  <a:lnTo>
                    <a:pt x="594" y="432"/>
                  </a:lnTo>
                  <a:lnTo>
                    <a:pt x="532" y="445"/>
                  </a:lnTo>
                  <a:lnTo>
                    <a:pt x="471" y="459"/>
                  </a:lnTo>
                  <a:lnTo>
                    <a:pt x="411" y="458"/>
                  </a:lnTo>
                  <a:lnTo>
                    <a:pt x="350" y="458"/>
                  </a:lnTo>
                  <a:lnTo>
                    <a:pt x="291" y="450"/>
                  </a:lnTo>
                  <a:lnTo>
                    <a:pt x="244" y="436"/>
                  </a:lnTo>
                  <a:lnTo>
                    <a:pt x="192" y="415"/>
                  </a:lnTo>
                  <a:lnTo>
                    <a:pt x="145" y="394"/>
                  </a:lnTo>
                  <a:lnTo>
                    <a:pt x="100" y="373"/>
                  </a:lnTo>
                  <a:lnTo>
                    <a:pt x="60" y="347"/>
                  </a:lnTo>
                  <a:lnTo>
                    <a:pt x="0" y="294"/>
                  </a:lnTo>
                  <a:lnTo>
                    <a:pt x="0"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60" name="Freeform 14"/>
            <p:cNvSpPr/>
            <p:nvPr userDrawn="1"/>
          </p:nvSpPr>
          <p:spPr>
            <a:xfrm rot="373331" flipH="1">
              <a:off x="898" y="2855"/>
              <a:ext cx="354" cy="464"/>
            </a:xfrm>
            <a:custGeom>
              <a:cxnLst>
                <a:cxn ang="0">
                  <a:pos x="2079" y="0"/>
                </a:cxn>
                <a:cxn ang="0">
                  <a:pos x="0" y="1086"/>
                </a:cxn>
                <a:cxn ang="0">
                  <a:pos x="82" y="1125"/>
                </a:cxn>
                <a:cxn ang="0">
                  <a:pos x="384" y="1262"/>
                </a:cxn>
                <a:cxn ang="0">
                  <a:pos x="805" y="1568"/>
                </a:cxn>
                <a:cxn ang="0">
                  <a:pos x="1274" y="2039"/>
                </a:cxn>
                <a:cxn ang="0">
                  <a:pos x="1831" y="2693"/>
                </a:cxn>
                <a:cxn ang="0">
                  <a:pos x="2327" y="3473"/>
                </a:cxn>
                <a:cxn ang="0">
                  <a:pos x="2829" y="4471"/>
                </a:cxn>
                <a:cxn ang="0">
                  <a:pos x="3213" y="5733"/>
                </a:cxn>
                <a:cxn ang="0">
                  <a:pos x="3240" y="5213"/>
                </a:cxn>
                <a:cxn ang="0">
                  <a:pos x="3186" y="4647"/>
                </a:cxn>
                <a:cxn ang="0">
                  <a:pos x="2992" y="3905"/>
                </a:cxn>
                <a:cxn ang="0">
                  <a:pos x="2747" y="3213"/>
                </a:cxn>
                <a:cxn ang="0">
                  <a:pos x="2463" y="2520"/>
                </a:cxn>
                <a:cxn ang="0">
                  <a:pos x="2160" y="1951"/>
                </a:cxn>
                <a:cxn ang="0">
                  <a:pos x="1858" y="1568"/>
                </a:cxn>
                <a:cxn ang="0">
                  <a:pos x="1601" y="1385"/>
                </a:cxn>
                <a:cxn ang="0">
                  <a:pos x="1912" y="1262"/>
                </a:cxn>
                <a:cxn ang="0">
                  <a:pos x="2188" y="1209"/>
                </a:cxn>
                <a:cxn ang="0">
                  <a:pos x="2463" y="1125"/>
                </a:cxn>
                <a:cxn ang="0">
                  <a:pos x="2720" y="1086"/>
                </a:cxn>
                <a:cxn ang="0">
                  <a:pos x="2911" y="1037"/>
                </a:cxn>
                <a:cxn ang="0">
                  <a:pos x="3020" y="953"/>
                </a:cxn>
                <a:cxn ang="0">
                  <a:pos x="3132" y="914"/>
                </a:cxn>
                <a:cxn ang="0">
                  <a:pos x="3159" y="914"/>
                </a:cxn>
                <a:cxn ang="0">
                  <a:pos x="2079" y="0"/>
                </a:cxn>
              </a:cxnLst>
              <a:rect l="0" t="0" r="0" b="0"/>
              <a:pathLst>
                <a:path w="117" h="132">
                  <a:moveTo>
                    <a:pt x="75" y="0"/>
                  </a:moveTo>
                  <a:lnTo>
                    <a:pt x="0" y="25"/>
                  </a:lnTo>
                  <a:lnTo>
                    <a:pt x="3" y="26"/>
                  </a:lnTo>
                  <a:lnTo>
                    <a:pt x="14" y="29"/>
                  </a:lnTo>
                  <a:lnTo>
                    <a:pt x="29" y="36"/>
                  </a:lnTo>
                  <a:lnTo>
                    <a:pt x="46" y="47"/>
                  </a:lnTo>
                  <a:lnTo>
                    <a:pt x="66" y="62"/>
                  </a:lnTo>
                  <a:lnTo>
                    <a:pt x="84" y="80"/>
                  </a:lnTo>
                  <a:lnTo>
                    <a:pt x="102" y="103"/>
                  </a:lnTo>
                  <a:lnTo>
                    <a:pt x="116" y="132"/>
                  </a:lnTo>
                  <a:lnTo>
                    <a:pt x="117" y="120"/>
                  </a:lnTo>
                  <a:lnTo>
                    <a:pt x="115" y="107"/>
                  </a:lnTo>
                  <a:lnTo>
                    <a:pt x="108" y="90"/>
                  </a:lnTo>
                  <a:lnTo>
                    <a:pt x="99" y="74"/>
                  </a:lnTo>
                  <a:lnTo>
                    <a:pt x="89" y="58"/>
                  </a:lnTo>
                  <a:lnTo>
                    <a:pt x="78" y="45"/>
                  </a:lnTo>
                  <a:lnTo>
                    <a:pt x="67" y="36"/>
                  </a:lnTo>
                  <a:lnTo>
                    <a:pt x="58" y="32"/>
                  </a:lnTo>
                  <a:lnTo>
                    <a:pt x="69" y="29"/>
                  </a:lnTo>
                  <a:lnTo>
                    <a:pt x="79" y="28"/>
                  </a:lnTo>
                  <a:lnTo>
                    <a:pt x="89" y="26"/>
                  </a:lnTo>
                  <a:lnTo>
                    <a:pt x="98" y="25"/>
                  </a:lnTo>
                  <a:lnTo>
                    <a:pt x="105" y="24"/>
                  </a:lnTo>
                  <a:lnTo>
                    <a:pt x="109" y="22"/>
                  </a:lnTo>
                  <a:lnTo>
                    <a:pt x="113" y="21"/>
                  </a:lnTo>
                  <a:lnTo>
                    <a:pt x="114" y="21"/>
                  </a:lnTo>
                  <a:lnTo>
                    <a:pt x="75"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61" name="Freeform 15"/>
            <p:cNvSpPr/>
            <p:nvPr userDrawn="1"/>
          </p:nvSpPr>
          <p:spPr>
            <a:xfrm rot="373331" flipH="1">
              <a:off x="799" y="2979"/>
              <a:ext cx="87" cy="274"/>
            </a:xfrm>
            <a:custGeom>
              <a:cxnLst>
                <a:cxn ang="0">
                  <a:pos x="783" y="0"/>
                </a:cxn>
                <a:cxn ang="0">
                  <a:pos x="621" y="0"/>
                </a:cxn>
                <a:cxn ang="0">
                  <a:pos x="432" y="178"/>
                </a:cxn>
                <a:cxn ang="0">
                  <a:pos x="243" y="406"/>
                </a:cxn>
                <a:cxn ang="0">
                  <a:pos x="108" y="861"/>
                </a:cxn>
                <a:cxn ang="0">
                  <a:pos x="27" y="1356"/>
                </a:cxn>
                <a:cxn ang="0">
                  <a:pos x="0" y="1989"/>
                </a:cxn>
                <a:cxn ang="0">
                  <a:pos x="81" y="2712"/>
                </a:cxn>
                <a:cxn ang="0">
                  <a:pos x="297" y="3469"/>
                </a:cxn>
                <a:cxn ang="0">
                  <a:pos x="405" y="2395"/>
                </a:cxn>
                <a:cxn ang="0">
                  <a:pos x="513" y="1672"/>
                </a:cxn>
                <a:cxn ang="0">
                  <a:pos x="621" y="989"/>
                </a:cxn>
                <a:cxn ang="0">
                  <a:pos x="783" y="0"/>
                </a:cxn>
              </a:cxnLst>
              <a:rect l="0" t="0" r="0" b="0"/>
              <a:pathLst>
                <a:path w="28" h="77">
                  <a:moveTo>
                    <a:pt x="29" y="0"/>
                  </a:moveTo>
                  <a:lnTo>
                    <a:pt x="23" y="0"/>
                  </a:lnTo>
                  <a:lnTo>
                    <a:pt x="16" y="4"/>
                  </a:lnTo>
                  <a:lnTo>
                    <a:pt x="9" y="9"/>
                  </a:lnTo>
                  <a:lnTo>
                    <a:pt x="4" y="19"/>
                  </a:lnTo>
                  <a:lnTo>
                    <a:pt x="1" y="30"/>
                  </a:lnTo>
                  <a:lnTo>
                    <a:pt x="0" y="44"/>
                  </a:lnTo>
                  <a:lnTo>
                    <a:pt x="3" y="60"/>
                  </a:lnTo>
                  <a:lnTo>
                    <a:pt x="11" y="77"/>
                  </a:lnTo>
                  <a:lnTo>
                    <a:pt x="15" y="53"/>
                  </a:lnTo>
                  <a:lnTo>
                    <a:pt x="19" y="37"/>
                  </a:lnTo>
                  <a:lnTo>
                    <a:pt x="23" y="22"/>
                  </a:lnTo>
                  <a:lnTo>
                    <a:pt x="29"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62" name="Freeform 16"/>
            <p:cNvSpPr/>
            <p:nvPr userDrawn="1"/>
          </p:nvSpPr>
          <p:spPr>
            <a:xfrm>
              <a:off x="1190" y="3273"/>
              <a:ext cx="1108" cy="1047"/>
            </a:xfrm>
            <a:custGeom>
              <a:cxnLst>
                <a:cxn ang="0">
                  <a:pos x="784" y="1047"/>
                </a:cxn>
                <a:cxn ang="0">
                  <a:pos x="692" y="1011"/>
                </a:cxn>
                <a:cxn ang="0">
                  <a:pos x="607" y="945"/>
                </a:cxn>
                <a:cxn ang="0">
                  <a:pos x="517" y="861"/>
                </a:cxn>
                <a:cxn ang="0">
                  <a:pos x="432" y="776"/>
                </a:cxn>
                <a:cxn ang="0">
                  <a:pos x="350" y="677"/>
                </a:cxn>
                <a:cxn ang="0">
                  <a:pos x="266" y="563"/>
                </a:cxn>
                <a:cxn ang="0">
                  <a:pos x="188" y="447"/>
                </a:cxn>
                <a:cxn ang="0">
                  <a:pos x="122" y="325"/>
                </a:cxn>
                <a:cxn ang="0">
                  <a:pos x="65" y="211"/>
                </a:cxn>
                <a:cxn ang="0">
                  <a:pos x="21" y="101"/>
                </a:cxn>
                <a:cxn ang="0">
                  <a:pos x="0" y="0"/>
                </a:cxn>
                <a:cxn ang="0">
                  <a:pos x="109" y="217"/>
                </a:cxn>
                <a:cxn ang="0">
                  <a:pos x="209" y="378"/>
                </a:cxn>
                <a:cxn ang="0">
                  <a:pos x="294" y="500"/>
                </a:cxn>
                <a:cxn ang="0">
                  <a:pos x="373" y="590"/>
                </a:cxn>
                <a:cxn ang="0">
                  <a:pos x="441" y="661"/>
                </a:cxn>
                <a:cxn ang="0">
                  <a:pos x="506" y="713"/>
                </a:cxn>
                <a:cxn ang="0">
                  <a:pos x="564" y="754"/>
                </a:cxn>
                <a:cxn ang="0">
                  <a:pos x="620" y="801"/>
                </a:cxn>
                <a:cxn ang="0">
                  <a:pos x="754" y="899"/>
                </a:cxn>
                <a:cxn ang="0">
                  <a:pos x="925" y="977"/>
                </a:cxn>
                <a:cxn ang="0">
                  <a:pos x="1108" y="1047"/>
                </a:cxn>
                <a:cxn ang="0">
                  <a:pos x="784" y="1047"/>
                </a:cxn>
              </a:cxnLst>
              <a:rect l="0" t="0" r="0" b="0"/>
              <a:pathLst>
                <a:path w="1108" h="1047">
                  <a:moveTo>
                    <a:pt x="784" y="1047"/>
                  </a:moveTo>
                  <a:lnTo>
                    <a:pt x="692" y="1011"/>
                  </a:lnTo>
                  <a:lnTo>
                    <a:pt x="607" y="945"/>
                  </a:lnTo>
                  <a:lnTo>
                    <a:pt x="517" y="861"/>
                  </a:lnTo>
                  <a:lnTo>
                    <a:pt x="432" y="776"/>
                  </a:lnTo>
                  <a:lnTo>
                    <a:pt x="350" y="677"/>
                  </a:lnTo>
                  <a:lnTo>
                    <a:pt x="266" y="563"/>
                  </a:lnTo>
                  <a:lnTo>
                    <a:pt x="188" y="447"/>
                  </a:lnTo>
                  <a:lnTo>
                    <a:pt x="122" y="325"/>
                  </a:lnTo>
                  <a:lnTo>
                    <a:pt x="65" y="211"/>
                  </a:lnTo>
                  <a:lnTo>
                    <a:pt x="21" y="101"/>
                  </a:lnTo>
                  <a:lnTo>
                    <a:pt x="0" y="0"/>
                  </a:lnTo>
                  <a:lnTo>
                    <a:pt x="109" y="217"/>
                  </a:lnTo>
                  <a:lnTo>
                    <a:pt x="209" y="378"/>
                  </a:lnTo>
                  <a:lnTo>
                    <a:pt x="294" y="500"/>
                  </a:lnTo>
                  <a:lnTo>
                    <a:pt x="373" y="590"/>
                  </a:lnTo>
                  <a:lnTo>
                    <a:pt x="441" y="661"/>
                  </a:lnTo>
                  <a:lnTo>
                    <a:pt x="506" y="713"/>
                  </a:lnTo>
                  <a:lnTo>
                    <a:pt x="564" y="754"/>
                  </a:lnTo>
                  <a:lnTo>
                    <a:pt x="620" y="801"/>
                  </a:lnTo>
                  <a:lnTo>
                    <a:pt x="754" y="899"/>
                  </a:lnTo>
                  <a:lnTo>
                    <a:pt x="925" y="977"/>
                  </a:lnTo>
                  <a:lnTo>
                    <a:pt x="1108" y="1047"/>
                  </a:lnTo>
                  <a:lnTo>
                    <a:pt x="784" y="1047"/>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nvGrpSpPr>
            <p:cNvPr id="2063" name="Group 17"/>
            <p:cNvGrpSpPr/>
            <p:nvPr userDrawn="1"/>
          </p:nvGrpSpPr>
          <p:grpSpPr>
            <a:xfrm rot="3220060">
              <a:off x="2631" y="754"/>
              <a:ext cx="569" cy="637"/>
              <a:chOff x="1727" y="866"/>
              <a:chExt cx="129" cy="157"/>
            </a:xfrm>
          </p:grpSpPr>
          <p:sp>
            <p:nvSpPr>
              <p:cNvPr id="2087" name="Freeform 18"/>
              <p:cNvSpPr/>
              <p:nvPr userDrawn="1"/>
            </p:nvSpPr>
            <p:spPr>
              <a:xfrm>
                <a:off x="1727" y="866"/>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88" name="Freeform 19"/>
              <p:cNvSpPr/>
              <p:nvPr userDrawn="1"/>
            </p:nvSpPr>
            <p:spPr>
              <a:xfrm>
                <a:off x="1786" y="894"/>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89" name="Freeform 20"/>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grpSp>
          <p:nvGrpSpPr>
            <p:cNvPr id="2064" name="Group 21"/>
            <p:cNvGrpSpPr/>
            <p:nvPr userDrawn="1"/>
          </p:nvGrpSpPr>
          <p:grpSpPr>
            <a:xfrm rot="-6691250">
              <a:off x="3636" y="132"/>
              <a:ext cx="356" cy="607"/>
              <a:chOff x="1727" y="866"/>
              <a:chExt cx="129" cy="157"/>
            </a:xfrm>
          </p:grpSpPr>
          <p:sp>
            <p:nvSpPr>
              <p:cNvPr id="2084" name="Freeform 22"/>
              <p:cNvSpPr/>
              <p:nvPr userDrawn="1"/>
            </p:nvSpPr>
            <p:spPr>
              <a:xfrm>
                <a:off x="1727" y="866"/>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85" name="Freeform 23"/>
              <p:cNvSpPr/>
              <p:nvPr userDrawn="1"/>
            </p:nvSpPr>
            <p:spPr>
              <a:xfrm>
                <a:off x="1788" y="894"/>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86" name="Freeform 24"/>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grpSp>
          <p:nvGrpSpPr>
            <p:cNvPr id="2065" name="Group 25"/>
            <p:cNvGrpSpPr/>
            <p:nvPr userDrawn="1"/>
          </p:nvGrpSpPr>
          <p:grpSpPr>
            <a:xfrm rot="8524840">
              <a:off x="668" y="3321"/>
              <a:ext cx="501" cy="502"/>
              <a:chOff x="1727" y="866"/>
              <a:chExt cx="129" cy="157"/>
            </a:xfrm>
          </p:grpSpPr>
          <p:sp>
            <p:nvSpPr>
              <p:cNvPr id="2081" name="Freeform 26"/>
              <p:cNvSpPr/>
              <p:nvPr userDrawn="1"/>
            </p:nvSpPr>
            <p:spPr>
              <a:xfrm>
                <a:off x="1727" y="868"/>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82" name="Freeform 27"/>
              <p:cNvSpPr/>
              <p:nvPr userDrawn="1"/>
            </p:nvSpPr>
            <p:spPr>
              <a:xfrm>
                <a:off x="1786" y="894"/>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83" name="Freeform 28"/>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grpSp>
          <p:nvGrpSpPr>
            <p:cNvPr id="2066" name="Group 29"/>
            <p:cNvGrpSpPr/>
            <p:nvPr userDrawn="1"/>
          </p:nvGrpSpPr>
          <p:grpSpPr>
            <a:xfrm rot="4106450" flipH="1">
              <a:off x="393" y="261"/>
              <a:ext cx="709" cy="892"/>
              <a:chOff x="1727" y="866"/>
              <a:chExt cx="129" cy="157"/>
            </a:xfrm>
          </p:grpSpPr>
          <p:sp>
            <p:nvSpPr>
              <p:cNvPr id="2078" name="Freeform 30"/>
              <p:cNvSpPr/>
              <p:nvPr userDrawn="1"/>
            </p:nvSpPr>
            <p:spPr>
              <a:xfrm>
                <a:off x="1727" y="866"/>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79" name="Freeform 31"/>
              <p:cNvSpPr/>
              <p:nvPr userDrawn="1"/>
            </p:nvSpPr>
            <p:spPr>
              <a:xfrm>
                <a:off x="1786" y="894"/>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80" name="Freeform 32"/>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grpSp>
          <p:nvGrpSpPr>
            <p:cNvPr id="2067" name="Group 33"/>
            <p:cNvGrpSpPr/>
            <p:nvPr userDrawn="1"/>
          </p:nvGrpSpPr>
          <p:grpSpPr>
            <a:xfrm rot="10015322" flipH="1">
              <a:off x="4625" y="2382"/>
              <a:ext cx="709" cy="892"/>
              <a:chOff x="1727" y="866"/>
              <a:chExt cx="129" cy="157"/>
            </a:xfrm>
          </p:grpSpPr>
          <p:sp>
            <p:nvSpPr>
              <p:cNvPr id="2075" name="Freeform 34"/>
              <p:cNvSpPr/>
              <p:nvPr userDrawn="1"/>
            </p:nvSpPr>
            <p:spPr>
              <a:xfrm>
                <a:off x="1727" y="866"/>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76" name="Freeform 35"/>
              <p:cNvSpPr/>
              <p:nvPr userDrawn="1"/>
            </p:nvSpPr>
            <p:spPr>
              <a:xfrm>
                <a:off x="1786" y="894"/>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77" name="Freeform 36"/>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sp>
          <p:nvSpPr>
            <p:cNvPr id="2068" name="Freeform 37"/>
            <p:cNvSpPr/>
            <p:nvPr userDrawn="1"/>
          </p:nvSpPr>
          <p:spPr>
            <a:xfrm>
              <a:off x="1217" y="2"/>
              <a:ext cx="862" cy="886"/>
            </a:xfrm>
            <a:custGeom>
              <a:cxnLst>
                <a:cxn ang="0">
                  <a:pos x="0" y="0"/>
                </a:cxn>
                <a:cxn ang="0">
                  <a:pos x="6" y="107"/>
                </a:cxn>
                <a:cxn ang="0">
                  <a:pos x="37" y="262"/>
                </a:cxn>
                <a:cxn ang="0">
                  <a:pos x="83" y="410"/>
                </a:cxn>
                <a:cxn ang="0">
                  <a:pos x="149" y="546"/>
                </a:cxn>
                <a:cxn ang="0">
                  <a:pos x="237" y="666"/>
                </a:cxn>
                <a:cxn ang="0">
                  <a:pos x="338" y="764"/>
                </a:cxn>
                <a:cxn ang="0">
                  <a:pos x="450" y="838"/>
                </a:cxn>
                <a:cxn ang="0">
                  <a:pos x="579" y="879"/>
                </a:cxn>
                <a:cxn ang="0">
                  <a:pos x="714" y="886"/>
                </a:cxn>
                <a:cxn ang="0">
                  <a:pos x="862" y="851"/>
                </a:cxn>
                <a:cxn ang="0">
                  <a:pos x="784" y="856"/>
                </a:cxn>
                <a:cxn ang="0">
                  <a:pos x="700" y="835"/>
                </a:cxn>
                <a:cxn ang="0">
                  <a:pos x="621" y="794"/>
                </a:cxn>
                <a:cxn ang="0">
                  <a:pos x="542" y="728"/>
                </a:cxn>
                <a:cxn ang="0">
                  <a:pos x="466" y="649"/>
                </a:cxn>
                <a:cxn ang="0">
                  <a:pos x="397" y="557"/>
                </a:cxn>
                <a:cxn ang="0">
                  <a:pos x="334" y="454"/>
                </a:cxn>
                <a:cxn ang="0">
                  <a:pos x="279" y="339"/>
                </a:cxn>
                <a:cxn ang="0">
                  <a:pos x="238" y="225"/>
                </a:cxn>
                <a:cxn ang="0">
                  <a:pos x="205" y="105"/>
                </a:cxn>
                <a:cxn ang="0">
                  <a:pos x="184" y="3"/>
                </a:cxn>
              </a:cxnLst>
              <a:rect l="0" t="0" r="0" b="0"/>
              <a:pathLst>
                <a:path w="862" h="885">
                  <a:moveTo>
                    <a:pt x="0" y="0"/>
                  </a:moveTo>
                  <a:lnTo>
                    <a:pt x="6" y="107"/>
                  </a:lnTo>
                  <a:lnTo>
                    <a:pt x="37" y="262"/>
                  </a:lnTo>
                  <a:lnTo>
                    <a:pt x="83" y="410"/>
                  </a:lnTo>
                  <a:lnTo>
                    <a:pt x="149" y="546"/>
                  </a:lnTo>
                  <a:lnTo>
                    <a:pt x="237" y="666"/>
                  </a:lnTo>
                  <a:lnTo>
                    <a:pt x="338" y="764"/>
                  </a:lnTo>
                  <a:lnTo>
                    <a:pt x="450" y="838"/>
                  </a:lnTo>
                  <a:lnTo>
                    <a:pt x="579" y="879"/>
                  </a:lnTo>
                  <a:lnTo>
                    <a:pt x="714" y="886"/>
                  </a:lnTo>
                  <a:lnTo>
                    <a:pt x="862" y="851"/>
                  </a:lnTo>
                  <a:lnTo>
                    <a:pt x="784" y="856"/>
                  </a:lnTo>
                  <a:lnTo>
                    <a:pt x="700" y="835"/>
                  </a:lnTo>
                  <a:lnTo>
                    <a:pt x="621" y="794"/>
                  </a:lnTo>
                  <a:lnTo>
                    <a:pt x="542" y="728"/>
                  </a:lnTo>
                  <a:lnTo>
                    <a:pt x="466" y="649"/>
                  </a:lnTo>
                  <a:lnTo>
                    <a:pt x="397" y="557"/>
                  </a:lnTo>
                  <a:lnTo>
                    <a:pt x="334" y="454"/>
                  </a:lnTo>
                  <a:lnTo>
                    <a:pt x="279" y="339"/>
                  </a:lnTo>
                  <a:lnTo>
                    <a:pt x="238" y="225"/>
                  </a:lnTo>
                  <a:lnTo>
                    <a:pt x="205" y="105"/>
                  </a:lnTo>
                  <a:lnTo>
                    <a:pt x="184" y="3"/>
                  </a:lnTo>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69" name="Freeform 38"/>
            <p:cNvSpPr/>
            <p:nvPr userDrawn="1"/>
          </p:nvSpPr>
          <p:spPr>
            <a:xfrm rot="9832527" flipV="1">
              <a:off x="2158" y="102"/>
              <a:ext cx="681" cy="593"/>
            </a:xfrm>
            <a:custGeom>
              <a:cxnLst>
                <a:cxn ang="0">
                  <a:pos x="0" y="0"/>
                </a:cxn>
                <a:cxn ang="0">
                  <a:pos x="0" y="395"/>
                </a:cxn>
                <a:cxn ang="0">
                  <a:pos x="56" y="783"/>
                </a:cxn>
                <a:cxn ang="0">
                  <a:pos x="111" y="1176"/>
                </a:cxn>
                <a:cxn ang="0">
                  <a:pos x="204" y="1534"/>
                </a:cxn>
                <a:cxn ang="0">
                  <a:pos x="337" y="1867"/>
                </a:cxn>
                <a:cxn ang="0">
                  <a:pos x="506" y="2209"/>
                </a:cxn>
                <a:cxn ang="0">
                  <a:pos x="710" y="2522"/>
                </a:cxn>
                <a:cxn ang="0">
                  <a:pos x="949" y="2785"/>
                </a:cxn>
                <a:cxn ang="0">
                  <a:pos x="1251" y="3038"/>
                </a:cxn>
                <a:cxn ang="0">
                  <a:pos x="1600" y="3255"/>
                </a:cxn>
                <a:cxn ang="0">
                  <a:pos x="1974" y="3430"/>
                </a:cxn>
                <a:cxn ang="0">
                  <a:pos x="2435" y="3568"/>
                </a:cxn>
                <a:cxn ang="0">
                  <a:pos x="2941" y="3663"/>
                </a:cxn>
                <a:cxn ang="0">
                  <a:pos x="3498" y="3713"/>
                </a:cxn>
                <a:cxn ang="0">
                  <a:pos x="4094" y="3693"/>
                </a:cxn>
                <a:cxn ang="0">
                  <a:pos x="4783" y="3631"/>
                </a:cxn>
                <a:cxn ang="0">
                  <a:pos x="4171" y="3555"/>
                </a:cxn>
                <a:cxn ang="0">
                  <a:pos x="3630" y="3443"/>
                </a:cxn>
                <a:cxn ang="0">
                  <a:pos x="3159" y="3318"/>
                </a:cxn>
                <a:cxn ang="0">
                  <a:pos x="2753" y="3193"/>
                </a:cxn>
                <a:cxn ang="0">
                  <a:pos x="2380" y="3025"/>
                </a:cxn>
                <a:cxn ang="0">
                  <a:pos x="2085" y="2847"/>
                </a:cxn>
                <a:cxn ang="0">
                  <a:pos x="1805" y="2647"/>
                </a:cxn>
                <a:cxn ang="0">
                  <a:pos x="1566" y="2430"/>
                </a:cxn>
                <a:cxn ang="0">
                  <a:pos x="1341" y="2209"/>
                </a:cxn>
                <a:cxn ang="0">
                  <a:pos x="1137" y="1959"/>
                </a:cxn>
                <a:cxn ang="0">
                  <a:pos x="970" y="1679"/>
                </a:cxn>
                <a:cxn ang="0">
                  <a:pos x="800" y="1376"/>
                </a:cxn>
                <a:cxn ang="0">
                  <a:pos x="612" y="1083"/>
                </a:cxn>
                <a:cxn ang="0">
                  <a:pos x="429" y="738"/>
                </a:cxn>
                <a:cxn ang="0">
                  <a:pos x="225" y="375"/>
                </a:cxn>
                <a:cxn ang="0">
                  <a:pos x="0" y="0"/>
                </a:cxn>
              </a:cxnLst>
              <a:rect l="0" t="0" r="0" b="0"/>
              <a:pathLst>
                <a:path w="257" h="236">
                  <a:moveTo>
                    <a:pt x="0" y="0"/>
                  </a:moveTo>
                  <a:lnTo>
                    <a:pt x="0" y="25"/>
                  </a:lnTo>
                  <a:lnTo>
                    <a:pt x="3" y="50"/>
                  </a:lnTo>
                  <a:lnTo>
                    <a:pt x="6" y="75"/>
                  </a:lnTo>
                  <a:lnTo>
                    <a:pt x="11" y="98"/>
                  </a:lnTo>
                  <a:lnTo>
                    <a:pt x="18" y="119"/>
                  </a:lnTo>
                  <a:lnTo>
                    <a:pt x="27" y="141"/>
                  </a:lnTo>
                  <a:lnTo>
                    <a:pt x="38" y="161"/>
                  </a:lnTo>
                  <a:lnTo>
                    <a:pt x="51" y="178"/>
                  </a:lnTo>
                  <a:lnTo>
                    <a:pt x="67" y="194"/>
                  </a:lnTo>
                  <a:lnTo>
                    <a:pt x="86" y="208"/>
                  </a:lnTo>
                  <a:lnTo>
                    <a:pt x="106" y="219"/>
                  </a:lnTo>
                  <a:lnTo>
                    <a:pt x="131" y="228"/>
                  </a:lnTo>
                  <a:lnTo>
                    <a:pt x="158" y="234"/>
                  </a:lnTo>
                  <a:lnTo>
                    <a:pt x="188" y="237"/>
                  </a:lnTo>
                  <a:lnTo>
                    <a:pt x="220" y="236"/>
                  </a:lnTo>
                  <a:lnTo>
                    <a:pt x="257" y="232"/>
                  </a:lnTo>
                  <a:lnTo>
                    <a:pt x="224" y="227"/>
                  </a:lnTo>
                  <a:lnTo>
                    <a:pt x="195" y="220"/>
                  </a:lnTo>
                  <a:lnTo>
                    <a:pt x="170" y="212"/>
                  </a:lnTo>
                  <a:lnTo>
                    <a:pt x="148" y="204"/>
                  </a:lnTo>
                  <a:lnTo>
                    <a:pt x="128" y="193"/>
                  </a:lnTo>
                  <a:lnTo>
                    <a:pt x="112" y="182"/>
                  </a:lnTo>
                  <a:lnTo>
                    <a:pt x="97" y="169"/>
                  </a:lnTo>
                  <a:lnTo>
                    <a:pt x="84" y="155"/>
                  </a:lnTo>
                  <a:lnTo>
                    <a:pt x="72" y="141"/>
                  </a:lnTo>
                  <a:lnTo>
                    <a:pt x="61" y="125"/>
                  </a:lnTo>
                  <a:lnTo>
                    <a:pt x="52" y="107"/>
                  </a:lnTo>
                  <a:lnTo>
                    <a:pt x="43" y="88"/>
                  </a:lnTo>
                  <a:lnTo>
                    <a:pt x="33" y="69"/>
                  </a:lnTo>
                  <a:lnTo>
                    <a:pt x="23" y="47"/>
                  </a:lnTo>
                  <a:lnTo>
                    <a:pt x="12" y="24"/>
                  </a:lnTo>
                  <a:lnTo>
                    <a:pt x="0"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70" name="Freeform 39"/>
            <p:cNvSpPr/>
            <p:nvPr userDrawn="1"/>
          </p:nvSpPr>
          <p:spPr>
            <a:xfrm rot="9832527" flipV="1">
              <a:off x="1997" y="858"/>
              <a:ext cx="330" cy="278"/>
            </a:xfrm>
            <a:custGeom>
              <a:cxnLst>
                <a:cxn ang="0">
                  <a:pos x="1453" y="0"/>
                </a:cxn>
                <a:cxn ang="0">
                  <a:pos x="2337" y="1744"/>
                </a:cxn>
                <a:cxn ang="0">
                  <a:pos x="2259" y="1724"/>
                </a:cxn>
                <a:cxn ang="0">
                  <a:pos x="2017" y="1693"/>
                </a:cxn>
                <a:cxn ang="0">
                  <a:pos x="1679" y="1628"/>
                </a:cxn>
                <a:cxn ang="0">
                  <a:pos x="1283" y="1597"/>
                </a:cxn>
                <a:cxn ang="0">
                  <a:pos x="849" y="1564"/>
                </a:cxn>
                <a:cxn ang="0">
                  <a:pos x="474" y="1585"/>
                </a:cxn>
                <a:cxn ang="0">
                  <a:pos x="170" y="1648"/>
                </a:cxn>
                <a:cxn ang="0">
                  <a:pos x="0" y="1777"/>
                </a:cxn>
                <a:cxn ang="0">
                  <a:pos x="77" y="1585"/>
                </a:cxn>
                <a:cxn ang="0">
                  <a:pos x="149" y="1438"/>
                </a:cxn>
                <a:cxn ang="0">
                  <a:pos x="303" y="1322"/>
                </a:cxn>
                <a:cxn ang="0">
                  <a:pos x="474" y="1226"/>
                </a:cxn>
                <a:cxn ang="0">
                  <a:pos x="679" y="1163"/>
                </a:cxn>
                <a:cxn ang="0">
                  <a:pos x="886" y="1142"/>
                </a:cxn>
                <a:cxn ang="0">
                  <a:pos x="1112" y="1142"/>
                </a:cxn>
                <a:cxn ang="0">
                  <a:pos x="1360" y="1195"/>
                </a:cxn>
                <a:cxn ang="0">
                  <a:pos x="1373" y="1142"/>
                </a:cxn>
                <a:cxn ang="0">
                  <a:pos x="1317" y="907"/>
                </a:cxn>
                <a:cxn ang="0">
                  <a:pos x="1261" y="614"/>
                </a:cxn>
                <a:cxn ang="0">
                  <a:pos x="1224" y="485"/>
                </a:cxn>
                <a:cxn ang="0">
                  <a:pos x="1190" y="485"/>
                </a:cxn>
                <a:cxn ang="0">
                  <a:pos x="1147" y="465"/>
                </a:cxn>
                <a:cxn ang="0">
                  <a:pos x="1112" y="422"/>
                </a:cxn>
                <a:cxn ang="0">
                  <a:pos x="1078" y="372"/>
                </a:cxn>
                <a:cxn ang="0">
                  <a:pos x="1078" y="306"/>
                </a:cxn>
                <a:cxn ang="0">
                  <a:pos x="1112" y="222"/>
                </a:cxn>
                <a:cxn ang="0">
                  <a:pos x="1245" y="129"/>
                </a:cxn>
                <a:cxn ang="0">
                  <a:pos x="1453" y="0"/>
                </a:cxn>
              </a:cxnLst>
              <a:rect l="0" t="0" r="0" b="0"/>
              <a:pathLst>
                <a:path w="124" h="110">
                  <a:moveTo>
                    <a:pt x="77" y="0"/>
                  </a:moveTo>
                  <a:lnTo>
                    <a:pt x="124" y="108"/>
                  </a:lnTo>
                  <a:lnTo>
                    <a:pt x="120" y="107"/>
                  </a:lnTo>
                  <a:lnTo>
                    <a:pt x="107" y="105"/>
                  </a:lnTo>
                  <a:lnTo>
                    <a:pt x="89" y="101"/>
                  </a:lnTo>
                  <a:lnTo>
                    <a:pt x="68" y="99"/>
                  </a:lnTo>
                  <a:lnTo>
                    <a:pt x="45" y="97"/>
                  </a:lnTo>
                  <a:lnTo>
                    <a:pt x="25" y="98"/>
                  </a:lnTo>
                  <a:lnTo>
                    <a:pt x="9" y="102"/>
                  </a:lnTo>
                  <a:lnTo>
                    <a:pt x="0" y="110"/>
                  </a:lnTo>
                  <a:lnTo>
                    <a:pt x="4" y="98"/>
                  </a:lnTo>
                  <a:lnTo>
                    <a:pt x="8" y="89"/>
                  </a:lnTo>
                  <a:lnTo>
                    <a:pt x="16" y="82"/>
                  </a:lnTo>
                  <a:lnTo>
                    <a:pt x="25" y="76"/>
                  </a:lnTo>
                  <a:lnTo>
                    <a:pt x="36" y="72"/>
                  </a:lnTo>
                  <a:lnTo>
                    <a:pt x="47" y="71"/>
                  </a:lnTo>
                  <a:lnTo>
                    <a:pt x="59" y="71"/>
                  </a:lnTo>
                  <a:lnTo>
                    <a:pt x="72" y="74"/>
                  </a:lnTo>
                  <a:lnTo>
                    <a:pt x="73" y="71"/>
                  </a:lnTo>
                  <a:lnTo>
                    <a:pt x="70" y="56"/>
                  </a:lnTo>
                  <a:lnTo>
                    <a:pt x="67" y="38"/>
                  </a:lnTo>
                  <a:lnTo>
                    <a:pt x="65" y="30"/>
                  </a:lnTo>
                  <a:lnTo>
                    <a:pt x="63" y="30"/>
                  </a:lnTo>
                  <a:lnTo>
                    <a:pt x="61" y="29"/>
                  </a:lnTo>
                  <a:lnTo>
                    <a:pt x="59" y="26"/>
                  </a:lnTo>
                  <a:lnTo>
                    <a:pt x="57" y="23"/>
                  </a:lnTo>
                  <a:lnTo>
                    <a:pt x="57" y="19"/>
                  </a:lnTo>
                  <a:lnTo>
                    <a:pt x="59" y="14"/>
                  </a:lnTo>
                  <a:lnTo>
                    <a:pt x="66" y="8"/>
                  </a:lnTo>
                  <a:lnTo>
                    <a:pt x="77"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71" name="Freeform 40"/>
            <p:cNvSpPr/>
            <p:nvPr userDrawn="1"/>
          </p:nvSpPr>
          <p:spPr>
            <a:xfrm rot="9832527" flipV="1">
              <a:off x="2224" y="808"/>
              <a:ext cx="123" cy="233"/>
            </a:xfrm>
            <a:custGeom>
              <a:cxnLst>
                <a:cxn ang="0">
                  <a:pos x="594" y="0"/>
                </a:cxn>
                <a:cxn ang="0">
                  <a:pos x="380" y="578"/>
                </a:cxn>
                <a:cxn ang="0">
                  <a:pos x="286" y="947"/>
                </a:cxn>
                <a:cxn ang="0">
                  <a:pos x="209" y="1205"/>
                </a:cxn>
                <a:cxn ang="0">
                  <a:pos x="0" y="1433"/>
                </a:cxn>
                <a:cxn ang="0">
                  <a:pos x="230" y="1339"/>
                </a:cxn>
                <a:cxn ang="0">
                  <a:pos x="444" y="1217"/>
                </a:cxn>
                <a:cxn ang="0">
                  <a:pos x="615" y="1051"/>
                </a:cxn>
                <a:cxn ang="0">
                  <a:pos x="765" y="868"/>
                </a:cxn>
                <a:cxn ang="0">
                  <a:pos x="858" y="669"/>
                </a:cxn>
                <a:cxn ang="0">
                  <a:pos x="880" y="454"/>
                </a:cxn>
                <a:cxn ang="0">
                  <a:pos x="800" y="228"/>
                </a:cxn>
                <a:cxn ang="0">
                  <a:pos x="594" y="0"/>
                </a:cxn>
              </a:cxnLst>
              <a:rect l="0" t="0" r="0" b="0"/>
              <a:pathLst>
                <a:path w="46" h="94">
                  <a:moveTo>
                    <a:pt x="31" y="0"/>
                  </a:moveTo>
                  <a:lnTo>
                    <a:pt x="20" y="38"/>
                  </a:lnTo>
                  <a:lnTo>
                    <a:pt x="15" y="62"/>
                  </a:lnTo>
                  <a:lnTo>
                    <a:pt x="11" y="79"/>
                  </a:lnTo>
                  <a:lnTo>
                    <a:pt x="0" y="94"/>
                  </a:lnTo>
                  <a:lnTo>
                    <a:pt x="12" y="88"/>
                  </a:lnTo>
                  <a:lnTo>
                    <a:pt x="23" y="80"/>
                  </a:lnTo>
                  <a:lnTo>
                    <a:pt x="32" y="69"/>
                  </a:lnTo>
                  <a:lnTo>
                    <a:pt x="40" y="57"/>
                  </a:lnTo>
                  <a:lnTo>
                    <a:pt x="45" y="44"/>
                  </a:lnTo>
                  <a:lnTo>
                    <a:pt x="46" y="30"/>
                  </a:lnTo>
                  <a:lnTo>
                    <a:pt x="42" y="15"/>
                  </a:lnTo>
                  <a:lnTo>
                    <a:pt x="31"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72" name="Freeform 41"/>
            <p:cNvSpPr/>
            <p:nvPr userDrawn="1"/>
          </p:nvSpPr>
          <p:spPr>
            <a:xfrm>
              <a:off x="1603" y="0"/>
              <a:ext cx="124" cy="121"/>
            </a:xfrm>
            <a:custGeom>
              <a:cxnLst>
                <a:cxn ang="0">
                  <a:pos x="124" y="0"/>
                </a:cxn>
                <a:cxn ang="0">
                  <a:pos x="113" y="9"/>
                </a:cxn>
                <a:cxn ang="0">
                  <a:pos x="99" y="25"/>
                </a:cxn>
                <a:cxn ang="0">
                  <a:pos x="81" y="41"/>
                </a:cxn>
                <a:cxn ang="0">
                  <a:pos x="63" y="54"/>
                </a:cxn>
                <a:cxn ang="0">
                  <a:pos x="41" y="66"/>
                </a:cxn>
                <a:cxn ang="0">
                  <a:pos x="22" y="74"/>
                </a:cxn>
                <a:cxn ang="0">
                  <a:pos x="0" y="75"/>
                </a:cxn>
                <a:cxn ang="0">
                  <a:pos x="10" y="96"/>
                </a:cxn>
                <a:cxn ang="0">
                  <a:pos x="23" y="113"/>
                </a:cxn>
                <a:cxn ang="0">
                  <a:pos x="41" y="121"/>
                </a:cxn>
                <a:cxn ang="0">
                  <a:pos x="60" y="121"/>
                </a:cxn>
                <a:cxn ang="0">
                  <a:pos x="83" y="111"/>
                </a:cxn>
                <a:cxn ang="0">
                  <a:pos x="101" y="88"/>
                </a:cxn>
                <a:cxn ang="0">
                  <a:pos x="116" y="53"/>
                </a:cxn>
                <a:cxn ang="0">
                  <a:pos x="124" y="0"/>
                </a:cxn>
              </a:cxnLst>
              <a:rect l="0" t="0" r="0" b="0"/>
              <a:pathLst>
                <a:path w="124" h="120">
                  <a:moveTo>
                    <a:pt x="124" y="0"/>
                  </a:moveTo>
                  <a:lnTo>
                    <a:pt x="113" y="9"/>
                  </a:lnTo>
                  <a:lnTo>
                    <a:pt x="99" y="25"/>
                  </a:lnTo>
                  <a:lnTo>
                    <a:pt x="81" y="41"/>
                  </a:lnTo>
                  <a:lnTo>
                    <a:pt x="63" y="54"/>
                  </a:lnTo>
                  <a:lnTo>
                    <a:pt x="41" y="66"/>
                  </a:lnTo>
                  <a:lnTo>
                    <a:pt x="22" y="74"/>
                  </a:lnTo>
                  <a:lnTo>
                    <a:pt x="0" y="75"/>
                  </a:lnTo>
                  <a:lnTo>
                    <a:pt x="10" y="96"/>
                  </a:lnTo>
                  <a:lnTo>
                    <a:pt x="23" y="113"/>
                  </a:lnTo>
                  <a:lnTo>
                    <a:pt x="41" y="121"/>
                  </a:lnTo>
                  <a:lnTo>
                    <a:pt x="60" y="121"/>
                  </a:lnTo>
                  <a:lnTo>
                    <a:pt x="83" y="111"/>
                  </a:lnTo>
                  <a:lnTo>
                    <a:pt x="101" y="88"/>
                  </a:lnTo>
                  <a:lnTo>
                    <a:pt x="116" y="53"/>
                  </a:lnTo>
                  <a:lnTo>
                    <a:pt x="124"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73" name="Freeform 42"/>
            <p:cNvSpPr/>
            <p:nvPr userDrawn="1"/>
          </p:nvSpPr>
          <p:spPr>
            <a:xfrm rot="9832527" flipV="1">
              <a:off x="2173" y="1238"/>
              <a:ext cx="393" cy="2300"/>
            </a:xfrm>
            <a:custGeom>
              <a:cxnLst>
                <a:cxn ang="0">
                  <a:pos x="0" y="0"/>
                </a:cxn>
                <a:cxn ang="0">
                  <a:pos x="111" y="212"/>
                </a:cxn>
                <a:cxn ang="0">
                  <a:pos x="293" y="490"/>
                </a:cxn>
                <a:cxn ang="0">
                  <a:pos x="514" y="833"/>
                </a:cxn>
                <a:cxn ang="0">
                  <a:pos x="752" y="1290"/>
                </a:cxn>
                <a:cxn ang="0">
                  <a:pos x="1066" y="1846"/>
                </a:cxn>
                <a:cxn ang="0">
                  <a:pos x="1343" y="2444"/>
                </a:cxn>
                <a:cxn ang="0">
                  <a:pos x="1614" y="3140"/>
                </a:cxn>
                <a:cxn ang="0">
                  <a:pos x="1836" y="3940"/>
                </a:cxn>
                <a:cxn ang="0">
                  <a:pos x="2052" y="4783"/>
                </a:cxn>
                <a:cxn ang="0">
                  <a:pos x="2205" y="5753"/>
                </a:cxn>
                <a:cxn ang="0">
                  <a:pos x="2274" y="6831"/>
                </a:cxn>
                <a:cxn ang="0">
                  <a:pos x="2311" y="7952"/>
                </a:cxn>
                <a:cxn ang="0">
                  <a:pos x="2205" y="9210"/>
                </a:cxn>
                <a:cxn ang="0">
                  <a:pos x="1997" y="10536"/>
                </a:cxn>
                <a:cxn ang="0">
                  <a:pos x="1691" y="11921"/>
                </a:cxn>
                <a:cxn ang="0">
                  <a:pos x="1232" y="13460"/>
                </a:cxn>
                <a:cxn ang="0">
                  <a:pos x="717" y="15198"/>
                </a:cxn>
                <a:cxn ang="0">
                  <a:pos x="382" y="16812"/>
                </a:cxn>
                <a:cxn ang="0">
                  <a:pos x="182" y="18305"/>
                </a:cxn>
                <a:cxn ang="0">
                  <a:pos x="111" y="19736"/>
                </a:cxn>
                <a:cxn ang="0">
                  <a:pos x="111" y="21102"/>
                </a:cxn>
                <a:cxn ang="0">
                  <a:pos x="145" y="22350"/>
                </a:cxn>
                <a:cxn ang="0">
                  <a:pos x="222" y="23470"/>
                </a:cxn>
                <a:cxn ang="0">
                  <a:pos x="258" y="24549"/>
                </a:cxn>
                <a:cxn ang="0">
                  <a:pos x="752" y="23993"/>
                </a:cxn>
                <a:cxn ang="0">
                  <a:pos x="717" y="23715"/>
                </a:cxn>
                <a:cxn ang="0">
                  <a:pos x="662" y="22905"/>
                </a:cxn>
                <a:cxn ang="0">
                  <a:pos x="604" y="21690"/>
                </a:cxn>
                <a:cxn ang="0">
                  <a:pos x="641" y="20056"/>
                </a:cxn>
                <a:cxn ang="0">
                  <a:pos x="752" y="18103"/>
                </a:cxn>
                <a:cxn ang="0">
                  <a:pos x="1066" y="15871"/>
                </a:cxn>
                <a:cxn ang="0">
                  <a:pos x="1580" y="13460"/>
                </a:cxn>
                <a:cxn ang="0">
                  <a:pos x="2366" y="10918"/>
                </a:cxn>
                <a:cxn ang="0">
                  <a:pos x="2622" y="9736"/>
                </a:cxn>
                <a:cxn ang="0">
                  <a:pos x="2735" y="8197"/>
                </a:cxn>
                <a:cxn ang="0">
                  <a:pos x="2643" y="6413"/>
                </a:cxn>
                <a:cxn ang="0">
                  <a:pos x="2408" y="4675"/>
                </a:cxn>
                <a:cxn ang="0">
                  <a:pos x="1997" y="2966"/>
                </a:cxn>
                <a:cxn ang="0">
                  <a:pos x="1488" y="1536"/>
                </a:cxn>
                <a:cxn ang="0">
                  <a:pos x="807" y="490"/>
                </a:cxn>
                <a:cxn ang="0">
                  <a:pos x="0" y="0"/>
                </a:cxn>
              </a:cxnLst>
              <a:rect l="0" t="0" r="0" b="0"/>
              <a:pathLst>
                <a:path w="149" h="704">
                  <a:moveTo>
                    <a:pt x="0" y="0"/>
                  </a:moveTo>
                  <a:lnTo>
                    <a:pt x="6" y="6"/>
                  </a:lnTo>
                  <a:lnTo>
                    <a:pt x="16" y="14"/>
                  </a:lnTo>
                  <a:lnTo>
                    <a:pt x="28" y="24"/>
                  </a:lnTo>
                  <a:lnTo>
                    <a:pt x="41" y="37"/>
                  </a:lnTo>
                  <a:lnTo>
                    <a:pt x="58" y="53"/>
                  </a:lnTo>
                  <a:lnTo>
                    <a:pt x="73" y="70"/>
                  </a:lnTo>
                  <a:lnTo>
                    <a:pt x="88" y="90"/>
                  </a:lnTo>
                  <a:lnTo>
                    <a:pt x="100" y="113"/>
                  </a:lnTo>
                  <a:lnTo>
                    <a:pt x="112" y="137"/>
                  </a:lnTo>
                  <a:lnTo>
                    <a:pt x="120" y="165"/>
                  </a:lnTo>
                  <a:lnTo>
                    <a:pt x="124" y="196"/>
                  </a:lnTo>
                  <a:lnTo>
                    <a:pt x="126" y="228"/>
                  </a:lnTo>
                  <a:lnTo>
                    <a:pt x="120" y="264"/>
                  </a:lnTo>
                  <a:lnTo>
                    <a:pt x="109" y="302"/>
                  </a:lnTo>
                  <a:lnTo>
                    <a:pt x="92" y="342"/>
                  </a:lnTo>
                  <a:lnTo>
                    <a:pt x="67" y="386"/>
                  </a:lnTo>
                  <a:lnTo>
                    <a:pt x="39" y="436"/>
                  </a:lnTo>
                  <a:lnTo>
                    <a:pt x="21" y="482"/>
                  </a:lnTo>
                  <a:lnTo>
                    <a:pt x="10" y="525"/>
                  </a:lnTo>
                  <a:lnTo>
                    <a:pt x="6" y="566"/>
                  </a:lnTo>
                  <a:lnTo>
                    <a:pt x="6" y="605"/>
                  </a:lnTo>
                  <a:lnTo>
                    <a:pt x="8" y="641"/>
                  </a:lnTo>
                  <a:lnTo>
                    <a:pt x="12" y="673"/>
                  </a:lnTo>
                  <a:lnTo>
                    <a:pt x="14" y="704"/>
                  </a:lnTo>
                  <a:lnTo>
                    <a:pt x="41" y="688"/>
                  </a:lnTo>
                  <a:lnTo>
                    <a:pt x="39" y="680"/>
                  </a:lnTo>
                  <a:lnTo>
                    <a:pt x="36" y="657"/>
                  </a:lnTo>
                  <a:lnTo>
                    <a:pt x="33" y="622"/>
                  </a:lnTo>
                  <a:lnTo>
                    <a:pt x="35" y="575"/>
                  </a:lnTo>
                  <a:lnTo>
                    <a:pt x="41" y="519"/>
                  </a:lnTo>
                  <a:lnTo>
                    <a:pt x="58" y="455"/>
                  </a:lnTo>
                  <a:lnTo>
                    <a:pt x="86" y="386"/>
                  </a:lnTo>
                  <a:lnTo>
                    <a:pt x="129" y="313"/>
                  </a:lnTo>
                  <a:lnTo>
                    <a:pt x="143" y="279"/>
                  </a:lnTo>
                  <a:lnTo>
                    <a:pt x="149" y="235"/>
                  </a:lnTo>
                  <a:lnTo>
                    <a:pt x="144" y="184"/>
                  </a:lnTo>
                  <a:lnTo>
                    <a:pt x="131" y="134"/>
                  </a:lnTo>
                  <a:lnTo>
                    <a:pt x="109" y="85"/>
                  </a:lnTo>
                  <a:lnTo>
                    <a:pt x="81" y="44"/>
                  </a:lnTo>
                  <a:lnTo>
                    <a:pt x="44" y="14"/>
                  </a:lnTo>
                  <a:lnTo>
                    <a:pt x="0"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2074" name="Freeform 43"/>
            <p:cNvSpPr/>
            <p:nvPr userDrawn="1"/>
          </p:nvSpPr>
          <p:spPr>
            <a:xfrm>
              <a:off x="0" y="1848"/>
              <a:ext cx="36" cy="132"/>
            </a:xfrm>
            <a:custGeom>
              <a:cxnLst>
                <a:cxn ang="0">
                  <a:pos x="0" y="0"/>
                </a:cxn>
                <a:cxn ang="0">
                  <a:pos x="36" y="12"/>
                </a:cxn>
                <a:cxn ang="0">
                  <a:pos x="0" y="132"/>
                </a:cxn>
                <a:cxn ang="0">
                  <a:pos x="0" y="0"/>
                </a:cxn>
              </a:cxnLst>
              <a:rect l="0" t="0" r="0" b="0"/>
              <a:pathLst>
                <a:path w="36" h="132">
                  <a:moveTo>
                    <a:pt x="0" y="0"/>
                  </a:moveTo>
                  <a:lnTo>
                    <a:pt x="36" y="12"/>
                  </a:lnTo>
                  <a:lnTo>
                    <a:pt x="0" y="132"/>
                  </a:lnTo>
                  <a:lnTo>
                    <a:pt x="0"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sp>
        <p:nvSpPr>
          <p:cNvPr id="5167" name="Rectangle 47"/>
          <p:cNvSpPr>
            <a:spLocks noGrp="1" noChangeArrowheads="1"/>
          </p:cNvSpPr>
          <p:nvPr>
            <p:ph type="ctrTitle"/>
          </p:nvPr>
        </p:nvSpPr>
        <p:spPr>
          <a:xfrm>
            <a:off x="2455863" y="596900"/>
            <a:ext cx="6192837" cy="3581400"/>
          </a:xfrm>
        </p:spPr>
        <p:txBody>
          <a:bodyPr/>
          <a:lstStyle>
            <a:lvl1pPr>
              <a:defRPr sz="5200" b="1"/>
            </a:lvl1pPr>
          </a:lstStyle>
          <a:p>
            <a:pPr lvl="0"/>
            <a:r>
              <a:rPr lang="zh-CN" altLang="en-US" noProof="0"/>
              <a:t>单击此处编辑母版标题样式</a:t>
            </a:r>
          </a:p>
        </p:txBody>
      </p:sp>
      <p:sp>
        <p:nvSpPr>
          <p:cNvPr id="5168" name="Rectangle 48"/>
          <p:cNvSpPr>
            <a:spLocks noGrp="1" noChangeArrowheads="1"/>
          </p:cNvSpPr>
          <p:nvPr>
            <p:ph type="subTitle" idx="1"/>
          </p:nvPr>
        </p:nvSpPr>
        <p:spPr>
          <a:xfrm>
            <a:off x="2489200" y="4279900"/>
            <a:ext cx="6146800" cy="1485900"/>
          </a:xfrm>
        </p:spPr>
        <p:txBody>
          <a:bodyPr/>
          <a:lstStyle>
            <a:lvl1pPr marL="0" indent="0" algn="ctr">
              <a:buFontTx/>
              <a:buNone/>
              <a:defRPr b="1">
                <a:effectLst>
                  <a:outerShdw blurRad="38100" dist="38100" dir="2700000" algn="tl">
                    <a:srgbClr val="C0C0C0"/>
                  </a:outerShdw>
                </a:effectLst>
              </a:defRPr>
            </a:lvl1pPr>
          </a:lstStyle>
          <a:p>
            <a:pPr lvl="0"/>
            <a:r>
              <a:rPr lang="zh-CN" altLang="en-US" noProof="0"/>
              <a:t>单击此处编辑母版副标题样式</a:t>
            </a:r>
          </a:p>
        </p:txBody>
      </p:sp>
      <p:sp>
        <p:nvSpPr>
          <p:cNvPr id="92" name="Rectangle 44"/>
          <p:cNvSpPr>
            <a:spLocks noGrp="1" noChangeArrowheads="1"/>
          </p:cNvSpPr>
          <p:nvPr>
            <p:ph type="dt" sz="half" idx="2"/>
          </p:nvPr>
        </p:nvSpPr>
        <p:spPr bwMode="auto">
          <a:xfrm>
            <a:off x="457200" y="6248400"/>
            <a:ext cx="2133600" cy="457200"/>
          </a:xfrm>
          <a:prstGeom prst="rect">
            <a:avLst/>
          </a:prstGeom>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93" name="Rectangle 45"/>
          <p:cNvSpPr>
            <a:spLocks noGrp="1" noChangeArrowheads="1"/>
          </p:cNvSpPr>
          <p:nvPr>
            <p:ph type="ftr" sz="quarter" idx="3"/>
          </p:nvPr>
        </p:nvSpPr>
        <p:spPr bwMode="auto">
          <a:xfrm>
            <a:off x="3124200" y="6248400"/>
            <a:ext cx="2895600" cy="457200"/>
          </a:xfrm>
          <a:prstGeom prst="rect">
            <a:avLst/>
          </a:prstGeom>
        </p:spPr>
        <p:txBody>
          <a:bodyPr vert="horz" wrap="square" lIns="91440" tIns="45720" rIns="91440" bIns="45720" numCol="1" anchor="t"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94" name="Rectangle 46"/>
          <p:cNvSpPr>
            <a:spLocks noGrp="1" noChangeArrowheads="1"/>
          </p:cNvSpPr>
          <p:nvPr>
            <p:ph type="sldNum" sz="quarter" idx="4"/>
          </p:nvPr>
        </p:nvSpPr>
        <p:spPr bwMode="auto">
          <a:xfrm>
            <a:off x="6553200" y="6243638"/>
            <a:ext cx="2133600" cy="457200"/>
          </a:xfrm>
          <a:prstGeom prst="rect">
            <a:avLst/>
          </a:prstGeom>
        </p:spPr>
        <p:txBody>
          <a:bodyPr vert="horz" wrap="square" lIns="91440" tIns="45720" rIns="91440" bIns="45720" numCol="1" anchor="t" anchorCtr="0" compatLnSpc="1"/>
          <a:lstStyle/>
          <a:p>
            <a:pPr algn="r">
              <a:buNone/>
            </a:pPr>
            <a:fld id="{9A0DB2DC-4C9A-4742-B13C-FB6460FD3503}" type="slidenum">
              <a:rPr lang="en-US" altLang="zh-CN">
                <a:latin typeface="Verdana" panose="020b0604030504040204" pitchFamily="34" charset="0"/>
              </a:rPr>
              <a:t>‹#›</a:t>
            </a:fld>
            <a:endParaRPr lang="en-US" altLang="zh-CN">
              <a:latin typeface="Verdana" panose="020b0604030504040204"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1600200"/>
            <a:ext cx="4038600" cy="44561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600200"/>
            <a:ext cx="4038600" cy="44561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6225" y="103188"/>
            <a:ext cx="2060575" cy="59531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42913" y="103188"/>
            <a:ext cx="6030912" cy="59531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1026" name="Group 2"/>
          <p:cNvGrpSpPr/>
          <p:nvPr/>
        </p:nvGrpSpPr>
        <p:grpSpPr>
          <a:xfrm>
            <a:off x="-7937" y="0"/>
            <a:ext cx="2833687" cy="6856413"/>
            <a:chOff x="-5" y="0"/>
            <a:chExt cx="1785" cy="4319"/>
          </a:xfrm>
        </p:grpSpPr>
        <p:sp>
          <p:nvSpPr>
            <p:cNvPr id="1032" name="Freeform 3"/>
            <p:cNvSpPr/>
            <p:nvPr/>
          </p:nvSpPr>
          <p:spPr>
            <a:xfrm>
              <a:off x="-5" y="3262"/>
              <a:ext cx="472" cy="802"/>
            </a:xfrm>
            <a:custGeom>
              <a:cxnLst>
                <a:cxn ang="0">
                  <a:pos x="5" y="32"/>
                </a:cxn>
                <a:cxn ang="0">
                  <a:pos x="189" y="26"/>
                </a:cxn>
                <a:cxn ang="0">
                  <a:pos x="309" y="66"/>
                </a:cxn>
                <a:cxn ang="0">
                  <a:pos x="357" y="98"/>
                </a:cxn>
                <a:cxn ang="0">
                  <a:pos x="413" y="162"/>
                </a:cxn>
                <a:cxn ang="0">
                  <a:pos x="437" y="250"/>
                </a:cxn>
                <a:cxn ang="0">
                  <a:pos x="397" y="530"/>
                </a:cxn>
                <a:cxn ang="0">
                  <a:pos x="341" y="634"/>
                </a:cxn>
                <a:cxn ang="0">
                  <a:pos x="173" y="714"/>
                </a:cxn>
                <a:cxn ang="0">
                  <a:pos x="77" y="730"/>
                </a:cxn>
                <a:cxn ang="0">
                  <a:pos x="69" y="802"/>
                </a:cxn>
                <a:cxn ang="0">
                  <a:pos x="7" y="788"/>
                </a:cxn>
                <a:cxn ang="0">
                  <a:pos x="5" y="751"/>
                </a:cxn>
                <a:cxn ang="0">
                  <a:pos x="37" y="722"/>
                </a:cxn>
                <a:cxn ang="0">
                  <a:pos x="5" y="670"/>
                </a:cxn>
                <a:cxn ang="0">
                  <a:pos x="5" y="32"/>
                </a:cxn>
              </a:cxnLst>
              <a:rect l="0" t="0" r="0" b="0"/>
              <a:pathLst>
                <a:path w="472" h="802">
                  <a:moveTo>
                    <a:pt x="5" y="32"/>
                  </a:moveTo>
                  <a:cubicBezTo>
                    <a:pt x="101" y="0"/>
                    <a:pt x="20" y="17"/>
                    <a:pt x="189" y="26"/>
                  </a:cubicBezTo>
                  <a:cubicBezTo>
                    <a:pt x="221" y="37"/>
                    <a:pt x="280" y="47"/>
                    <a:pt x="309" y="66"/>
                  </a:cubicBezTo>
                  <a:cubicBezTo>
                    <a:pt x="325" y="77"/>
                    <a:pt x="357" y="98"/>
                    <a:pt x="357" y="98"/>
                  </a:cubicBezTo>
                  <a:cubicBezTo>
                    <a:pt x="394" y="154"/>
                    <a:pt x="373" y="135"/>
                    <a:pt x="413" y="162"/>
                  </a:cubicBezTo>
                  <a:cubicBezTo>
                    <a:pt x="433" y="223"/>
                    <a:pt x="426" y="193"/>
                    <a:pt x="437" y="250"/>
                  </a:cubicBezTo>
                  <a:cubicBezTo>
                    <a:pt x="433" y="370"/>
                    <a:pt x="472" y="455"/>
                    <a:pt x="397" y="530"/>
                  </a:cubicBezTo>
                  <a:cubicBezTo>
                    <a:pt x="385" y="567"/>
                    <a:pt x="368" y="607"/>
                    <a:pt x="341" y="634"/>
                  </a:cubicBezTo>
                  <a:cubicBezTo>
                    <a:pt x="319" y="701"/>
                    <a:pt x="233" y="707"/>
                    <a:pt x="173" y="714"/>
                  </a:cubicBezTo>
                  <a:cubicBezTo>
                    <a:pt x="142" y="724"/>
                    <a:pt x="100" y="707"/>
                    <a:pt x="77" y="730"/>
                  </a:cubicBezTo>
                  <a:cubicBezTo>
                    <a:pt x="60" y="747"/>
                    <a:pt x="72" y="778"/>
                    <a:pt x="69" y="802"/>
                  </a:cubicBezTo>
                  <a:cubicBezTo>
                    <a:pt x="53" y="799"/>
                    <a:pt x="23" y="792"/>
                    <a:pt x="7" y="788"/>
                  </a:cubicBezTo>
                  <a:cubicBezTo>
                    <a:pt x="5" y="788"/>
                    <a:pt x="0" y="762"/>
                    <a:pt x="5" y="751"/>
                  </a:cubicBezTo>
                  <a:cubicBezTo>
                    <a:pt x="10" y="740"/>
                    <a:pt x="37" y="735"/>
                    <a:pt x="37" y="722"/>
                  </a:cubicBezTo>
                  <a:cubicBezTo>
                    <a:pt x="26" y="682"/>
                    <a:pt x="22" y="685"/>
                    <a:pt x="5" y="670"/>
                  </a:cubicBezTo>
                  <a:cubicBezTo>
                    <a:pt x="5" y="541"/>
                    <a:pt x="5" y="233"/>
                    <a:pt x="5" y="32"/>
                  </a:cubicBezTo>
                  <a:close/>
                </a:path>
              </a:pathLst>
            </a:custGeom>
            <a:solidFill>
              <a:schemeClr val="folHlink">
                <a:alpha val="50195"/>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nvGrpSpPr>
            <p:cNvPr id="1033" name="Group 4"/>
            <p:cNvGrpSpPr/>
            <p:nvPr/>
          </p:nvGrpSpPr>
          <p:grpSpPr>
            <a:xfrm rot="-6635092" flipH="1">
              <a:off x="104" y="2441"/>
              <a:ext cx="452" cy="444"/>
              <a:chOff x="1727" y="866"/>
              <a:chExt cx="129" cy="157"/>
            </a:xfrm>
          </p:grpSpPr>
          <p:sp>
            <p:nvSpPr>
              <p:cNvPr id="1071" name="Freeform 5"/>
              <p:cNvSpPr/>
              <p:nvPr userDrawn="1"/>
            </p:nvSpPr>
            <p:spPr>
              <a:xfrm>
                <a:off x="1727" y="866"/>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72" name="Freeform 6"/>
              <p:cNvSpPr/>
              <p:nvPr userDrawn="1"/>
            </p:nvSpPr>
            <p:spPr>
              <a:xfrm>
                <a:off x="1786" y="894"/>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73" name="Freeform 7"/>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sp>
          <p:nvSpPr>
            <p:cNvPr id="1034" name="Freeform 8"/>
            <p:cNvSpPr/>
            <p:nvPr/>
          </p:nvSpPr>
          <p:spPr>
            <a:xfrm>
              <a:off x="90" y="1736"/>
              <a:ext cx="710" cy="768"/>
            </a:xfrm>
            <a:custGeom>
              <a:cxnLst>
                <a:cxn ang="0">
                  <a:pos x="14" y="416"/>
                </a:cxn>
                <a:cxn ang="0">
                  <a:pos x="14" y="272"/>
                </a:cxn>
                <a:cxn ang="0">
                  <a:pos x="102" y="144"/>
                </a:cxn>
                <a:cxn ang="0">
                  <a:pos x="150" y="96"/>
                </a:cxn>
                <a:cxn ang="0">
                  <a:pos x="198" y="64"/>
                </a:cxn>
                <a:cxn ang="0">
                  <a:pos x="350" y="0"/>
                </a:cxn>
                <a:cxn ang="0">
                  <a:pos x="534" y="8"/>
                </a:cxn>
                <a:cxn ang="0">
                  <a:pos x="662" y="96"/>
                </a:cxn>
                <a:cxn ang="0">
                  <a:pos x="710" y="200"/>
                </a:cxn>
                <a:cxn ang="0">
                  <a:pos x="702" y="400"/>
                </a:cxn>
                <a:cxn ang="0">
                  <a:pos x="678" y="448"/>
                </a:cxn>
                <a:cxn ang="0">
                  <a:pos x="550" y="632"/>
                </a:cxn>
                <a:cxn ang="0">
                  <a:pos x="518" y="656"/>
                </a:cxn>
                <a:cxn ang="0">
                  <a:pos x="470" y="664"/>
                </a:cxn>
                <a:cxn ang="0">
                  <a:pos x="518" y="680"/>
                </a:cxn>
                <a:cxn ang="0">
                  <a:pos x="566" y="696"/>
                </a:cxn>
                <a:cxn ang="0">
                  <a:pos x="574" y="720"/>
                </a:cxn>
                <a:cxn ang="0">
                  <a:pos x="526" y="736"/>
                </a:cxn>
                <a:cxn ang="0">
                  <a:pos x="502" y="752"/>
                </a:cxn>
                <a:cxn ang="0">
                  <a:pos x="454" y="768"/>
                </a:cxn>
                <a:cxn ang="0">
                  <a:pos x="438" y="712"/>
                </a:cxn>
                <a:cxn ang="0">
                  <a:pos x="246" y="688"/>
                </a:cxn>
                <a:cxn ang="0">
                  <a:pos x="134" y="648"/>
                </a:cxn>
                <a:cxn ang="0">
                  <a:pos x="110" y="624"/>
                </a:cxn>
                <a:cxn ang="0">
                  <a:pos x="78" y="576"/>
                </a:cxn>
                <a:cxn ang="0">
                  <a:pos x="54" y="464"/>
                </a:cxn>
                <a:cxn ang="0">
                  <a:pos x="30" y="408"/>
                </a:cxn>
                <a:cxn ang="0">
                  <a:pos x="22" y="384"/>
                </a:cxn>
                <a:cxn ang="0">
                  <a:pos x="14" y="416"/>
                </a:cxn>
              </a:cxnLst>
              <a:rect l="0" t="0" r="0" b="0"/>
              <a:pathLst>
                <a:path w="710" h="768">
                  <a:moveTo>
                    <a:pt x="14" y="416"/>
                  </a:moveTo>
                  <a:cubicBezTo>
                    <a:pt x="6" y="353"/>
                    <a:pt x="0" y="339"/>
                    <a:pt x="14" y="272"/>
                  </a:cubicBezTo>
                  <a:cubicBezTo>
                    <a:pt x="24" y="227"/>
                    <a:pt x="72" y="178"/>
                    <a:pt x="102" y="144"/>
                  </a:cubicBezTo>
                  <a:cubicBezTo>
                    <a:pt x="117" y="127"/>
                    <a:pt x="134" y="112"/>
                    <a:pt x="150" y="96"/>
                  </a:cubicBezTo>
                  <a:cubicBezTo>
                    <a:pt x="164" y="82"/>
                    <a:pt x="198" y="64"/>
                    <a:pt x="198" y="64"/>
                  </a:cubicBezTo>
                  <a:cubicBezTo>
                    <a:pt x="231" y="14"/>
                    <a:pt x="294" y="7"/>
                    <a:pt x="350" y="0"/>
                  </a:cubicBezTo>
                  <a:cubicBezTo>
                    <a:pt x="411" y="3"/>
                    <a:pt x="473" y="1"/>
                    <a:pt x="534" y="8"/>
                  </a:cubicBezTo>
                  <a:cubicBezTo>
                    <a:pt x="582" y="13"/>
                    <a:pt x="624" y="71"/>
                    <a:pt x="662" y="96"/>
                  </a:cubicBezTo>
                  <a:cubicBezTo>
                    <a:pt x="691" y="140"/>
                    <a:pt x="698" y="151"/>
                    <a:pt x="710" y="200"/>
                  </a:cubicBezTo>
                  <a:cubicBezTo>
                    <a:pt x="707" y="267"/>
                    <a:pt x="707" y="333"/>
                    <a:pt x="702" y="400"/>
                  </a:cubicBezTo>
                  <a:cubicBezTo>
                    <a:pt x="700" y="423"/>
                    <a:pt x="688" y="428"/>
                    <a:pt x="678" y="448"/>
                  </a:cubicBezTo>
                  <a:cubicBezTo>
                    <a:pt x="646" y="512"/>
                    <a:pt x="626" y="607"/>
                    <a:pt x="550" y="632"/>
                  </a:cubicBezTo>
                  <a:cubicBezTo>
                    <a:pt x="539" y="640"/>
                    <a:pt x="530" y="651"/>
                    <a:pt x="518" y="656"/>
                  </a:cubicBezTo>
                  <a:cubicBezTo>
                    <a:pt x="503" y="662"/>
                    <a:pt x="470" y="648"/>
                    <a:pt x="470" y="664"/>
                  </a:cubicBezTo>
                  <a:cubicBezTo>
                    <a:pt x="470" y="681"/>
                    <a:pt x="502" y="675"/>
                    <a:pt x="518" y="680"/>
                  </a:cubicBezTo>
                  <a:cubicBezTo>
                    <a:pt x="534" y="685"/>
                    <a:pt x="566" y="696"/>
                    <a:pt x="566" y="696"/>
                  </a:cubicBezTo>
                  <a:cubicBezTo>
                    <a:pt x="569" y="704"/>
                    <a:pt x="580" y="714"/>
                    <a:pt x="574" y="720"/>
                  </a:cubicBezTo>
                  <a:cubicBezTo>
                    <a:pt x="562" y="732"/>
                    <a:pt x="542" y="731"/>
                    <a:pt x="526" y="736"/>
                  </a:cubicBezTo>
                  <a:cubicBezTo>
                    <a:pt x="517" y="739"/>
                    <a:pt x="511" y="748"/>
                    <a:pt x="502" y="752"/>
                  </a:cubicBezTo>
                  <a:cubicBezTo>
                    <a:pt x="487" y="759"/>
                    <a:pt x="454" y="768"/>
                    <a:pt x="454" y="768"/>
                  </a:cubicBezTo>
                  <a:cubicBezTo>
                    <a:pt x="448" y="750"/>
                    <a:pt x="453" y="725"/>
                    <a:pt x="438" y="712"/>
                  </a:cubicBezTo>
                  <a:cubicBezTo>
                    <a:pt x="407" y="685"/>
                    <a:pt x="256" y="689"/>
                    <a:pt x="246" y="688"/>
                  </a:cubicBezTo>
                  <a:cubicBezTo>
                    <a:pt x="207" y="680"/>
                    <a:pt x="166" y="674"/>
                    <a:pt x="134" y="648"/>
                  </a:cubicBezTo>
                  <a:cubicBezTo>
                    <a:pt x="125" y="641"/>
                    <a:pt x="117" y="633"/>
                    <a:pt x="110" y="624"/>
                  </a:cubicBezTo>
                  <a:cubicBezTo>
                    <a:pt x="98" y="609"/>
                    <a:pt x="78" y="576"/>
                    <a:pt x="78" y="576"/>
                  </a:cubicBezTo>
                  <a:cubicBezTo>
                    <a:pt x="66" y="506"/>
                    <a:pt x="74" y="544"/>
                    <a:pt x="54" y="464"/>
                  </a:cubicBezTo>
                  <a:cubicBezTo>
                    <a:pt x="37" y="397"/>
                    <a:pt x="58" y="463"/>
                    <a:pt x="30" y="408"/>
                  </a:cubicBezTo>
                  <a:cubicBezTo>
                    <a:pt x="26" y="400"/>
                    <a:pt x="30" y="380"/>
                    <a:pt x="22" y="384"/>
                  </a:cubicBezTo>
                  <a:cubicBezTo>
                    <a:pt x="12" y="389"/>
                    <a:pt x="17" y="405"/>
                    <a:pt x="14" y="416"/>
                  </a:cubicBezTo>
                  <a:close/>
                </a:path>
              </a:pathLst>
            </a:custGeom>
            <a:solidFill>
              <a:schemeClr val="accent2">
                <a:alpha val="50195"/>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nvGrpSpPr>
            <p:cNvPr id="1035" name="Group 9"/>
            <p:cNvGrpSpPr/>
            <p:nvPr/>
          </p:nvGrpSpPr>
          <p:grpSpPr>
            <a:xfrm rot="416244">
              <a:off x="9" y="1746"/>
              <a:ext cx="1771" cy="1741"/>
              <a:chOff x="41" y="2787"/>
              <a:chExt cx="902" cy="833"/>
            </a:xfrm>
          </p:grpSpPr>
          <p:sp>
            <p:nvSpPr>
              <p:cNvPr id="1062" name="Freeform 10"/>
              <p:cNvSpPr/>
              <p:nvPr userDrawn="1"/>
            </p:nvSpPr>
            <p:spPr>
              <a:xfrm rot="373331" flipH="1">
                <a:off x="125" y="2787"/>
                <a:ext cx="313" cy="303"/>
              </a:xfrm>
              <a:custGeom>
                <a:cxnLst>
                  <a:cxn ang="0">
                    <a:pos x="137" y="631"/>
                  </a:cxn>
                  <a:cxn ang="0">
                    <a:pos x="110" y="596"/>
                  </a:cxn>
                  <a:cxn ang="0">
                    <a:pos x="79" y="544"/>
                  </a:cxn>
                  <a:cxn ang="0">
                    <a:pos x="46" y="476"/>
                  </a:cxn>
                  <a:cxn ang="0">
                    <a:pos x="14" y="405"/>
                  </a:cxn>
                  <a:cxn ang="0">
                    <a:pos x="0" y="328"/>
                  </a:cxn>
                  <a:cxn ang="0">
                    <a:pos x="1" y="245"/>
                  </a:cxn>
                  <a:cxn ang="0">
                    <a:pos x="27" y="170"/>
                  </a:cxn>
                  <a:cxn ang="0">
                    <a:pos x="81" y="107"/>
                  </a:cxn>
                  <a:cxn ang="0">
                    <a:pos x="136" y="66"/>
                  </a:cxn>
                  <a:cxn ang="0">
                    <a:pos x="180" y="36"/>
                  </a:cxn>
                  <a:cxn ang="0">
                    <a:pos x="216" y="20"/>
                  </a:cxn>
                  <a:cxn ang="0">
                    <a:pos x="244" y="14"/>
                  </a:cxn>
                  <a:cxn ang="0">
                    <a:pos x="264" y="14"/>
                  </a:cxn>
                  <a:cxn ang="0">
                    <a:pos x="312" y="0"/>
                  </a:cxn>
                  <a:cxn ang="0">
                    <a:pos x="443" y="25"/>
                  </a:cxn>
                  <a:cxn ang="0">
                    <a:pos x="480" y="36"/>
                  </a:cxn>
                  <a:cxn ang="0">
                    <a:pos x="516" y="46"/>
                  </a:cxn>
                  <a:cxn ang="0">
                    <a:pos x="547" y="56"/>
                  </a:cxn>
                  <a:cxn ang="0">
                    <a:pos x="570" y="69"/>
                  </a:cxn>
                  <a:cxn ang="0">
                    <a:pos x="596" y="81"/>
                  </a:cxn>
                  <a:cxn ang="0">
                    <a:pos x="616" y="95"/>
                  </a:cxn>
                  <a:cxn ang="0">
                    <a:pos x="632" y="114"/>
                  </a:cxn>
                  <a:cxn ang="0">
                    <a:pos x="651" y="136"/>
                  </a:cxn>
                  <a:cxn ang="0">
                    <a:pos x="616" y="121"/>
                  </a:cxn>
                  <a:cxn ang="0">
                    <a:pos x="583" y="108"/>
                  </a:cxn>
                  <a:cxn ang="0">
                    <a:pos x="550" y="100"/>
                  </a:cxn>
                  <a:cxn ang="0">
                    <a:pos x="516" y="89"/>
                  </a:cxn>
                  <a:cxn ang="0">
                    <a:pos x="489" y="81"/>
                  </a:cxn>
                  <a:cxn ang="0">
                    <a:pos x="460" y="79"/>
                  </a:cxn>
                  <a:cxn ang="0">
                    <a:pos x="428" y="74"/>
                  </a:cxn>
                  <a:cxn ang="0">
                    <a:pos x="401" y="74"/>
                  </a:cxn>
                  <a:cxn ang="0">
                    <a:pos x="375" y="74"/>
                  </a:cxn>
                  <a:cxn ang="0">
                    <a:pos x="348" y="75"/>
                  </a:cxn>
                  <a:cxn ang="0">
                    <a:pos x="320" y="81"/>
                  </a:cxn>
                  <a:cxn ang="0">
                    <a:pos x="297" y="88"/>
                  </a:cxn>
                  <a:cxn ang="0">
                    <a:pos x="273" y="100"/>
                  </a:cxn>
                  <a:cxn ang="0">
                    <a:pos x="245" y="108"/>
                  </a:cxn>
                  <a:cxn ang="0">
                    <a:pos x="222" y="123"/>
                  </a:cxn>
                  <a:cxn ang="0">
                    <a:pos x="198" y="137"/>
                  </a:cxn>
                  <a:cxn ang="0">
                    <a:pos x="156" y="183"/>
                  </a:cxn>
                  <a:cxn ang="0">
                    <a:pos x="127" y="240"/>
                  </a:cxn>
                  <a:cxn ang="0">
                    <a:pos x="110" y="310"/>
                  </a:cxn>
                  <a:cxn ang="0">
                    <a:pos x="104" y="379"/>
                  </a:cxn>
                  <a:cxn ang="0">
                    <a:pos x="104" y="455"/>
                  </a:cxn>
                  <a:cxn ang="0">
                    <a:pos x="114" y="522"/>
                  </a:cxn>
                  <a:cxn ang="0">
                    <a:pos x="123" y="583"/>
                  </a:cxn>
                  <a:cxn ang="0">
                    <a:pos x="137" y="631"/>
                  </a:cxn>
                </a:cxnLst>
                <a:rect l="0" t="0" r="0" b="0"/>
                <a:pathLst>
                  <a:path w="216" h="210">
                    <a:moveTo>
                      <a:pt x="46" y="210"/>
                    </a:moveTo>
                    <a:lnTo>
                      <a:pt x="37" y="198"/>
                    </a:lnTo>
                    <a:lnTo>
                      <a:pt x="26" y="181"/>
                    </a:lnTo>
                    <a:lnTo>
                      <a:pt x="15" y="159"/>
                    </a:lnTo>
                    <a:lnTo>
                      <a:pt x="5" y="135"/>
                    </a:lnTo>
                    <a:lnTo>
                      <a:pt x="0" y="109"/>
                    </a:lnTo>
                    <a:lnTo>
                      <a:pt x="1" y="82"/>
                    </a:lnTo>
                    <a:lnTo>
                      <a:pt x="9" y="57"/>
                    </a:lnTo>
                    <a:lnTo>
                      <a:pt x="27" y="35"/>
                    </a:lnTo>
                    <a:lnTo>
                      <a:pt x="45" y="22"/>
                    </a:lnTo>
                    <a:lnTo>
                      <a:pt x="60" y="12"/>
                    </a:lnTo>
                    <a:lnTo>
                      <a:pt x="72" y="7"/>
                    </a:lnTo>
                    <a:lnTo>
                      <a:pt x="81" y="5"/>
                    </a:lnTo>
                    <a:lnTo>
                      <a:pt x="88" y="5"/>
                    </a:lnTo>
                    <a:lnTo>
                      <a:pt x="104" y="0"/>
                    </a:lnTo>
                    <a:lnTo>
                      <a:pt x="148" y="8"/>
                    </a:lnTo>
                    <a:lnTo>
                      <a:pt x="160" y="12"/>
                    </a:lnTo>
                    <a:lnTo>
                      <a:pt x="172" y="15"/>
                    </a:lnTo>
                    <a:lnTo>
                      <a:pt x="182" y="19"/>
                    </a:lnTo>
                    <a:lnTo>
                      <a:pt x="190" y="23"/>
                    </a:lnTo>
                    <a:lnTo>
                      <a:pt x="198" y="27"/>
                    </a:lnTo>
                    <a:lnTo>
                      <a:pt x="205" y="32"/>
                    </a:lnTo>
                    <a:lnTo>
                      <a:pt x="211" y="38"/>
                    </a:lnTo>
                    <a:lnTo>
                      <a:pt x="217" y="45"/>
                    </a:lnTo>
                    <a:lnTo>
                      <a:pt x="205" y="40"/>
                    </a:lnTo>
                    <a:lnTo>
                      <a:pt x="194" y="36"/>
                    </a:lnTo>
                    <a:lnTo>
                      <a:pt x="183" y="33"/>
                    </a:lnTo>
                    <a:lnTo>
                      <a:pt x="172" y="30"/>
                    </a:lnTo>
                    <a:lnTo>
                      <a:pt x="163" y="27"/>
                    </a:lnTo>
                    <a:lnTo>
                      <a:pt x="153" y="26"/>
                    </a:lnTo>
                    <a:lnTo>
                      <a:pt x="143" y="24"/>
                    </a:lnTo>
                    <a:lnTo>
                      <a:pt x="134" y="24"/>
                    </a:lnTo>
                    <a:lnTo>
                      <a:pt x="125" y="24"/>
                    </a:lnTo>
                    <a:lnTo>
                      <a:pt x="116" y="25"/>
                    </a:lnTo>
                    <a:lnTo>
                      <a:pt x="107" y="27"/>
                    </a:lnTo>
                    <a:lnTo>
                      <a:pt x="99" y="29"/>
                    </a:lnTo>
                    <a:lnTo>
                      <a:pt x="91" y="33"/>
                    </a:lnTo>
                    <a:lnTo>
                      <a:pt x="82" y="36"/>
                    </a:lnTo>
                    <a:lnTo>
                      <a:pt x="74" y="41"/>
                    </a:lnTo>
                    <a:lnTo>
                      <a:pt x="66" y="46"/>
                    </a:lnTo>
                    <a:lnTo>
                      <a:pt x="52" y="61"/>
                    </a:lnTo>
                    <a:lnTo>
                      <a:pt x="42" y="80"/>
                    </a:lnTo>
                    <a:lnTo>
                      <a:pt x="37" y="103"/>
                    </a:lnTo>
                    <a:lnTo>
                      <a:pt x="35" y="126"/>
                    </a:lnTo>
                    <a:lnTo>
                      <a:pt x="35" y="151"/>
                    </a:lnTo>
                    <a:lnTo>
                      <a:pt x="38" y="174"/>
                    </a:lnTo>
                    <a:lnTo>
                      <a:pt x="41" y="194"/>
                    </a:lnTo>
                    <a:lnTo>
                      <a:pt x="46" y="21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63" name="Freeform 11"/>
              <p:cNvSpPr/>
              <p:nvPr userDrawn="1"/>
            </p:nvSpPr>
            <p:spPr>
              <a:xfrm rot="373331" flipH="1">
                <a:off x="41" y="2843"/>
                <a:ext cx="262" cy="308"/>
              </a:xfrm>
              <a:custGeom>
                <a:cxnLst>
                  <a:cxn ang="0">
                    <a:pos x="325" y="0"/>
                  </a:cxn>
                  <a:cxn ang="0">
                    <a:pos x="334" y="6"/>
                  </a:cxn>
                  <a:cxn ang="0">
                    <a:pos x="353" y="25"/>
                  </a:cxn>
                  <a:cxn ang="0">
                    <a:pos x="379" y="55"/>
                  </a:cxn>
                  <a:cxn ang="0">
                    <a:pos x="409" y="100"/>
                  </a:cxn>
                  <a:cxn ang="0">
                    <a:pos x="433" y="156"/>
                  </a:cxn>
                  <a:cxn ang="0">
                    <a:pos x="448" y="230"/>
                  </a:cxn>
                  <a:cxn ang="0">
                    <a:pos x="448" y="318"/>
                  </a:cxn>
                  <a:cxn ang="0">
                    <a:pos x="429" y="421"/>
                  </a:cxn>
                  <a:cxn ang="0">
                    <a:pos x="419" y="450"/>
                  </a:cxn>
                  <a:cxn ang="0">
                    <a:pos x="406" y="474"/>
                  </a:cxn>
                  <a:cxn ang="0">
                    <a:pos x="392" y="500"/>
                  </a:cxn>
                  <a:cxn ang="0">
                    <a:pos x="373" y="523"/>
                  </a:cxn>
                  <a:cxn ang="0">
                    <a:pos x="348" y="544"/>
                  </a:cxn>
                  <a:cxn ang="0">
                    <a:pos x="327" y="561"/>
                  </a:cxn>
                  <a:cxn ang="0">
                    <a:pos x="305" y="577"/>
                  </a:cxn>
                  <a:cxn ang="0">
                    <a:pos x="274" y="590"/>
                  </a:cxn>
                  <a:cxn ang="0">
                    <a:pos x="245" y="596"/>
                  </a:cxn>
                  <a:cxn ang="0">
                    <a:pos x="216" y="604"/>
                  </a:cxn>
                  <a:cxn ang="0">
                    <a:pos x="183" y="609"/>
                  </a:cxn>
                  <a:cxn ang="0">
                    <a:pos x="147" y="609"/>
                  </a:cxn>
                  <a:cxn ang="0">
                    <a:pos x="109" y="604"/>
                  </a:cxn>
                  <a:cxn ang="0">
                    <a:pos x="75" y="596"/>
                  </a:cxn>
                  <a:cxn ang="0">
                    <a:pos x="35" y="583"/>
                  </a:cxn>
                  <a:cxn ang="0">
                    <a:pos x="0" y="568"/>
                  </a:cxn>
                  <a:cxn ang="0">
                    <a:pos x="33" y="590"/>
                  </a:cxn>
                  <a:cxn ang="0">
                    <a:pos x="66" y="604"/>
                  </a:cxn>
                  <a:cxn ang="0">
                    <a:pos x="99" y="619"/>
                  </a:cxn>
                  <a:cxn ang="0">
                    <a:pos x="128" y="629"/>
                  </a:cxn>
                  <a:cxn ang="0">
                    <a:pos x="157" y="638"/>
                  </a:cxn>
                  <a:cxn ang="0">
                    <a:pos x="189" y="642"/>
                  </a:cxn>
                  <a:cxn ang="0">
                    <a:pos x="217" y="643"/>
                  </a:cxn>
                  <a:cxn ang="0">
                    <a:pos x="246" y="643"/>
                  </a:cxn>
                  <a:cxn ang="0">
                    <a:pos x="272" y="642"/>
                  </a:cxn>
                  <a:cxn ang="0">
                    <a:pos x="298" y="636"/>
                  </a:cxn>
                  <a:cxn ang="0">
                    <a:pos x="321" y="629"/>
                  </a:cxn>
                  <a:cxn ang="0">
                    <a:pos x="345" y="623"/>
                  </a:cxn>
                  <a:cxn ang="0">
                    <a:pos x="367" y="615"/>
                  </a:cxn>
                  <a:cxn ang="0">
                    <a:pos x="387" y="602"/>
                  </a:cxn>
                  <a:cxn ang="0">
                    <a:pos x="406" y="590"/>
                  </a:cxn>
                  <a:cxn ang="0">
                    <a:pos x="423" y="577"/>
                  </a:cxn>
                  <a:cxn ang="0">
                    <a:pos x="471" y="531"/>
                  </a:cxn>
                  <a:cxn ang="0">
                    <a:pos x="504" y="487"/>
                  </a:cxn>
                  <a:cxn ang="0">
                    <a:pos x="524" y="435"/>
                  </a:cxn>
                  <a:cxn ang="0">
                    <a:pos x="534" y="388"/>
                  </a:cxn>
                  <a:cxn ang="0">
                    <a:pos x="541" y="337"/>
                  </a:cxn>
                  <a:cxn ang="0">
                    <a:pos x="541" y="286"/>
                  </a:cxn>
                  <a:cxn ang="0">
                    <a:pos x="543" y="239"/>
                  </a:cxn>
                  <a:cxn ang="0">
                    <a:pos x="515" y="140"/>
                  </a:cxn>
                  <a:cxn ang="0">
                    <a:pos x="466" y="62"/>
                  </a:cxn>
                  <a:cxn ang="0">
                    <a:pos x="449" y="55"/>
                  </a:cxn>
                  <a:cxn ang="0">
                    <a:pos x="439" y="46"/>
                  </a:cxn>
                  <a:cxn ang="0">
                    <a:pos x="423" y="39"/>
                  </a:cxn>
                  <a:cxn ang="0">
                    <a:pos x="412" y="33"/>
                  </a:cxn>
                  <a:cxn ang="0">
                    <a:pos x="394" y="27"/>
                  </a:cxn>
                  <a:cxn ang="0">
                    <a:pos x="376" y="19"/>
                  </a:cxn>
                  <a:cxn ang="0">
                    <a:pos x="354" y="9"/>
                  </a:cxn>
                  <a:cxn ang="0">
                    <a:pos x="325" y="0"/>
                  </a:cxn>
                </a:cxnLst>
                <a:rect l="0" t="0" r="0" b="0"/>
                <a:pathLst>
                  <a:path w="182" h="213">
                    <a:moveTo>
                      <a:pt x="109" y="0"/>
                    </a:moveTo>
                    <a:lnTo>
                      <a:pt x="112" y="2"/>
                    </a:lnTo>
                    <a:lnTo>
                      <a:pt x="118" y="8"/>
                    </a:lnTo>
                    <a:lnTo>
                      <a:pt x="127" y="18"/>
                    </a:lnTo>
                    <a:lnTo>
                      <a:pt x="137" y="33"/>
                    </a:lnTo>
                    <a:lnTo>
                      <a:pt x="145" y="52"/>
                    </a:lnTo>
                    <a:lnTo>
                      <a:pt x="150" y="76"/>
                    </a:lnTo>
                    <a:lnTo>
                      <a:pt x="150" y="105"/>
                    </a:lnTo>
                    <a:lnTo>
                      <a:pt x="144" y="139"/>
                    </a:lnTo>
                    <a:lnTo>
                      <a:pt x="140" y="149"/>
                    </a:lnTo>
                    <a:lnTo>
                      <a:pt x="136" y="157"/>
                    </a:lnTo>
                    <a:lnTo>
                      <a:pt x="131" y="165"/>
                    </a:lnTo>
                    <a:lnTo>
                      <a:pt x="125" y="173"/>
                    </a:lnTo>
                    <a:lnTo>
                      <a:pt x="117" y="180"/>
                    </a:lnTo>
                    <a:lnTo>
                      <a:pt x="110" y="185"/>
                    </a:lnTo>
                    <a:lnTo>
                      <a:pt x="102" y="191"/>
                    </a:lnTo>
                    <a:lnTo>
                      <a:pt x="92" y="195"/>
                    </a:lnTo>
                    <a:lnTo>
                      <a:pt x="82" y="197"/>
                    </a:lnTo>
                    <a:lnTo>
                      <a:pt x="72" y="200"/>
                    </a:lnTo>
                    <a:lnTo>
                      <a:pt x="61" y="201"/>
                    </a:lnTo>
                    <a:lnTo>
                      <a:pt x="49" y="201"/>
                    </a:lnTo>
                    <a:lnTo>
                      <a:pt x="37" y="200"/>
                    </a:lnTo>
                    <a:lnTo>
                      <a:pt x="25" y="197"/>
                    </a:lnTo>
                    <a:lnTo>
                      <a:pt x="12" y="193"/>
                    </a:lnTo>
                    <a:lnTo>
                      <a:pt x="0" y="188"/>
                    </a:lnTo>
                    <a:lnTo>
                      <a:pt x="11" y="195"/>
                    </a:lnTo>
                    <a:lnTo>
                      <a:pt x="22" y="200"/>
                    </a:lnTo>
                    <a:lnTo>
                      <a:pt x="33" y="205"/>
                    </a:lnTo>
                    <a:lnTo>
                      <a:pt x="43" y="208"/>
                    </a:lnTo>
                    <a:lnTo>
                      <a:pt x="53" y="211"/>
                    </a:lnTo>
                    <a:lnTo>
                      <a:pt x="63" y="212"/>
                    </a:lnTo>
                    <a:lnTo>
                      <a:pt x="73" y="213"/>
                    </a:lnTo>
                    <a:lnTo>
                      <a:pt x="83" y="213"/>
                    </a:lnTo>
                    <a:lnTo>
                      <a:pt x="91" y="212"/>
                    </a:lnTo>
                    <a:lnTo>
                      <a:pt x="100" y="210"/>
                    </a:lnTo>
                    <a:lnTo>
                      <a:pt x="108" y="208"/>
                    </a:lnTo>
                    <a:lnTo>
                      <a:pt x="116" y="206"/>
                    </a:lnTo>
                    <a:lnTo>
                      <a:pt x="123" y="203"/>
                    </a:lnTo>
                    <a:lnTo>
                      <a:pt x="130" y="199"/>
                    </a:lnTo>
                    <a:lnTo>
                      <a:pt x="136" y="195"/>
                    </a:lnTo>
                    <a:lnTo>
                      <a:pt x="142" y="191"/>
                    </a:lnTo>
                    <a:lnTo>
                      <a:pt x="158" y="176"/>
                    </a:lnTo>
                    <a:lnTo>
                      <a:pt x="169" y="161"/>
                    </a:lnTo>
                    <a:lnTo>
                      <a:pt x="176" y="144"/>
                    </a:lnTo>
                    <a:lnTo>
                      <a:pt x="179" y="128"/>
                    </a:lnTo>
                    <a:lnTo>
                      <a:pt x="181" y="111"/>
                    </a:lnTo>
                    <a:lnTo>
                      <a:pt x="181" y="95"/>
                    </a:lnTo>
                    <a:lnTo>
                      <a:pt x="182" y="79"/>
                    </a:lnTo>
                    <a:lnTo>
                      <a:pt x="173" y="46"/>
                    </a:lnTo>
                    <a:lnTo>
                      <a:pt x="156" y="21"/>
                    </a:lnTo>
                    <a:lnTo>
                      <a:pt x="151" y="18"/>
                    </a:lnTo>
                    <a:lnTo>
                      <a:pt x="147" y="15"/>
                    </a:lnTo>
                    <a:lnTo>
                      <a:pt x="142" y="13"/>
                    </a:lnTo>
                    <a:lnTo>
                      <a:pt x="138" y="11"/>
                    </a:lnTo>
                    <a:lnTo>
                      <a:pt x="132" y="9"/>
                    </a:lnTo>
                    <a:lnTo>
                      <a:pt x="126" y="6"/>
                    </a:lnTo>
                    <a:lnTo>
                      <a:pt x="119" y="3"/>
                    </a:lnTo>
                    <a:lnTo>
                      <a:pt x="109"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64" name="Freeform 12"/>
              <p:cNvSpPr/>
              <p:nvPr userDrawn="1"/>
            </p:nvSpPr>
            <p:spPr>
              <a:xfrm rot="373331" flipH="1">
                <a:off x="121" y="2907"/>
                <a:ext cx="93" cy="156"/>
              </a:xfrm>
              <a:custGeom>
                <a:cxnLst>
                  <a:cxn ang="0">
                    <a:pos x="36" y="0"/>
                  </a:cxn>
                  <a:cxn ang="0">
                    <a:pos x="40" y="3"/>
                  </a:cxn>
                  <a:cxn ang="0">
                    <a:pos x="44" y="10"/>
                  </a:cxn>
                  <a:cxn ang="0">
                    <a:pos x="47" y="19"/>
                  </a:cxn>
                  <a:cxn ang="0">
                    <a:pos x="49" y="29"/>
                  </a:cxn>
                  <a:cxn ang="0">
                    <a:pos x="49" y="42"/>
                  </a:cxn>
                  <a:cxn ang="0">
                    <a:pos x="44" y="54"/>
                  </a:cxn>
                  <a:cxn ang="0">
                    <a:pos x="36" y="67"/>
                  </a:cxn>
                  <a:cxn ang="0">
                    <a:pos x="23" y="81"/>
                  </a:cxn>
                  <a:cxn ang="0">
                    <a:pos x="19" y="79"/>
                  </a:cxn>
                  <a:cxn ang="0">
                    <a:pos x="15" y="78"/>
                  </a:cxn>
                  <a:cxn ang="0">
                    <a:pos x="10" y="76"/>
                  </a:cxn>
                  <a:cxn ang="0">
                    <a:pos x="7" y="75"/>
                  </a:cxn>
                  <a:cxn ang="0">
                    <a:pos x="3" y="73"/>
                  </a:cxn>
                  <a:cxn ang="0">
                    <a:pos x="1" y="70"/>
                  </a:cxn>
                  <a:cxn ang="0">
                    <a:pos x="0" y="68"/>
                  </a:cxn>
                  <a:cxn ang="0">
                    <a:pos x="1" y="66"/>
                  </a:cxn>
                  <a:cxn ang="0">
                    <a:pos x="5" y="63"/>
                  </a:cxn>
                  <a:cxn ang="0">
                    <a:pos x="11" y="60"/>
                  </a:cxn>
                  <a:cxn ang="0">
                    <a:pos x="17" y="56"/>
                  </a:cxn>
                  <a:cxn ang="0">
                    <a:pos x="24" y="50"/>
                  </a:cxn>
                  <a:cxn ang="0">
                    <a:pos x="30" y="42"/>
                  </a:cxn>
                  <a:cxn ang="0">
                    <a:pos x="35" y="31"/>
                  </a:cxn>
                  <a:cxn ang="0">
                    <a:pos x="37" y="17"/>
                  </a:cxn>
                  <a:cxn ang="0">
                    <a:pos x="36" y="0"/>
                  </a:cxn>
                </a:cxnLst>
                <a:rect l="0" t="0" r="0" b="0"/>
                <a:pathLst>
                  <a:path w="128" h="216">
                    <a:moveTo>
                      <a:pt x="94" y="0"/>
                    </a:moveTo>
                    <a:lnTo>
                      <a:pt x="105" y="9"/>
                    </a:lnTo>
                    <a:lnTo>
                      <a:pt x="115" y="27"/>
                    </a:lnTo>
                    <a:lnTo>
                      <a:pt x="123" y="50"/>
                    </a:lnTo>
                    <a:lnTo>
                      <a:pt x="128" y="78"/>
                    </a:lnTo>
                    <a:lnTo>
                      <a:pt x="127" y="111"/>
                    </a:lnTo>
                    <a:lnTo>
                      <a:pt x="116" y="145"/>
                    </a:lnTo>
                    <a:lnTo>
                      <a:pt x="94" y="181"/>
                    </a:lnTo>
                    <a:lnTo>
                      <a:pt x="60" y="217"/>
                    </a:lnTo>
                    <a:lnTo>
                      <a:pt x="49" y="213"/>
                    </a:lnTo>
                    <a:lnTo>
                      <a:pt x="38" y="210"/>
                    </a:lnTo>
                    <a:lnTo>
                      <a:pt x="26" y="205"/>
                    </a:lnTo>
                    <a:lnTo>
                      <a:pt x="16" y="201"/>
                    </a:lnTo>
                    <a:lnTo>
                      <a:pt x="8" y="196"/>
                    </a:lnTo>
                    <a:lnTo>
                      <a:pt x="2" y="190"/>
                    </a:lnTo>
                    <a:lnTo>
                      <a:pt x="0" y="183"/>
                    </a:lnTo>
                    <a:lnTo>
                      <a:pt x="1" y="178"/>
                    </a:lnTo>
                    <a:lnTo>
                      <a:pt x="13" y="171"/>
                    </a:lnTo>
                    <a:lnTo>
                      <a:pt x="29" y="161"/>
                    </a:lnTo>
                    <a:lnTo>
                      <a:pt x="46" y="150"/>
                    </a:lnTo>
                    <a:lnTo>
                      <a:pt x="63" y="134"/>
                    </a:lnTo>
                    <a:lnTo>
                      <a:pt x="79" y="112"/>
                    </a:lnTo>
                    <a:lnTo>
                      <a:pt x="91" y="83"/>
                    </a:lnTo>
                    <a:lnTo>
                      <a:pt x="97" y="46"/>
                    </a:lnTo>
                    <a:lnTo>
                      <a:pt x="94"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65" name="Freeform 13"/>
              <p:cNvSpPr/>
              <p:nvPr userDrawn="1"/>
            </p:nvSpPr>
            <p:spPr>
              <a:xfrm rot="373331" flipH="1">
                <a:off x="313" y="3110"/>
                <a:ext cx="85" cy="93"/>
              </a:xfrm>
              <a:custGeom>
                <a:cxnLst>
                  <a:cxn ang="0">
                    <a:pos x="28" y="0"/>
                  </a:cxn>
                  <a:cxn ang="0">
                    <a:pos x="0" y="9"/>
                  </a:cxn>
                  <a:cxn ang="0">
                    <a:pos x="1" y="9"/>
                  </a:cxn>
                  <a:cxn ang="0">
                    <a:pos x="5" y="10"/>
                  </a:cxn>
                  <a:cxn ang="0">
                    <a:pos x="11" y="13"/>
                  </a:cxn>
                  <a:cxn ang="0">
                    <a:pos x="17" y="16"/>
                  </a:cxn>
                  <a:cxn ang="0">
                    <a:pos x="25" y="22"/>
                  </a:cxn>
                  <a:cxn ang="0">
                    <a:pos x="32" y="27"/>
                  </a:cxn>
                  <a:cxn ang="0">
                    <a:pos x="39" y="36"/>
                  </a:cxn>
                  <a:cxn ang="0">
                    <a:pos x="44" y="47"/>
                  </a:cxn>
                  <a:cxn ang="0">
                    <a:pos x="45" y="42"/>
                  </a:cxn>
                  <a:cxn ang="0">
                    <a:pos x="44" y="37"/>
                  </a:cxn>
                  <a:cxn ang="0">
                    <a:pos x="41" y="31"/>
                  </a:cxn>
                  <a:cxn ang="0">
                    <a:pos x="38" y="26"/>
                  </a:cxn>
                  <a:cxn ang="0">
                    <a:pos x="34" y="20"/>
                  </a:cxn>
                  <a:cxn ang="0">
                    <a:pos x="30" y="16"/>
                  </a:cxn>
                  <a:cxn ang="0">
                    <a:pos x="26" y="13"/>
                  </a:cxn>
                  <a:cxn ang="0">
                    <a:pos x="23" y="11"/>
                  </a:cxn>
                  <a:cxn ang="0">
                    <a:pos x="26" y="10"/>
                  </a:cxn>
                  <a:cxn ang="0">
                    <a:pos x="30" y="10"/>
                  </a:cxn>
                  <a:cxn ang="0">
                    <a:pos x="34" y="9"/>
                  </a:cxn>
                  <a:cxn ang="0">
                    <a:pos x="38" y="9"/>
                  </a:cxn>
                  <a:cxn ang="0">
                    <a:pos x="40" y="8"/>
                  </a:cxn>
                  <a:cxn ang="0">
                    <a:pos x="41" y="8"/>
                  </a:cxn>
                  <a:cxn ang="0">
                    <a:pos x="44" y="8"/>
                  </a:cxn>
                  <a:cxn ang="0">
                    <a:pos x="44" y="8"/>
                  </a:cxn>
                  <a:cxn ang="0">
                    <a:pos x="28" y="0"/>
                  </a:cxn>
                </a:cxnLst>
                <a:rect l="0" t="0" r="0" b="0"/>
                <a:pathLst>
                  <a:path w="117" h="132">
                    <a:moveTo>
                      <a:pt x="75" y="0"/>
                    </a:moveTo>
                    <a:lnTo>
                      <a:pt x="0" y="25"/>
                    </a:lnTo>
                    <a:lnTo>
                      <a:pt x="3" y="26"/>
                    </a:lnTo>
                    <a:lnTo>
                      <a:pt x="14" y="29"/>
                    </a:lnTo>
                    <a:lnTo>
                      <a:pt x="29" y="36"/>
                    </a:lnTo>
                    <a:lnTo>
                      <a:pt x="46" y="47"/>
                    </a:lnTo>
                    <a:lnTo>
                      <a:pt x="66" y="62"/>
                    </a:lnTo>
                    <a:lnTo>
                      <a:pt x="84" y="80"/>
                    </a:lnTo>
                    <a:lnTo>
                      <a:pt x="102" y="103"/>
                    </a:lnTo>
                    <a:lnTo>
                      <a:pt x="116" y="132"/>
                    </a:lnTo>
                    <a:lnTo>
                      <a:pt x="117" y="120"/>
                    </a:lnTo>
                    <a:lnTo>
                      <a:pt x="115" y="107"/>
                    </a:lnTo>
                    <a:lnTo>
                      <a:pt x="108" y="90"/>
                    </a:lnTo>
                    <a:lnTo>
                      <a:pt x="99" y="74"/>
                    </a:lnTo>
                    <a:lnTo>
                      <a:pt x="89" y="58"/>
                    </a:lnTo>
                    <a:lnTo>
                      <a:pt x="78" y="45"/>
                    </a:lnTo>
                    <a:lnTo>
                      <a:pt x="67" y="36"/>
                    </a:lnTo>
                    <a:lnTo>
                      <a:pt x="58" y="32"/>
                    </a:lnTo>
                    <a:lnTo>
                      <a:pt x="69" y="29"/>
                    </a:lnTo>
                    <a:lnTo>
                      <a:pt x="79" y="28"/>
                    </a:lnTo>
                    <a:lnTo>
                      <a:pt x="89" y="26"/>
                    </a:lnTo>
                    <a:lnTo>
                      <a:pt x="98" y="25"/>
                    </a:lnTo>
                    <a:lnTo>
                      <a:pt x="105" y="24"/>
                    </a:lnTo>
                    <a:lnTo>
                      <a:pt x="109" y="22"/>
                    </a:lnTo>
                    <a:lnTo>
                      <a:pt x="113" y="21"/>
                    </a:lnTo>
                    <a:lnTo>
                      <a:pt x="114" y="21"/>
                    </a:lnTo>
                    <a:lnTo>
                      <a:pt x="75"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66" name="Freeform 14"/>
              <p:cNvSpPr/>
              <p:nvPr userDrawn="1"/>
            </p:nvSpPr>
            <p:spPr>
              <a:xfrm rot="373331" flipH="1">
                <a:off x="289" y="3133"/>
                <a:ext cx="21" cy="55"/>
              </a:xfrm>
              <a:custGeom>
                <a:cxnLst>
                  <a:cxn ang="0">
                    <a:pos x="11" y="0"/>
                  </a:cxn>
                  <a:cxn ang="0">
                    <a:pos x="9" y="0"/>
                  </a:cxn>
                  <a:cxn ang="0">
                    <a:pos x="7" y="1"/>
                  </a:cxn>
                  <a:cxn ang="0">
                    <a:pos x="4" y="3"/>
                  </a:cxn>
                  <a:cxn ang="0">
                    <a:pos x="1" y="7"/>
                  </a:cxn>
                  <a:cxn ang="0">
                    <a:pos x="1" y="11"/>
                  </a:cxn>
                  <a:cxn ang="0">
                    <a:pos x="0" y="16"/>
                  </a:cxn>
                  <a:cxn ang="0">
                    <a:pos x="1" y="22"/>
                  </a:cxn>
                  <a:cxn ang="0">
                    <a:pos x="4" y="28"/>
                  </a:cxn>
                  <a:cxn ang="0">
                    <a:pos x="6" y="19"/>
                  </a:cxn>
                  <a:cxn ang="0">
                    <a:pos x="7" y="14"/>
                  </a:cxn>
                  <a:cxn ang="0">
                    <a:pos x="9" y="8"/>
                  </a:cxn>
                  <a:cxn ang="0">
                    <a:pos x="11" y="0"/>
                  </a:cxn>
                </a:cxnLst>
                <a:rect l="0" t="0" r="0" b="0"/>
                <a:pathLst>
                  <a:path w="28" h="77">
                    <a:moveTo>
                      <a:pt x="29" y="0"/>
                    </a:moveTo>
                    <a:lnTo>
                      <a:pt x="23" y="0"/>
                    </a:lnTo>
                    <a:lnTo>
                      <a:pt x="16" y="4"/>
                    </a:lnTo>
                    <a:lnTo>
                      <a:pt x="9" y="9"/>
                    </a:lnTo>
                    <a:lnTo>
                      <a:pt x="4" y="19"/>
                    </a:lnTo>
                    <a:lnTo>
                      <a:pt x="1" y="30"/>
                    </a:lnTo>
                    <a:lnTo>
                      <a:pt x="0" y="44"/>
                    </a:lnTo>
                    <a:lnTo>
                      <a:pt x="3" y="60"/>
                    </a:lnTo>
                    <a:lnTo>
                      <a:pt x="11" y="77"/>
                    </a:lnTo>
                    <a:lnTo>
                      <a:pt x="15" y="53"/>
                    </a:lnTo>
                    <a:lnTo>
                      <a:pt x="19" y="37"/>
                    </a:lnTo>
                    <a:lnTo>
                      <a:pt x="23" y="22"/>
                    </a:lnTo>
                    <a:lnTo>
                      <a:pt x="29" y="0"/>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nvGrpSpPr>
              <p:cNvPr id="1067" name="Group 15"/>
              <p:cNvGrpSpPr/>
              <p:nvPr userDrawn="1"/>
            </p:nvGrpSpPr>
            <p:grpSpPr>
              <a:xfrm rot="-10713554" flipH="1">
                <a:off x="335" y="3251"/>
                <a:ext cx="608" cy="369"/>
                <a:chOff x="-366" y="1704"/>
                <a:chExt cx="608" cy="369"/>
              </a:xfrm>
            </p:grpSpPr>
            <p:sp>
              <p:nvSpPr>
                <p:cNvPr id="1068" name="Freeform 16"/>
                <p:cNvSpPr/>
                <p:nvPr userDrawn="1"/>
              </p:nvSpPr>
              <p:spPr>
                <a:xfrm rot="4200091">
                  <a:off x="-242" y="1806"/>
                  <a:ext cx="143" cy="390"/>
                </a:xfrm>
                <a:custGeom>
                  <a:cxnLst>
                    <a:cxn ang="0">
                      <a:pos x="4" y="15"/>
                    </a:cxn>
                    <a:cxn ang="0">
                      <a:pos x="2" y="24"/>
                    </a:cxn>
                    <a:cxn ang="0">
                      <a:pos x="1" y="33"/>
                    </a:cxn>
                    <a:cxn ang="0">
                      <a:pos x="0" y="41"/>
                    </a:cxn>
                    <a:cxn ang="0">
                      <a:pos x="0" y="50"/>
                    </a:cxn>
                    <a:cxn ang="0">
                      <a:pos x="1" y="59"/>
                    </a:cxn>
                    <a:cxn ang="0">
                      <a:pos x="2" y="70"/>
                    </a:cxn>
                    <a:cxn ang="0">
                      <a:pos x="6" y="82"/>
                    </a:cxn>
                    <a:cxn ang="0">
                      <a:pos x="10" y="95"/>
                    </a:cxn>
                    <a:cxn ang="0">
                      <a:pos x="15" y="108"/>
                    </a:cxn>
                    <a:cxn ang="0">
                      <a:pos x="20" y="120"/>
                    </a:cxn>
                    <a:cxn ang="0">
                      <a:pos x="27" y="134"/>
                    </a:cxn>
                    <a:cxn ang="0">
                      <a:pos x="35" y="147"/>
                    </a:cxn>
                    <a:cxn ang="0">
                      <a:pos x="44" y="160"/>
                    </a:cxn>
                    <a:cxn ang="0">
                      <a:pos x="52" y="171"/>
                    </a:cxn>
                    <a:cxn ang="0">
                      <a:pos x="60" y="180"/>
                    </a:cxn>
                    <a:cxn ang="0">
                      <a:pos x="68" y="187"/>
                    </a:cxn>
                    <a:cxn ang="0">
                      <a:pos x="53" y="165"/>
                    </a:cxn>
                    <a:cxn ang="0">
                      <a:pos x="42" y="148"/>
                    </a:cxn>
                    <a:cxn ang="0">
                      <a:pos x="34" y="134"/>
                    </a:cxn>
                    <a:cxn ang="0">
                      <a:pos x="28" y="122"/>
                    </a:cxn>
                    <a:cxn ang="0">
                      <a:pos x="25" y="111"/>
                    </a:cxn>
                    <a:cxn ang="0">
                      <a:pos x="22" y="102"/>
                    </a:cxn>
                    <a:cxn ang="0">
                      <a:pos x="21" y="94"/>
                    </a:cxn>
                    <a:cxn ang="0">
                      <a:pos x="19" y="86"/>
                    </a:cxn>
                    <a:cxn ang="0">
                      <a:pos x="15" y="68"/>
                    </a:cxn>
                    <a:cxn ang="0">
                      <a:pos x="13" y="46"/>
                    </a:cxn>
                    <a:cxn ang="0">
                      <a:pos x="15" y="23"/>
                    </a:cxn>
                    <a:cxn ang="0">
                      <a:pos x="17" y="0"/>
                    </a:cxn>
                    <a:cxn ang="0">
                      <a:pos x="4" y="15"/>
                    </a:cxn>
                  </a:cxnLst>
                  <a:rect l="0" t="0" r="0" b="0"/>
                  <a:pathLst>
                    <a:path w="206" h="564">
                      <a:moveTo>
                        <a:pt x="12" y="44"/>
                      </a:moveTo>
                      <a:lnTo>
                        <a:pt x="6" y="72"/>
                      </a:lnTo>
                      <a:lnTo>
                        <a:pt x="3" y="99"/>
                      </a:lnTo>
                      <a:lnTo>
                        <a:pt x="0" y="125"/>
                      </a:lnTo>
                      <a:lnTo>
                        <a:pt x="0" y="151"/>
                      </a:lnTo>
                      <a:lnTo>
                        <a:pt x="3" y="180"/>
                      </a:lnTo>
                      <a:lnTo>
                        <a:pt x="7" y="211"/>
                      </a:lnTo>
                      <a:lnTo>
                        <a:pt x="16" y="247"/>
                      </a:lnTo>
                      <a:lnTo>
                        <a:pt x="29" y="287"/>
                      </a:lnTo>
                      <a:lnTo>
                        <a:pt x="43" y="325"/>
                      </a:lnTo>
                      <a:lnTo>
                        <a:pt x="61" y="364"/>
                      </a:lnTo>
                      <a:lnTo>
                        <a:pt x="83" y="406"/>
                      </a:lnTo>
                      <a:lnTo>
                        <a:pt x="106" y="446"/>
                      </a:lnTo>
                      <a:lnTo>
                        <a:pt x="132" y="483"/>
                      </a:lnTo>
                      <a:lnTo>
                        <a:pt x="157" y="516"/>
                      </a:lnTo>
                      <a:lnTo>
                        <a:pt x="182" y="544"/>
                      </a:lnTo>
                      <a:lnTo>
                        <a:pt x="207" y="564"/>
                      </a:lnTo>
                      <a:lnTo>
                        <a:pt x="160" y="501"/>
                      </a:lnTo>
                      <a:lnTo>
                        <a:pt x="127" y="448"/>
                      </a:lnTo>
                      <a:lnTo>
                        <a:pt x="103" y="405"/>
                      </a:lnTo>
                      <a:lnTo>
                        <a:pt x="87" y="368"/>
                      </a:lnTo>
                      <a:lnTo>
                        <a:pt x="75" y="337"/>
                      </a:lnTo>
                      <a:lnTo>
                        <a:pt x="68" y="309"/>
                      </a:lnTo>
                      <a:lnTo>
                        <a:pt x="63" y="285"/>
                      </a:lnTo>
                      <a:lnTo>
                        <a:pt x="56" y="261"/>
                      </a:lnTo>
                      <a:lnTo>
                        <a:pt x="44" y="205"/>
                      </a:lnTo>
                      <a:lnTo>
                        <a:pt x="41" y="140"/>
                      </a:lnTo>
                      <a:lnTo>
                        <a:pt x="43" y="68"/>
                      </a:lnTo>
                      <a:lnTo>
                        <a:pt x="50" y="0"/>
                      </a:lnTo>
                      <a:lnTo>
                        <a:pt x="12" y="44"/>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69" name="Freeform 17"/>
                <p:cNvSpPr/>
                <p:nvPr userDrawn="1"/>
              </p:nvSpPr>
              <p:spPr>
                <a:xfrm rot="4200091">
                  <a:off x="124" y="1760"/>
                  <a:ext cx="33" cy="160"/>
                </a:xfrm>
                <a:custGeom>
                  <a:cxnLst>
                    <a:cxn ang="0">
                      <a:pos x="0" y="6"/>
                    </a:cxn>
                    <a:cxn ang="0">
                      <a:pos x="5" y="18"/>
                    </a:cxn>
                    <a:cxn ang="0">
                      <a:pos x="8" y="33"/>
                    </a:cxn>
                    <a:cxn ang="0">
                      <a:pos x="8" y="52"/>
                    </a:cxn>
                    <a:cxn ang="0">
                      <a:pos x="6" y="76"/>
                    </a:cxn>
                    <a:cxn ang="0">
                      <a:pos x="15" y="71"/>
                    </a:cxn>
                    <a:cxn ang="0">
                      <a:pos x="16" y="59"/>
                    </a:cxn>
                    <a:cxn ang="0">
                      <a:pos x="16" y="46"/>
                    </a:cxn>
                    <a:cxn ang="0">
                      <a:pos x="15" y="34"/>
                    </a:cxn>
                    <a:cxn ang="0">
                      <a:pos x="14" y="23"/>
                    </a:cxn>
                    <a:cxn ang="0">
                      <a:pos x="13" y="17"/>
                    </a:cxn>
                    <a:cxn ang="0">
                      <a:pos x="10" y="11"/>
                    </a:cxn>
                    <a:cxn ang="0">
                      <a:pos x="8" y="6"/>
                    </a:cxn>
                    <a:cxn ang="0">
                      <a:pos x="4" y="0"/>
                    </a:cxn>
                    <a:cxn ang="0">
                      <a:pos x="0" y="6"/>
                    </a:cxn>
                  </a:cxnLst>
                  <a:rect l="0" t="0" r="0" b="0"/>
                  <a:pathLst>
                    <a:path w="47" h="231">
                      <a:moveTo>
                        <a:pt x="0" y="19"/>
                      </a:moveTo>
                      <a:lnTo>
                        <a:pt x="14" y="55"/>
                      </a:lnTo>
                      <a:lnTo>
                        <a:pt x="22" y="101"/>
                      </a:lnTo>
                      <a:lnTo>
                        <a:pt x="24" y="159"/>
                      </a:lnTo>
                      <a:lnTo>
                        <a:pt x="19" y="232"/>
                      </a:lnTo>
                      <a:lnTo>
                        <a:pt x="45" y="217"/>
                      </a:lnTo>
                      <a:lnTo>
                        <a:pt x="47" y="178"/>
                      </a:lnTo>
                      <a:lnTo>
                        <a:pt x="47" y="140"/>
                      </a:lnTo>
                      <a:lnTo>
                        <a:pt x="45" y="103"/>
                      </a:lnTo>
                      <a:lnTo>
                        <a:pt x="41" y="71"/>
                      </a:lnTo>
                      <a:lnTo>
                        <a:pt x="36" y="52"/>
                      </a:lnTo>
                      <a:lnTo>
                        <a:pt x="29" y="34"/>
                      </a:lnTo>
                      <a:lnTo>
                        <a:pt x="22" y="17"/>
                      </a:lnTo>
                      <a:lnTo>
                        <a:pt x="13" y="0"/>
                      </a:lnTo>
                      <a:lnTo>
                        <a:pt x="0" y="19"/>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70" name="Freeform 18"/>
                <p:cNvSpPr/>
                <p:nvPr userDrawn="1"/>
              </p:nvSpPr>
              <p:spPr>
                <a:xfrm rot="4200091">
                  <a:off x="195" y="1721"/>
                  <a:ext cx="60" cy="27"/>
                </a:xfrm>
                <a:custGeom>
                  <a:cxnLst>
                    <a:cxn ang="0">
                      <a:pos x="28" y="7"/>
                    </a:cxn>
                    <a:cxn ang="0">
                      <a:pos x="26" y="5"/>
                    </a:cxn>
                    <a:cxn ang="0">
                      <a:pos x="22" y="3"/>
                    </a:cxn>
                    <a:cxn ang="0">
                      <a:pos x="19" y="2"/>
                    </a:cxn>
                    <a:cxn ang="0">
                      <a:pos x="15" y="1"/>
                    </a:cxn>
                    <a:cxn ang="0">
                      <a:pos x="12" y="1"/>
                    </a:cxn>
                    <a:cxn ang="0">
                      <a:pos x="8" y="1"/>
                    </a:cxn>
                    <a:cxn ang="0">
                      <a:pos x="4" y="0"/>
                    </a:cxn>
                    <a:cxn ang="0">
                      <a:pos x="0" y="1"/>
                    </a:cxn>
                    <a:cxn ang="0">
                      <a:pos x="2" y="2"/>
                    </a:cxn>
                    <a:cxn ang="0">
                      <a:pos x="5" y="3"/>
                    </a:cxn>
                    <a:cxn ang="0">
                      <a:pos x="7" y="4"/>
                    </a:cxn>
                    <a:cxn ang="0">
                      <a:pos x="11" y="5"/>
                    </a:cxn>
                    <a:cxn ang="0">
                      <a:pos x="14" y="7"/>
                    </a:cxn>
                    <a:cxn ang="0">
                      <a:pos x="17" y="8"/>
                    </a:cxn>
                    <a:cxn ang="0">
                      <a:pos x="21" y="10"/>
                    </a:cxn>
                    <a:cxn ang="0">
                      <a:pos x="24" y="12"/>
                    </a:cxn>
                    <a:cxn ang="0">
                      <a:pos x="28" y="7"/>
                    </a:cxn>
                  </a:cxnLst>
                  <a:rect l="0" t="0" r="0" b="0"/>
                  <a:pathLst>
                    <a:path w="87" h="40">
                      <a:moveTo>
                        <a:pt x="87" y="22"/>
                      </a:moveTo>
                      <a:lnTo>
                        <a:pt x="77" y="17"/>
                      </a:lnTo>
                      <a:lnTo>
                        <a:pt x="68" y="12"/>
                      </a:lnTo>
                      <a:lnTo>
                        <a:pt x="58" y="7"/>
                      </a:lnTo>
                      <a:lnTo>
                        <a:pt x="47" y="5"/>
                      </a:lnTo>
                      <a:lnTo>
                        <a:pt x="37" y="3"/>
                      </a:lnTo>
                      <a:lnTo>
                        <a:pt x="26" y="2"/>
                      </a:lnTo>
                      <a:lnTo>
                        <a:pt x="13" y="0"/>
                      </a:lnTo>
                      <a:lnTo>
                        <a:pt x="0" y="2"/>
                      </a:lnTo>
                      <a:lnTo>
                        <a:pt x="6" y="6"/>
                      </a:lnTo>
                      <a:lnTo>
                        <a:pt x="14" y="10"/>
                      </a:lnTo>
                      <a:lnTo>
                        <a:pt x="22" y="14"/>
                      </a:lnTo>
                      <a:lnTo>
                        <a:pt x="33" y="18"/>
                      </a:lnTo>
                      <a:lnTo>
                        <a:pt x="42" y="22"/>
                      </a:lnTo>
                      <a:lnTo>
                        <a:pt x="52" y="27"/>
                      </a:lnTo>
                      <a:lnTo>
                        <a:pt x="64" y="33"/>
                      </a:lnTo>
                      <a:lnTo>
                        <a:pt x="74" y="40"/>
                      </a:lnTo>
                      <a:lnTo>
                        <a:pt x="87" y="22"/>
                      </a:lnTo>
                      <a:close/>
                    </a:path>
                  </a:pathLst>
                </a:custGeom>
                <a:solidFill>
                  <a:schemeClr val="accent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grpSp>
        <p:grpSp>
          <p:nvGrpSpPr>
            <p:cNvPr id="1036" name="Group 19"/>
            <p:cNvGrpSpPr/>
            <p:nvPr/>
          </p:nvGrpSpPr>
          <p:grpSpPr>
            <a:xfrm rot="6248562">
              <a:off x="343" y="3854"/>
              <a:ext cx="392" cy="424"/>
              <a:chOff x="1727" y="866"/>
              <a:chExt cx="129" cy="157"/>
            </a:xfrm>
          </p:grpSpPr>
          <p:sp>
            <p:nvSpPr>
              <p:cNvPr id="1059" name="Freeform 20"/>
              <p:cNvSpPr/>
              <p:nvPr userDrawn="1"/>
            </p:nvSpPr>
            <p:spPr>
              <a:xfrm>
                <a:off x="1727" y="868"/>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60" name="Freeform 21"/>
              <p:cNvSpPr/>
              <p:nvPr userDrawn="1"/>
            </p:nvSpPr>
            <p:spPr>
              <a:xfrm>
                <a:off x="1786" y="896"/>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61" name="Freeform 22"/>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grpSp>
          <p:nvGrpSpPr>
            <p:cNvPr id="1037" name="Group 23"/>
            <p:cNvGrpSpPr/>
            <p:nvPr/>
          </p:nvGrpSpPr>
          <p:grpSpPr>
            <a:xfrm rot="5003157">
              <a:off x="249" y="1102"/>
              <a:ext cx="412" cy="500"/>
              <a:chOff x="1727" y="866"/>
              <a:chExt cx="129" cy="157"/>
            </a:xfrm>
          </p:grpSpPr>
          <p:sp>
            <p:nvSpPr>
              <p:cNvPr id="1056" name="Freeform 24"/>
              <p:cNvSpPr/>
              <p:nvPr userDrawn="1"/>
            </p:nvSpPr>
            <p:spPr>
              <a:xfrm>
                <a:off x="1727" y="866"/>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57" name="Freeform 25"/>
              <p:cNvSpPr/>
              <p:nvPr userDrawn="1"/>
            </p:nvSpPr>
            <p:spPr>
              <a:xfrm>
                <a:off x="1786" y="894"/>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58" name="Freeform 26"/>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grpSp>
          <p:nvGrpSpPr>
            <p:cNvPr id="1038" name="Group 27"/>
            <p:cNvGrpSpPr/>
            <p:nvPr/>
          </p:nvGrpSpPr>
          <p:grpSpPr>
            <a:xfrm>
              <a:off x="815" y="0"/>
              <a:ext cx="345" cy="367"/>
              <a:chOff x="1727" y="866"/>
              <a:chExt cx="129" cy="157"/>
            </a:xfrm>
          </p:grpSpPr>
          <p:sp>
            <p:nvSpPr>
              <p:cNvPr id="1053" name="Freeform 28"/>
              <p:cNvSpPr/>
              <p:nvPr userDrawn="1"/>
            </p:nvSpPr>
            <p:spPr>
              <a:xfrm>
                <a:off x="1727" y="866"/>
                <a:ext cx="41" cy="59"/>
              </a:xfrm>
              <a:custGeom>
                <a:cxnLst>
                  <a:cxn ang="0">
                    <a:pos x="10" y="4"/>
                  </a:cxn>
                  <a:cxn ang="0">
                    <a:pos x="3" y="0"/>
                  </a:cxn>
                  <a:cxn ang="0">
                    <a:pos x="0" y="15"/>
                  </a:cxn>
                  <a:cxn ang="0">
                    <a:pos x="10" y="4"/>
                  </a:cxn>
                </a:cxnLst>
                <a:rect l="0" t="0" r="0" b="0"/>
                <a:pathLst>
                  <a:path w="83" h="117">
                    <a:moveTo>
                      <a:pt x="83" y="28"/>
                    </a:moveTo>
                    <a:lnTo>
                      <a:pt x="27" y="0"/>
                    </a:lnTo>
                    <a:lnTo>
                      <a:pt x="0" y="117"/>
                    </a:lnTo>
                    <a:lnTo>
                      <a:pt x="83" y="2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54" name="Freeform 29"/>
              <p:cNvSpPr/>
              <p:nvPr userDrawn="1"/>
            </p:nvSpPr>
            <p:spPr>
              <a:xfrm>
                <a:off x="1786" y="894"/>
                <a:ext cx="70" cy="49"/>
              </a:xfrm>
              <a:custGeom>
                <a:cxnLst>
                  <a:cxn ang="0">
                    <a:pos x="0" y="13"/>
                  </a:cxn>
                  <a:cxn ang="0">
                    <a:pos x="15" y="0"/>
                  </a:cxn>
                  <a:cxn ang="0">
                    <a:pos x="18" y="7"/>
                  </a:cxn>
                  <a:cxn ang="0">
                    <a:pos x="0" y="13"/>
                  </a:cxn>
                </a:cxnLst>
                <a:rect l="0" t="0" r="0" b="0"/>
                <a:pathLst>
                  <a:path w="140" h="98">
                    <a:moveTo>
                      <a:pt x="0" y="98"/>
                    </a:moveTo>
                    <a:lnTo>
                      <a:pt x="118" y="0"/>
                    </a:lnTo>
                    <a:lnTo>
                      <a:pt x="140" y="49"/>
                    </a:lnTo>
                    <a:lnTo>
                      <a:pt x="0" y="98"/>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55" name="Freeform 30"/>
              <p:cNvSpPr/>
              <p:nvPr userDrawn="1"/>
            </p:nvSpPr>
            <p:spPr>
              <a:xfrm>
                <a:off x="1772" y="998"/>
                <a:ext cx="73" cy="25"/>
              </a:xfrm>
              <a:custGeom>
                <a:cxnLst>
                  <a:cxn ang="0">
                    <a:pos x="0" y="1"/>
                  </a:cxn>
                  <a:cxn ang="0">
                    <a:pos x="19" y="0"/>
                  </a:cxn>
                  <a:cxn ang="0">
                    <a:pos x="17" y="7"/>
                  </a:cxn>
                  <a:cxn ang="0">
                    <a:pos x="0" y="1"/>
                  </a:cxn>
                </a:cxnLst>
                <a:rect l="0" t="0" r="0" b="0"/>
                <a:pathLst>
                  <a:path w="145" h="49">
                    <a:moveTo>
                      <a:pt x="0" y="7"/>
                    </a:moveTo>
                    <a:lnTo>
                      <a:pt x="145" y="0"/>
                    </a:lnTo>
                    <a:lnTo>
                      <a:pt x="131" y="49"/>
                    </a:lnTo>
                    <a:lnTo>
                      <a:pt x="0" y="7"/>
                    </a:lnTo>
                    <a:close/>
                  </a:path>
                </a:pathLst>
              </a:custGeom>
              <a:solidFill>
                <a:schemeClr val="bg2">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sp>
          <p:nvSpPr>
            <p:cNvPr id="1039" name="Freeform 31"/>
            <p:cNvSpPr/>
            <p:nvPr/>
          </p:nvSpPr>
          <p:spPr>
            <a:xfrm>
              <a:off x="87" y="94"/>
              <a:ext cx="699" cy="756"/>
            </a:xfrm>
            <a:custGeom>
              <a:cxnLst>
                <a:cxn ang="0">
                  <a:pos x="1" y="392"/>
                </a:cxn>
                <a:cxn ang="0">
                  <a:pos x="3" y="252"/>
                </a:cxn>
                <a:cxn ang="0">
                  <a:pos x="21" y="210"/>
                </a:cxn>
                <a:cxn ang="0">
                  <a:pos x="29" y="182"/>
                </a:cxn>
                <a:cxn ang="0">
                  <a:pos x="39" y="154"/>
                </a:cxn>
                <a:cxn ang="0">
                  <a:pos x="51" y="138"/>
                </a:cxn>
                <a:cxn ang="0">
                  <a:pos x="111" y="74"/>
                </a:cxn>
                <a:cxn ang="0">
                  <a:pos x="169" y="30"/>
                </a:cxn>
                <a:cxn ang="0">
                  <a:pos x="225" y="10"/>
                </a:cxn>
                <a:cxn ang="0">
                  <a:pos x="249" y="4"/>
                </a:cxn>
                <a:cxn ang="0">
                  <a:pos x="265" y="0"/>
                </a:cxn>
                <a:cxn ang="0">
                  <a:pos x="357" y="2"/>
                </a:cxn>
                <a:cxn ang="0">
                  <a:pos x="385" y="6"/>
                </a:cxn>
                <a:cxn ang="0">
                  <a:pos x="489" y="40"/>
                </a:cxn>
                <a:cxn ang="0">
                  <a:pos x="619" y="128"/>
                </a:cxn>
                <a:cxn ang="0">
                  <a:pos x="653" y="178"/>
                </a:cxn>
                <a:cxn ang="0">
                  <a:pos x="693" y="322"/>
                </a:cxn>
                <a:cxn ang="0">
                  <a:pos x="687" y="434"/>
                </a:cxn>
                <a:cxn ang="0">
                  <a:pos x="665" y="538"/>
                </a:cxn>
                <a:cxn ang="0">
                  <a:pos x="639" y="564"/>
                </a:cxn>
                <a:cxn ang="0">
                  <a:pos x="631" y="580"/>
                </a:cxn>
                <a:cxn ang="0">
                  <a:pos x="607" y="588"/>
                </a:cxn>
                <a:cxn ang="0">
                  <a:pos x="473" y="664"/>
                </a:cxn>
                <a:cxn ang="0">
                  <a:pos x="449" y="678"/>
                </a:cxn>
                <a:cxn ang="0">
                  <a:pos x="405" y="684"/>
                </a:cxn>
                <a:cxn ang="0">
                  <a:pos x="375" y="690"/>
                </a:cxn>
                <a:cxn ang="0">
                  <a:pos x="267" y="684"/>
                </a:cxn>
                <a:cxn ang="0">
                  <a:pos x="259" y="722"/>
                </a:cxn>
                <a:cxn ang="0">
                  <a:pos x="241" y="756"/>
                </a:cxn>
                <a:cxn ang="0">
                  <a:pos x="185" y="728"/>
                </a:cxn>
                <a:cxn ang="0">
                  <a:pos x="163" y="720"/>
                </a:cxn>
                <a:cxn ang="0">
                  <a:pos x="151" y="716"/>
                </a:cxn>
                <a:cxn ang="0">
                  <a:pos x="195" y="674"/>
                </a:cxn>
                <a:cxn ang="0">
                  <a:pos x="211" y="644"/>
                </a:cxn>
                <a:cxn ang="0">
                  <a:pos x="209" y="626"/>
                </a:cxn>
                <a:cxn ang="0">
                  <a:pos x="195" y="620"/>
                </a:cxn>
                <a:cxn ang="0">
                  <a:pos x="165" y="596"/>
                </a:cxn>
                <a:cxn ang="0">
                  <a:pos x="99" y="534"/>
                </a:cxn>
                <a:cxn ang="0">
                  <a:pos x="61" y="506"/>
                </a:cxn>
                <a:cxn ang="0">
                  <a:pos x="23" y="470"/>
                </a:cxn>
                <a:cxn ang="0">
                  <a:pos x="7" y="434"/>
                </a:cxn>
                <a:cxn ang="0">
                  <a:pos x="5" y="396"/>
                </a:cxn>
                <a:cxn ang="0">
                  <a:pos x="1" y="392"/>
                </a:cxn>
              </a:cxnLst>
              <a:rect l="0" t="0" r="0" b="0"/>
              <a:pathLst>
                <a:path w="699" h="756">
                  <a:moveTo>
                    <a:pt x="1" y="392"/>
                  </a:moveTo>
                  <a:cubicBezTo>
                    <a:pt x="2" y="345"/>
                    <a:pt x="2" y="299"/>
                    <a:pt x="3" y="252"/>
                  </a:cubicBezTo>
                  <a:cubicBezTo>
                    <a:pt x="3" y="238"/>
                    <a:pt x="16" y="224"/>
                    <a:pt x="21" y="210"/>
                  </a:cubicBezTo>
                  <a:cubicBezTo>
                    <a:pt x="24" y="202"/>
                    <a:pt x="29" y="182"/>
                    <a:pt x="29" y="182"/>
                  </a:cubicBezTo>
                  <a:cubicBezTo>
                    <a:pt x="32" y="173"/>
                    <a:pt x="34" y="163"/>
                    <a:pt x="39" y="154"/>
                  </a:cubicBezTo>
                  <a:cubicBezTo>
                    <a:pt x="42" y="148"/>
                    <a:pt x="51" y="138"/>
                    <a:pt x="51" y="138"/>
                  </a:cubicBezTo>
                  <a:cubicBezTo>
                    <a:pt x="58" y="116"/>
                    <a:pt x="88" y="82"/>
                    <a:pt x="111" y="74"/>
                  </a:cubicBezTo>
                  <a:cubicBezTo>
                    <a:pt x="128" y="61"/>
                    <a:pt x="149" y="37"/>
                    <a:pt x="169" y="30"/>
                  </a:cubicBezTo>
                  <a:cubicBezTo>
                    <a:pt x="182" y="17"/>
                    <a:pt x="207" y="15"/>
                    <a:pt x="225" y="10"/>
                  </a:cubicBezTo>
                  <a:cubicBezTo>
                    <a:pt x="233" y="8"/>
                    <a:pt x="241" y="6"/>
                    <a:pt x="249" y="4"/>
                  </a:cubicBezTo>
                  <a:cubicBezTo>
                    <a:pt x="254" y="3"/>
                    <a:pt x="265" y="0"/>
                    <a:pt x="265" y="0"/>
                  </a:cubicBezTo>
                  <a:cubicBezTo>
                    <a:pt x="296" y="1"/>
                    <a:pt x="326" y="0"/>
                    <a:pt x="357" y="2"/>
                  </a:cubicBezTo>
                  <a:cubicBezTo>
                    <a:pt x="366" y="2"/>
                    <a:pt x="385" y="6"/>
                    <a:pt x="385" y="6"/>
                  </a:cubicBezTo>
                  <a:cubicBezTo>
                    <a:pt x="417" y="17"/>
                    <a:pt x="463" y="14"/>
                    <a:pt x="489" y="40"/>
                  </a:cubicBezTo>
                  <a:cubicBezTo>
                    <a:pt x="528" y="60"/>
                    <a:pt x="592" y="105"/>
                    <a:pt x="619" y="128"/>
                  </a:cubicBezTo>
                  <a:cubicBezTo>
                    <a:pt x="635" y="134"/>
                    <a:pt x="643" y="164"/>
                    <a:pt x="653" y="178"/>
                  </a:cubicBezTo>
                  <a:cubicBezTo>
                    <a:pt x="667" y="234"/>
                    <a:pt x="687" y="265"/>
                    <a:pt x="693" y="322"/>
                  </a:cubicBezTo>
                  <a:cubicBezTo>
                    <a:pt x="699" y="365"/>
                    <a:pt x="692" y="398"/>
                    <a:pt x="687" y="434"/>
                  </a:cubicBezTo>
                  <a:cubicBezTo>
                    <a:pt x="686" y="469"/>
                    <a:pt x="691" y="510"/>
                    <a:pt x="665" y="538"/>
                  </a:cubicBezTo>
                  <a:cubicBezTo>
                    <a:pt x="657" y="547"/>
                    <a:pt x="644" y="553"/>
                    <a:pt x="639" y="564"/>
                  </a:cubicBezTo>
                  <a:cubicBezTo>
                    <a:pt x="636" y="569"/>
                    <a:pt x="636" y="576"/>
                    <a:pt x="631" y="580"/>
                  </a:cubicBezTo>
                  <a:cubicBezTo>
                    <a:pt x="624" y="585"/>
                    <a:pt x="607" y="588"/>
                    <a:pt x="607" y="588"/>
                  </a:cubicBezTo>
                  <a:cubicBezTo>
                    <a:pt x="581" y="602"/>
                    <a:pt x="499" y="649"/>
                    <a:pt x="473" y="664"/>
                  </a:cubicBezTo>
                  <a:cubicBezTo>
                    <a:pt x="465" y="666"/>
                    <a:pt x="449" y="678"/>
                    <a:pt x="449" y="678"/>
                  </a:cubicBezTo>
                  <a:cubicBezTo>
                    <a:pt x="438" y="685"/>
                    <a:pt x="417" y="679"/>
                    <a:pt x="405" y="684"/>
                  </a:cubicBezTo>
                  <a:cubicBezTo>
                    <a:pt x="396" y="687"/>
                    <a:pt x="385" y="688"/>
                    <a:pt x="375" y="690"/>
                  </a:cubicBezTo>
                  <a:cubicBezTo>
                    <a:pt x="328" y="689"/>
                    <a:pt x="307" y="687"/>
                    <a:pt x="267" y="684"/>
                  </a:cubicBezTo>
                  <a:cubicBezTo>
                    <a:pt x="249" y="690"/>
                    <a:pt x="264" y="683"/>
                    <a:pt x="259" y="722"/>
                  </a:cubicBezTo>
                  <a:cubicBezTo>
                    <a:pt x="258" y="733"/>
                    <a:pt x="250" y="750"/>
                    <a:pt x="241" y="756"/>
                  </a:cubicBezTo>
                  <a:cubicBezTo>
                    <a:pt x="218" y="752"/>
                    <a:pt x="207" y="735"/>
                    <a:pt x="185" y="728"/>
                  </a:cubicBezTo>
                  <a:cubicBezTo>
                    <a:pt x="176" y="725"/>
                    <a:pt x="171" y="724"/>
                    <a:pt x="163" y="720"/>
                  </a:cubicBezTo>
                  <a:cubicBezTo>
                    <a:pt x="159" y="718"/>
                    <a:pt x="151" y="716"/>
                    <a:pt x="151" y="716"/>
                  </a:cubicBezTo>
                  <a:cubicBezTo>
                    <a:pt x="157" y="695"/>
                    <a:pt x="180" y="689"/>
                    <a:pt x="195" y="674"/>
                  </a:cubicBezTo>
                  <a:cubicBezTo>
                    <a:pt x="198" y="665"/>
                    <a:pt x="205" y="652"/>
                    <a:pt x="211" y="644"/>
                  </a:cubicBezTo>
                  <a:cubicBezTo>
                    <a:pt x="210" y="638"/>
                    <a:pt x="212" y="631"/>
                    <a:pt x="209" y="626"/>
                  </a:cubicBezTo>
                  <a:cubicBezTo>
                    <a:pt x="207" y="621"/>
                    <a:pt x="199" y="623"/>
                    <a:pt x="195" y="620"/>
                  </a:cubicBezTo>
                  <a:cubicBezTo>
                    <a:pt x="185" y="612"/>
                    <a:pt x="173" y="606"/>
                    <a:pt x="165" y="596"/>
                  </a:cubicBezTo>
                  <a:cubicBezTo>
                    <a:pt x="146" y="573"/>
                    <a:pt x="123" y="552"/>
                    <a:pt x="99" y="534"/>
                  </a:cubicBezTo>
                  <a:cubicBezTo>
                    <a:pt x="87" y="525"/>
                    <a:pt x="72" y="517"/>
                    <a:pt x="61" y="506"/>
                  </a:cubicBezTo>
                  <a:cubicBezTo>
                    <a:pt x="49" y="494"/>
                    <a:pt x="37" y="480"/>
                    <a:pt x="23" y="470"/>
                  </a:cubicBezTo>
                  <a:cubicBezTo>
                    <a:pt x="13" y="456"/>
                    <a:pt x="10" y="451"/>
                    <a:pt x="7" y="434"/>
                  </a:cubicBezTo>
                  <a:cubicBezTo>
                    <a:pt x="6" y="421"/>
                    <a:pt x="7" y="408"/>
                    <a:pt x="5" y="396"/>
                  </a:cubicBezTo>
                  <a:cubicBezTo>
                    <a:pt x="5" y="394"/>
                    <a:pt x="0" y="391"/>
                    <a:pt x="1" y="392"/>
                  </a:cubicBezTo>
                  <a:close/>
                </a:path>
              </a:pathLst>
            </a:custGeom>
            <a:solidFill>
              <a:schemeClr val="accent1">
                <a:alpha val="50195"/>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0" name="Freeform 32"/>
            <p:cNvSpPr/>
            <p:nvPr/>
          </p:nvSpPr>
          <p:spPr>
            <a:xfrm rot="828663">
              <a:off x="242" y="3404"/>
              <a:ext cx="132" cy="167"/>
            </a:xfrm>
            <a:custGeom>
              <a:cxnLst>
                <a:cxn ang="0">
                  <a:pos x="0" y="0"/>
                </a:cxn>
                <a:cxn ang="0">
                  <a:pos x="8" y="1"/>
                </a:cxn>
                <a:cxn ang="0">
                  <a:pos x="33" y="5"/>
                </a:cxn>
                <a:cxn ang="0">
                  <a:pos x="65" y="15"/>
                </a:cxn>
                <a:cxn ang="0">
                  <a:pos x="103" y="30"/>
                </a:cxn>
                <a:cxn ang="0">
                  <a:pos x="138" y="54"/>
                </a:cxn>
                <a:cxn ang="0">
                  <a:pos x="170" y="87"/>
                </a:cxn>
                <a:cxn ang="0">
                  <a:pos x="190" y="133"/>
                </a:cxn>
                <a:cxn ang="0">
                  <a:pos x="194" y="192"/>
                </a:cxn>
                <a:cxn ang="0">
                  <a:pos x="186" y="192"/>
                </a:cxn>
                <a:cxn ang="0">
                  <a:pos x="176" y="192"/>
                </a:cxn>
                <a:cxn ang="0">
                  <a:pos x="166" y="192"/>
                </a:cxn>
                <a:cxn ang="0">
                  <a:pos x="154" y="189"/>
                </a:cxn>
                <a:cxn ang="0">
                  <a:pos x="144" y="188"/>
                </a:cxn>
                <a:cxn ang="0">
                  <a:pos x="132" y="184"/>
                </a:cxn>
                <a:cxn ang="0">
                  <a:pos x="117" y="178"/>
                </a:cxn>
                <a:cxn ang="0">
                  <a:pos x="103" y="171"/>
                </a:cxn>
                <a:cxn ang="0">
                  <a:pos x="94" y="155"/>
                </a:cxn>
                <a:cxn ang="0">
                  <a:pos x="94" y="136"/>
                </a:cxn>
                <a:cxn ang="0">
                  <a:pos x="99" y="118"/>
                </a:cxn>
                <a:cxn ang="0">
                  <a:pos x="104" y="98"/>
                </a:cxn>
                <a:cxn ang="0">
                  <a:pos x="99" y="76"/>
                </a:cxn>
                <a:cxn ang="0">
                  <a:pos x="85" y="52"/>
                </a:cxn>
                <a:cxn ang="0">
                  <a:pos x="56" y="29"/>
                </a:cxn>
                <a:cxn ang="0">
                  <a:pos x="0" y="0"/>
                </a:cxn>
              </a:cxnLst>
              <a:rect l="0" t="0" r="0" b="0"/>
              <a:pathLst>
                <a:path w="109" h="156">
                  <a:moveTo>
                    <a:pt x="0" y="0"/>
                  </a:moveTo>
                  <a:lnTo>
                    <a:pt x="5" y="1"/>
                  </a:lnTo>
                  <a:lnTo>
                    <a:pt x="18" y="5"/>
                  </a:lnTo>
                  <a:lnTo>
                    <a:pt x="37" y="12"/>
                  </a:lnTo>
                  <a:lnTo>
                    <a:pt x="58" y="24"/>
                  </a:lnTo>
                  <a:lnTo>
                    <a:pt x="78" y="44"/>
                  </a:lnTo>
                  <a:lnTo>
                    <a:pt x="96" y="71"/>
                  </a:lnTo>
                  <a:lnTo>
                    <a:pt x="107" y="108"/>
                  </a:lnTo>
                  <a:lnTo>
                    <a:pt x="109" y="156"/>
                  </a:lnTo>
                  <a:lnTo>
                    <a:pt x="105" y="156"/>
                  </a:lnTo>
                  <a:lnTo>
                    <a:pt x="99" y="156"/>
                  </a:lnTo>
                  <a:lnTo>
                    <a:pt x="93" y="156"/>
                  </a:lnTo>
                  <a:lnTo>
                    <a:pt x="87" y="154"/>
                  </a:lnTo>
                  <a:lnTo>
                    <a:pt x="81" y="153"/>
                  </a:lnTo>
                  <a:lnTo>
                    <a:pt x="74" y="150"/>
                  </a:lnTo>
                  <a:lnTo>
                    <a:pt x="66" y="145"/>
                  </a:lnTo>
                  <a:lnTo>
                    <a:pt x="58" y="139"/>
                  </a:lnTo>
                  <a:lnTo>
                    <a:pt x="53" y="126"/>
                  </a:lnTo>
                  <a:lnTo>
                    <a:pt x="53" y="111"/>
                  </a:lnTo>
                  <a:lnTo>
                    <a:pt x="56" y="96"/>
                  </a:lnTo>
                  <a:lnTo>
                    <a:pt x="59" y="80"/>
                  </a:lnTo>
                  <a:lnTo>
                    <a:pt x="56" y="62"/>
                  </a:lnTo>
                  <a:lnTo>
                    <a:pt x="48" y="43"/>
                  </a:lnTo>
                  <a:lnTo>
                    <a:pt x="31" y="23"/>
                  </a:lnTo>
                  <a:lnTo>
                    <a:pt x="0"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1" name="Freeform 33"/>
            <p:cNvSpPr/>
            <p:nvPr/>
          </p:nvSpPr>
          <p:spPr>
            <a:xfrm rot="828663">
              <a:off x="266" y="3592"/>
              <a:ext cx="66" cy="43"/>
            </a:xfrm>
            <a:custGeom>
              <a:cxnLst>
                <a:cxn ang="0">
                  <a:pos x="0" y="0"/>
                </a:cxn>
                <a:cxn ang="0">
                  <a:pos x="1" y="1"/>
                </a:cxn>
                <a:cxn ang="0">
                  <a:pos x="11" y="3"/>
                </a:cxn>
                <a:cxn ang="0">
                  <a:pos x="24" y="11"/>
                </a:cxn>
                <a:cxn ang="0">
                  <a:pos x="39" y="15"/>
                </a:cxn>
                <a:cxn ang="0">
                  <a:pos x="53" y="18"/>
                </a:cxn>
                <a:cxn ang="0">
                  <a:pos x="68" y="20"/>
                </a:cxn>
                <a:cxn ang="0">
                  <a:pos x="83" y="22"/>
                </a:cxn>
                <a:cxn ang="0">
                  <a:pos x="99" y="19"/>
                </a:cxn>
                <a:cxn ang="0">
                  <a:pos x="97" y="31"/>
                </a:cxn>
                <a:cxn ang="0">
                  <a:pos x="92" y="41"/>
                </a:cxn>
                <a:cxn ang="0">
                  <a:pos x="81" y="47"/>
                </a:cxn>
                <a:cxn ang="0">
                  <a:pos x="67" y="49"/>
                </a:cxn>
                <a:cxn ang="0">
                  <a:pos x="51" y="48"/>
                </a:cxn>
                <a:cxn ang="0">
                  <a:pos x="34" y="40"/>
                </a:cxn>
                <a:cxn ang="0">
                  <a:pos x="18" y="26"/>
                </a:cxn>
                <a:cxn ang="0">
                  <a:pos x="0" y="0"/>
                </a:cxn>
              </a:cxnLst>
              <a:rect l="0" t="0" r="0" b="0"/>
              <a:pathLst>
                <a:path w="54" h="40">
                  <a:moveTo>
                    <a:pt x="0" y="0"/>
                  </a:moveTo>
                  <a:lnTo>
                    <a:pt x="1" y="1"/>
                  </a:lnTo>
                  <a:lnTo>
                    <a:pt x="6" y="3"/>
                  </a:lnTo>
                  <a:lnTo>
                    <a:pt x="13" y="8"/>
                  </a:lnTo>
                  <a:lnTo>
                    <a:pt x="21" y="12"/>
                  </a:lnTo>
                  <a:lnTo>
                    <a:pt x="29" y="15"/>
                  </a:lnTo>
                  <a:lnTo>
                    <a:pt x="38" y="17"/>
                  </a:lnTo>
                  <a:lnTo>
                    <a:pt x="46" y="18"/>
                  </a:lnTo>
                  <a:lnTo>
                    <a:pt x="54" y="16"/>
                  </a:lnTo>
                  <a:lnTo>
                    <a:pt x="53" y="25"/>
                  </a:lnTo>
                  <a:lnTo>
                    <a:pt x="50" y="33"/>
                  </a:lnTo>
                  <a:lnTo>
                    <a:pt x="44" y="38"/>
                  </a:lnTo>
                  <a:lnTo>
                    <a:pt x="37" y="40"/>
                  </a:lnTo>
                  <a:lnTo>
                    <a:pt x="28" y="39"/>
                  </a:lnTo>
                  <a:lnTo>
                    <a:pt x="19" y="32"/>
                  </a:lnTo>
                  <a:lnTo>
                    <a:pt x="10" y="20"/>
                  </a:lnTo>
                  <a:lnTo>
                    <a:pt x="0"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2" name="Freeform 34"/>
            <p:cNvSpPr/>
            <p:nvPr/>
          </p:nvSpPr>
          <p:spPr>
            <a:xfrm>
              <a:off x="11" y="4110"/>
              <a:ext cx="118" cy="209"/>
            </a:xfrm>
            <a:custGeom>
              <a:cxnLst>
                <a:cxn ang="0">
                  <a:pos x="0" y="0"/>
                </a:cxn>
                <a:cxn ang="0">
                  <a:pos x="6" y="8"/>
                </a:cxn>
                <a:cxn ang="0">
                  <a:pos x="15" y="19"/>
                </a:cxn>
                <a:cxn ang="0">
                  <a:pos x="26" y="33"/>
                </a:cxn>
                <a:cxn ang="0">
                  <a:pos x="38" y="51"/>
                </a:cxn>
                <a:cxn ang="0">
                  <a:pos x="54" y="72"/>
                </a:cxn>
                <a:cxn ang="0">
                  <a:pos x="67" y="94"/>
                </a:cxn>
                <a:cxn ang="0">
                  <a:pos x="79" y="119"/>
                </a:cxn>
                <a:cxn ang="0">
                  <a:pos x="87" y="146"/>
                </a:cxn>
                <a:cxn ang="0">
                  <a:pos x="94" y="175"/>
                </a:cxn>
                <a:cxn ang="0">
                  <a:pos x="91" y="209"/>
                </a:cxn>
                <a:cxn ang="0">
                  <a:pos x="118" y="209"/>
                </a:cxn>
                <a:cxn ang="0">
                  <a:pos x="117" y="177"/>
                </a:cxn>
                <a:cxn ang="0">
                  <a:pos x="104" y="119"/>
                </a:cxn>
                <a:cxn ang="0">
                  <a:pos x="82" y="69"/>
                </a:cxn>
                <a:cxn ang="0">
                  <a:pos x="47" y="27"/>
                </a:cxn>
                <a:cxn ang="0">
                  <a:pos x="0" y="0"/>
                </a:cxn>
              </a:cxnLst>
              <a:rect l="0" t="0" r="0" b="0"/>
              <a:pathLst>
                <a:path w="118" h="209">
                  <a:moveTo>
                    <a:pt x="0" y="0"/>
                  </a:moveTo>
                  <a:lnTo>
                    <a:pt x="6" y="8"/>
                  </a:lnTo>
                  <a:lnTo>
                    <a:pt x="15" y="19"/>
                  </a:lnTo>
                  <a:lnTo>
                    <a:pt x="26" y="33"/>
                  </a:lnTo>
                  <a:lnTo>
                    <a:pt x="38" y="51"/>
                  </a:lnTo>
                  <a:lnTo>
                    <a:pt x="54" y="72"/>
                  </a:lnTo>
                  <a:lnTo>
                    <a:pt x="67" y="94"/>
                  </a:lnTo>
                  <a:lnTo>
                    <a:pt x="79" y="119"/>
                  </a:lnTo>
                  <a:lnTo>
                    <a:pt x="87" y="146"/>
                  </a:lnTo>
                  <a:lnTo>
                    <a:pt x="94" y="175"/>
                  </a:lnTo>
                  <a:lnTo>
                    <a:pt x="91" y="209"/>
                  </a:lnTo>
                  <a:lnTo>
                    <a:pt x="118" y="209"/>
                  </a:lnTo>
                  <a:lnTo>
                    <a:pt x="117" y="177"/>
                  </a:lnTo>
                  <a:lnTo>
                    <a:pt x="104" y="119"/>
                  </a:lnTo>
                  <a:lnTo>
                    <a:pt x="82" y="69"/>
                  </a:lnTo>
                  <a:lnTo>
                    <a:pt x="47" y="27"/>
                  </a:lnTo>
                  <a:lnTo>
                    <a:pt x="0"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3" name="Freeform 35"/>
            <p:cNvSpPr/>
            <p:nvPr/>
          </p:nvSpPr>
          <p:spPr>
            <a:xfrm>
              <a:off x="0" y="3968"/>
              <a:ext cx="130" cy="128"/>
            </a:xfrm>
            <a:custGeom>
              <a:cxnLst>
                <a:cxn ang="0">
                  <a:pos x="103" y="0"/>
                </a:cxn>
                <a:cxn ang="0">
                  <a:pos x="130" y="128"/>
                </a:cxn>
                <a:cxn ang="0">
                  <a:pos x="125" y="126"/>
                </a:cxn>
                <a:cxn ang="0">
                  <a:pos x="111" y="121"/>
                </a:cxn>
                <a:cxn ang="0">
                  <a:pos x="92" y="111"/>
                </a:cxn>
                <a:cxn ang="0">
                  <a:pos x="68" y="103"/>
                </a:cxn>
                <a:cxn ang="0">
                  <a:pos x="41" y="94"/>
                </a:cxn>
                <a:cxn ang="0">
                  <a:pos x="19" y="90"/>
                </a:cxn>
                <a:cxn ang="0">
                  <a:pos x="0" y="93"/>
                </a:cxn>
                <a:cxn ang="0">
                  <a:pos x="0" y="72"/>
                </a:cxn>
                <a:cxn ang="0">
                  <a:pos x="12" y="70"/>
                </a:cxn>
                <a:cxn ang="0">
                  <a:pos x="24" y="66"/>
                </a:cxn>
                <a:cxn ang="0">
                  <a:pos x="38" y="66"/>
                </a:cxn>
                <a:cxn ang="0">
                  <a:pos x="51" y="67"/>
                </a:cxn>
                <a:cxn ang="0">
                  <a:pos x="65" y="70"/>
                </a:cxn>
                <a:cxn ang="0">
                  <a:pos x="78" y="78"/>
                </a:cxn>
                <a:cxn ang="0">
                  <a:pos x="81" y="74"/>
                </a:cxn>
                <a:cxn ang="0">
                  <a:pos x="81" y="58"/>
                </a:cxn>
                <a:cxn ang="0">
                  <a:pos x="82" y="37"/>
                </a:cxn>
                <a:cxn ang="0">
                  <a:pos x="82" y="29"/>
                </a:cxn>
                <a:cxn ang="0">
                  <a:pos x="80" y="29"/>
                </a:cxn>
                <a:cxn ang="0">
                  <a:pos x="77" y="27"/>
                </a:cxn>
                <a:cxn ang="0">
                  <a:pos x="76" y="22"/>
                </a:cxn>
                <a:cxn ang="0">
                  <a:pos x="75" y="19"/>
                </a:cxn>
                <a:cxn ang="0">
                  <a:pos x="76" y="15"/>
                </a:cxn>
                <a:cxn ang="0">
                  <a:pos x="79" y="10"/>
                </a:cxn>
                <a:cxn ang="0">
                  <a:pos x="89" y="6"/>
                </a:cxn>
                <a:cxn ang="0">
                  <a:pos x="103" y="0"/>
                </a:cxn>
              </a:cxnLst>
              <a:rect l="0" t="0" r="0" b="0"/>
              <a:pathLst>
                <a:path w="130" h="128">
                  <a:moveTo>
                    <a:pt x="103" y="0"/>
                  </a:moveTo>
                  <a:lnTo>
                    <a:pt x="130" y="128"/>
                  </a:lnTo>
                  <a:lnTo>
                    <a:pt x="125" y="126"/>
                  </a:lnTo>
                  <a:lnTo>
                    <a:pt x="111" y="121"/>
                  </a:lnTo>
                  <a:lnTo>
                    <a:pt x="92" y="111"/>
                  </a:lnTo>
                  <a:lnTo>
                    <a:pt x="68" y="103"/>
                  </a:lnTo>
                  <a:lnTo>
                    <a:pt x="41" y="94"/>
                  </a:lnTo>
                  <a:lnTo>
                    <a:pt x="19" y="90"/>
                  </a:lnTo>
                  <a:lnTo>
                    <a:pt x="0" y="93"/>
                  </a:lnTo>
                  <a:lnTo>
                    <a:pt x="0" y="72"/>
                  </a:lnTo>
                  <a:lnTo>
                    <a:pt x="12" y="70"/>
                  </a:lnTo>
                  <a:lnTo>
                    <a:pt x="24" y="66"/>
                  </a:lnTo>
                  <a:lnTo>
                    <a:pt x="38" y="66"/>
                  </a:lnTo>
                  <a:lnTo>
                    <a:pt x="51" y="67"/>
                  </a:lnTo>
                  <a:lnTo>
                    <a:pt x="65" y="70"/>
                  </a:lnTo>
                  <a:lnTo>
                    <a:pt x="78" y="78"/>
                  </a:lnTo>
                  <a:lnTo>
                    <a:pt x="81" y="74"/>
                  </a:lnTo>
                  <a:lnTo>
                    <a:pt x="81" y="58"/>
                  </a:lnTo>
                  <a:lnTo>
                    <a:pt x="82" y="37"/>
                  </a:lnTo>
                  <a:lnTo>
                    <a:pt x="82" y="29"/>
                  </a:lnTo>
                  <a:lnTo>
                    <a:pt x="80" y="29"/>
                  </a:lnTo>
                  <a:lnTo>
                    <a:pt x="77" y="27"/>
                  </a:lnTo>
                  <a:lnTo>
                    <a:pt x="76" y="22"/>
                  </a:lnTo>
                  <a:lnTo>
                    <a:pt x="75" y="19"/>
                  </a:lnTo>
                  <a:lnTo>
                    <a:pt x="76" y="15"/>
                  </a:lnTo>
                  <a:lnTo>
                    <a:pt x="79" y="10"/>
                  </a:lnTo>
                  <a:lnTo>
                    <a:pt x="89" y="6"/>
                  </a:lnTo>
                  <a:lnTo>
                    <a:pt x="103"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4" name="Freeform 36"/>
            <p:cNvSpPr/>
            <p:nvPr/>
          </p:nvSpPr>
          <p:spPr>
            <a:xfrm>
              <a:off x="0" y="3949"/>
              <a:ext cx="47" cy="86"/>
            </a:xfrm>
            <a:custGeom>
              <a:cxnLst>
                <a:cxn ang="0">
                  <a:pos x="37" y="0"/>
                </a:cxn>
                <a:cxn ang="0">
                  <a:pos x="15" y="37"/>
                </a:cxn>
                <a:cxn ang="0">
                  <a:pos x="0" y="59"/>
                </a:cxn>
                <a:cxn ang="0">
                  <a:pos x="0" y="86"/>
                </a:cxn>
                <a:cxn ang="0">
                  <a:pos x="8" y="82"/>
                </a:cxn>
                <a:cxn ang="0">
                  <a:pos x="20" y="73"/>
                </a:cxn>
                <a:cxn ang="0">
                  <a:pos x="33" y="63"/>
                </a:cxn>
                <a:cxn ang="0">
                  <a:pos x="42" y="51"/>
                </a:cxn>
                <a:cxn ang="0">
                  <a:pos x="47" y="36"/>
                </a:cxn>
                <a:cxn ang="0">
                  <a:pos x="46" y="19"/>
                </a:cxn>
                <a:cxn ang="0">
                  <a:pos x="37" y="0"/>
                </a:cxn>
              </a:cxnLst>
              <a:rect l="0" t="0" r="0" b="0"/>
              <a:pathLst>
                <a:path w="47" h="86">
                  <a:moveTo>
                    <a:pt x="37" y="0"/>
                  </a:moveTo>
                  <a:lnTo>
                    <a:pt x="15" y="37"/>
                  </a:lnTo>
                  <a:lnTo>
                    <a:pt x="0" y="59"/>
                  </a:lnTo>
                  <a:lnTo>
                    <a:pt x="0" y="86"/>
                  </a:lnTo>
                  <a:lnTo>
                    <a:pt x="8" y="82"/>
                  </a:lnTo>
                  <a:lnTo>
                    <a:pt x="20" y="73"/>
                  </a:lnTo>
                  <a:lnTo>
                    <a:pt x="33" y="63"/>
                  </a:lnTo>
                  <a:lnTo>
                    <a:pt x="42" y="51"/>
                  </a:lnTo>
                  <a:lnTo>
                    <a:pt x="47" y="36"/>
                  </a:lnTo>
                  <a:lnTo>
                    <a:pt x="46" y="19"/>
                  </a:lnTo>
                  <a:lnTo>
                    <a:pt x="37" y="0"/>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5" name="Freeform 37"/>
            <p:cNvSpPr/>
            <p:nvPr/>
          </p:nvSpPr>
          <p:spPr>
            <a:xfrm>
              <a:off x="0" y="3239"/>
              <a:ext cx="497" cy="740"/>
            </a:xfrm>
            <a:custGeom>
              <a:cxnLst>
                <a:cxn ang="0">
                  <a:pos x="0" y="13"/>
                </a:cxn>
                <a:cxn ang="0">
                  <a:pos x="41" y="4"/>
                </a:cxn>
                <a:cxn ang="0">
                  <a:pos x="101" y="0"/>
                </a:cxn>
                <a:cxn ang="0">
                  <a:pos x="170" y="4"/>
                </a:cxn>
                <a:cxn ang="0">
                  <a:pos x="248" y="21"/>
                </a:cxn>
                <a:cxn ang="0">
                  <a:pos x="323" y="50"/>
                </a:cxn>
                <a:cxn ang="0">
                  <a:pos x="382" y="90"/>
                </a:cxn>
                <a:cxn ang="0">
                  <a:pos x="428" y="141"/>
                </a:cxn>
                <a:cxn ang="0">
                  <a:pos x="463" y="199"/>
                </a:cxn>
                <a:cxn ang="0">
                  <a:pos x="485" y="262"/>
                </a:cxn>
                <a:cxn ang="0">
                  <a:pos x="496" y="327"/>
                </a:cxn>
                <a:cxn ang="0">
                  <a:pos x="497" y="396"/>
                </a:cxn>
                <a:cxn ang="0">
                  <a:pos x="487" y="462"/>
                </a:cxn>
                <a:cxn ang="0">
                  <a:pos x="470" y="527"/>
                </a:cxn>
                <a:cxn ang="0">
                  <a:pos x="443" y="586"/>
                </a:cxn>
                <a:cxn ang="0">
                  <a:pos x="406" y="639"/>
                </a:cxn>
                <a:cxn ang="0">
                  <a:pos x="364" y="683"/>
                </a:cxn>
                <a:cxn ang="0">
                  <a:pos x="315" y="715"/>
                </a:cxn>
                <a:cxn ang="0">
                  <a:pos x="259" y="736"/>
                </a:cxn>
                <a:cxn ang="0">
                  <a:pos x="198" y="740"/>
                </a:cxn>
                <a:cxn ang="0">
                  <a:pos x="131" y="727"/>
                </a:cxn>
                <a:cxn ang="0">
                  <a:pos x="167" y="728"/>
                </a:cxn>
                <a:cxn ang="0">
                  <a:pos x="204" y="718"/>
                </a:cxn>
                <a:cxn ang="0">
                  <a:pos x="238" y="700"/>
                </a:cxn>
                <a:cxn ang="0">
                  <a:pos x="272" y="670"/>
                </a:cxn>
                <a:cxn ang="0">
                  <a:pos x="304" y="635"/>
                </a:cxn>
                <a:cxn ang="0">
                  <a:pos x="333" y="594"/>
                </a:cxn>
                <a:cxn ang="0">
                  <a:pos x="358" y="549"/>
                </a:cxn>
                <a:cxn ang="0">
                  <a:pos x="381" y="500"/>
                </a:cxn>
                <a:cxn ang="0">
                  <a:pos x="396" y="449"/>
                </a:cxn>
                <a:cxn ang="0">
                  <a:pos x="408" y="397"/>
                </a:cxn>
                <a:cxn ang="0">
                  <a:pos x="414" y="346"/>
                </a:cxn>
                <a:cxn ang="0">
                  <a:pos x="412" y="296"/>
                </a:cxn>
                <a:cxn ang="0">
                  <a:pos x="402" y="251"/>
                </a:cxn>
                <a:cxn ang="0">
                  <a:pos x="384" y="208"/>
                </a:cxn>
                <a:cxn ang="0">
                  <a:pos x="357" y="172"/>
                </a:cxn>
                <a:cxn ang="0">
                  <a:pos x="320" y="142"/>
                </a:cxn>
                <a:cxn ang="0">
                  <a:pos x="260" y="107"/>
                </a:cxn>
                <a:cxn ang="0">
                  <a:pos x="203" y="82"/>
                </a:cxn>
                <a:cxn ang="0">
                  <a:pos x="154" y="65"/>
                </a:cxn>
                <a:cxn ang="0">
                  <a:pos x="108" y="56"/>
                </a:cxn>
                <a:cxn ang="0">
                  <a:pos x="68" y="55"/>
                </a:cxn>
                <a:cxn ang="0">
                  <a:pos x="32" y="61"/>
                </a:cxn>
                <a:cxn ang="0">
                  <a:pos x="0" y="70"/>
                </a:cxn>
                <a:cxn ang="0">
                  <a:pos x="0" y="13"/>
                </a:cxn>
              </a:cxnLst>
              <a:rect l="0" t="0" r="0" b="0"/>
              <a:pathLst>
                <a:path w="497" h="740">
                  <a:moveTo>
                    <a:pt x="0" y="13"/>
                  </a:moveTo>
                  <a:lnTo>
                    <a:pt x="41" y="4"/>
                  </a:lnTo>
                  <a:lnTo>
                    <a:pt x="101" y="0"/>
                  </a:lnTo>
                  <a:lnTo>
                    <a:pt x="170" y="4"/>
                  </a:lnTo>
                  <a:lnTo>
                    <a:pt x="248" y="21"/>
                  </a:lnTo>
                  <a:lnTo>
                    <a:pt x="323" y="50"/>
                  </a:lnTo>
                  <a:lnTo>
                    <a:pt x="382" y="90"/>
                  </a:lnTo>
                  <a:lnTo>
                    <a:pt x="428" y="141"/>
                  </a:lnTo>
                  <a:lnTo>
                    <a:pt x="463" y="199"/>
                  </a:lnTo>
                  <a:lnTo>
                    <a:pt x="485" y="262"/>
                  </a:lnTo>
                  <a:lnTo>
                    <a:pt x="496" y="327"/>
                  </a:lnTo>
                  <a:lnTo>
                    <a:pt x="497" y="396"/>
                  </a:lnTo>
                  <a:lnTo>
                    <a:pt x="487" y="462"/>
                  </a:lnTo>
                  <a:lnTo>
                    <a:pt x="470" y="527"/>
                  </a:lnTo>
                  <a:lnTo>
                    <a:pt x="443" y="586"/>
                  </a:lnTo>
                  <a:lnTo>
                    <a:pt x="406" y="639"/>
                  </a:lnTo>
                  <a:lnTo>
                    <a:pt x="364" y="683"/>
                  </a:lnTo>
                  <a:lnTo>
                    <a:pt x="315" y="715"/>
                  </a:lnTo>
                  <a:lnTo>
                    <a:pt x="259" y="736"/>
                  </a:lnTo>
                  <a:lnTo>
                    <a:pt x="198" y="740"/>
                  </a:lnTo>
                  <a:lnTo>
                    <a:pt x="131" y="727"/>
                  </a:lnTo>
                  <a:lnTo>
                    <a:pt x="167" y="728"/>
                  </a:lnTo>
                  <a:lnTo>
                    <a:pt x="204" y="718"/>
                  </a:lnTo>
                  <a:lnTo>
                    <a:pt x="238" y="700"/>
                  </a:lnTo>
                  <a:lnTo>
                    <a:pt x="272" y="670"/>
                  </a:lnTo>
                  <a:lnTo>
                    <a:pt x="304" y="635"/>
                  </a:lnTo>
                  <a:lnTo>
                    <a:pt x="333" y="594"/>
                  </a:lnTo>
                  <a:lnTo>
                    <a:pt x="358" y="549"/>
                  </a:lnTo>
                  <a:lnTo>
                    <a:pt x="381" y="500"/>
                  </a:lnTo>
                  <a:lnTo>
                    <a:pt x="396" y="449"/>
                  </a:lnTo>
                  <a:lnTo>
                    <a:pt x="408" y="397"/>
                  </a:lnTo>
                  <a:lnTo>
                    <a:pt x="414" y="346"/>
                  </a:lnTo>
                  <a:lnTo>
                    <a:pt x="412" y="296"/>
                  </a:lnTo>
                  <a:lnTo>
                    <a:pt x="402" y="251"/>
                  </a:lnTo>
                  <a:lnTo>
                    <a:pt x="384" y="208"/>
                  </a:lnTo>
                  <a:lnTo>
                    <a:pt x="357" y="172"/>
                  </a:lnTo>
                  <a:lnTo>
                    <a:pt x="320" y="142"/>
                  </a:lnTo>
                  <a:lnTo>
                    <a:pt x="260" y="107"/>
                  </a:lnTo>
                  <a:lnTo>
                    <a:pt x="203" y="82"/>
                  </a:lnTo>
                  <a:lnTo>
                    <a:pt x="154" y="65"/>
                  </a:lnTo>
                  <a:lnTo>
                    <a:pt x="108" y="56"/>
                  </a:lnTo>
                  <a:lnTo>
                    <a:pt x="68" y="55"/>
                  </a:lnTo>
                  <a:lnTo>
                    <a:pt x="32" y="61"/>
                  </a:lnTo>
                  <a:lnTo>
                    <a:pt x="0" y="70"/>
                  </a:lnTo>
                  <a:lnTo>
                    <a:pt x="0" y="13"/>
                  </a:lnTo>
                  <a:close/>
                </a:path>
              </a:pathLst>
            </a:custGeom>
            <a:solidFill>
              <a:schemeClr val="folHlink">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6" name="Freeform 38"/>
            <p:cNvSpPr/>
            <p:nvPr/>
          </p:nvSpPr>
          <p:spPr>
            <a:xfrm rot="1584153">
              <a:off x="20" y="410"/>
              <a:ext cx="344" cy="245"/>
            </a:xfrm>
            <a:custGeom>
              <a:cxnLst>
                <a:cxn ang="0">
                  <a:pos x="0" y="0"/>
                </a:cxn>
                <a:cxn ang="0">
                  <a:pos x="0" y="28"/>
                </a:cxn>
                <a:cxn ang="0">
                  <a:pos x="7" y="56"/>
                </a:cxn>
                <a:cxn ang="0">
                  <a:pos x="15" y="84"/>
                </a:cxn>
                <a:cxn ang="0">
                  <a:pos x="27" y="108"/>
                </a:cxn>
                <a:cxn ang="0">
                  <a:pos x="43" y="131"/>
                </a:cxn>
                <a:cxn ang="0">
                  <a:pos x="64" y="156"/>
                </a:cxn>
                <a:cxn ang="0">
                  <a:pos x="91" y="178"/>
                </a:cxn>
                <a:cxn ang="0">
                  <a:pos x="122" y="196"/>
                </a:cxn>
                <a:cxn ang="0">
                  <a:pos x="161" y="215"/>
                </a:cxn>
                <a:cxn ang="0">
                  <a:pos x="206" y="229"/>
                </a:cxn>
                <a:cxn ang="0">
                  <a:pos x="254" y="242"/>
                </a:cxn>
                <a:cxn ang="0">
                  <a:pos x="313" y="252"/>
                </a:cxn>
                <a:cxn ang="0">
                  <a:pos x="377" y="258"/>
                </a:cxn>
                <a:cxn ang="0">
                  <a:pos x="451" y="262"/>
                </a:cxn>
                <a:cxn ang="0">
                  <a:pos x="527" y="261"/>
                </a:cxn>
                <a:cxn ang="0">
                  <a:pos x="616" y="256"/>
                </a:cxn>
                <a:cxn ang="0">
                  <a:pos x="538" y="251"/>
                </a:cxn>
                <a:cxn ang="0">
                  <a:pos x="467" y="243"/>
                </a:cxn>
                <a:cxn ang="0">
                  <a:pos x="408" y="234"/>
                </a:cxn>
                <a:cxn ang="0">
                  <a:pos x="355" y="225"/>
                </a:cxn>
                <a:cxn ang="0">
                  <a:pos x="307" y="214"/>
                </a:cxn>
                <a:cxn ang="0">
                  <a:pos x="269" y="201"/>
                </a:cxn>
                <a:cxn ang="0">
                  <a:pos x="233" y="187"/>
                </a:cxn>
                <a:cxn ang="0">
                  <a:pos x="201" y="171"/>
                </a:cxn>
                <a:cxn ang="0">
                  <a:pos x="171" y="156"/>
                </a:cxn>
                <a:cxn ang="0">
                  <a:pos x="147" y="137"/>
                </a:cxn>
                <a:cxn ang="0">
                  <a:pos x="126" y="119"/>
                </a:cxn>
                <a:cxn ang="0">
                  <a:pos x="104" y="97"/>
                </a:cxn>
                <a:cxn ang="0">
                  <a:pos x="79" y="75"/>
                </a:cxn>
                <a:cxn ang="0">
                  <a:pos x="55" y="53"/>
                </a:cxn>
                <a:cxn ang="0">
                  <a:pos x="28" y="27"/>
                </a:cxn>
                <a:cxn ang="0">
                  <a:pos x="0" y="0"/>
                </a:cxn>
              </a:cxnLst>
              <a:rect l="0" t="0" r="0" b="0"/>
              <a:pathLst>
                <a:path w="257" h="236">
                  <a:moveTo>
                    <a:pt x="0" y="0"/>
                  </a:moveTo>
                  <a:lnTo>
                    <a:pt x="0" y="25"/>
                  </a:lnTo>
                  <a:lnTo>
                    <a:pt x="3" y="50"/>
                  </a:lnTo>
                  <a:lnTo>
                    <a:pt x="6" y="75"/>
                  </a:lnTo>
                  <a:lnTo>
                    <a:pt x="11" y="98"/>
                  </a:lnTo>
                  <a:lnTo>
                    <a:pt x="18" y="119"/>
                  </a:lnTo>
                  <a:lnTo>
                    <a:pt x="27" y="141"/>
                  </a:lnTo>
                  <a:lnTo>
                    <a:pt x="38" y="161"/>
                  </a:lnTo>
                  <a:lnTo>
                    <a:pt x="51" y="178"/>
                  </a:lnTo>
                  <a:lnTo>
                    <a:pt x="67" y="194"/>
                  </a:lnTo>
                  <a:lnTo>
                    <a:pt x="86" y="208"/>
                  </a:lnTo>
                  <a:lnTo>
                    <a:pt x="106" y="219"/>
                  </a:lnTo>
                  <a:lnTo>
                    <a:pt x="131" y="228"/>
                  </a:lnTo>
                  <a:lnTo>
                    <a:pt x="158" y="234"/>
                  </a:lnTo>
                  <a:lnTo>
                    <a:pt x="188" y="237"/>
                  </a:lnTo>
                  <a:lnTo>
                    <a:pt x="220" y="236"/>
                  </a:lnTo>
                  <a:lnTo>
                    <a:pt x="257" y="232"/>
                  </a:lnTo>
                  <a:lnTo>
                    <a:pt x="224" y="227"/>
                  </a:lnTo>
                  <a:lnTo>
                    <a:pt x="195" y="220"/>
                  </a:lnTo>
                  <a:lnTo>
                    <a:pt x="170" y="212"/>
                  </a:lnTo>
                  <a:lnTo>
                    <a:pt x="148" y="204"/>
                  </a:lnTo>
                  <a:lnTo>
                    <a:pt x="128" y="193"/>
                  </a:lnTo>
                  <a:lnTo>
                    <a:pt x="112" y="182"/>
                  </a:lnTo>
                  <a:lnTo>
                    <a:pt x="97" y="169"/>
                  </a:lnTo>
                  <a:lnTo>
                    <a:pt x="84" y="155"/>
                  </a:lnTo>
                  <a:lnTo>
                    <a:pt x="72" y="141"/>
                  </a:lnTo>
                  <a:lnTo>
                    <a:pt x="61" y="125"/>
                  </a:lnTo>
                  <a:lnTo>
                    <a:pt x="52" y="107"/>
                  </a:lnTo>
                  <a:lnTo>
                    <a:pt x="43" y="88"/>
                  </a:lnTo>
                  <a:lnTo>
                    <a:pt x="33" y="69"/>
                  </a:lnTo>
                  <a:lnTo>
                    <a:pt x="23" y="47"/>
                  </a:lnTo>
                  <a:lnTo>
                    <a:pt x="12" y="24"/>
                  </a:lnTo>
                  <a:lnTo>
                    <a:pt x="0"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7" name="Freeform 39"/>
            <p:cNvSpPr/>
            <p:nvPr/>
          </p:nvSpPr>
          <p:spPr>
            <a:xfrm rot="1584153">
              <a:off x="242" y="756"/>
              <a:ext cx="167" cy="115"/>
            </a:xfrm>
            <a:custGeom>
              <a:cxnLst>
                <a:cxn ang="0">
                  <a:pos x="189" y="0"/>
                </a:cxn>
                <a:cxn ang="0">
                  <a:pos x="303" y="123"/>
                </a:cxn>
                <a:cxn ang="0">
                  <a:pos x="294" y="122"/>
                </a:cxn>
                <a:cxn ang="0">
                  <a:pos x="261" y="120"/>
                </a:cxn>
                <a:cxn ang="0">
                  <a:pos x="218" y="116"/>
                </a:cxn>
                <a:cxn ang="0">
                  <a:pos x="167" y="114"/>
                </a:cxn>
                <a:cxn ang="0">
                  <a:pos x="110" y="111"/>
                </a:cxn>
                <a:cxn ang="0">
                  <a:pos x="62" y="112"/>
                </a:cxn>
                <a:cxn ang="0">
                  <a:pos x="22" y="117"/>
                </a:cxn>
                <a:cxn ang="0">
                  <a:pos x="0" y="125"/>
                </a:cxn>
                <a:cxn ang="0">
                  <a:pos x="9" y="112"/>
                </a:cxn>
                <a:cxn ang="0">
                  <a:pos x="20" y="101"/>
                </a:cxn>
                <a:cxn ang="0">
                  <a:pos x="40" y="94"/>
                </a:cxn>
                <a:cxn ang="0">
                  <a:pos x="62" y="87"/>
                </a:cxn>
                <a:cxn ang="0">
                  <a:pos x="88" y="82"/>
                </a:cxn>
                <a:cxn ang="0">
                  <a:pos x="114" y="81"/>
                </a:cxn>
                <a:cxn ang="0">
                  <a:pos x="143" y="81"/>
                </a:cxn>
                <a:cxn ang="0">
                  <a:pos x="176" y="85"/>
                </a:cxn>
                <a:cxn ang="0">
                  <a:pos x="178" y="81"/>
                </a:cxn>
                <a:cxn ang="0">
                  <a:pos x="171" y="65"/>
                </a:cxn>
                <a:cxn ang="0">
                  <a:pos x="163" y="44"/>
                </a:cxn>
                <a:cxn ang="0">
                  <a:pos x="160" y="33"/>
                </a:cxn>
                <a:cxn ang="0">
                  <a:pos x="154" y="33"/>
                </a:cxn>
                <a:cxn ang="0">
                  <a:pos x="148" y="32"/>
                </a:cxn>
                <a:cxn ang="0">
                  <a:pos x="143" y="29"/>
                </a:cxn>
                <a:cxn ang="0">
                  <a:pos x="140" y="26"/>
                </a:cxn>
                <a:cxn ang="0">
                  <a:pos x="140" y="22"/>
                </a:cxn>
                <a:cxn ang="0">
                  <a:pos x="143" y="17"/>
                </a:cxn>
                <a:cxn ang="0">
                  <a:pos x="162" y="8"/>
                </a:cxn>
                <a:cxn ang="0">
                  <a:pos x="189" y="0"/>
                </a:cxn>
              </a:cxnLst>
              <a:rect l="0" t="0" r="0" b="0"/>
              <a:pathLst>
                <a:path w="124" h="110">
                  <a:moveTo>
                    <a:pt x="77" y="0"/>
                  </a:moveTo>
                  <a:lnTo>
                    <a:pt x="124" y="108"/>
                  </a:lnTo>
                  <a:lnTo>
                    <a:pt x="120" y="107"/>
                  </a:lnTo>
                  <a:lnTo>
                    <a:pt x="107" y="105"/>
                  </a:lnTo>
                  <a:lnTo>
                    <a:pt x="89" y="101"/>
                  </a:lnTo>
                  <a:lnTo>
                    <a:pt x="68" y="99"/>
                  </a:lnTo>
                  <a:lnTo>
                    <a:pt x="45" y="97"/>
                  </a:lnTo>
                  <a:lnTo>
                    <a:pt x="25" y="98"/>
                  </a:lnTo>
                  <a:lnTo>
                    <a:pt x="9" y="102"/>
                  </a:lnTo>
                  <a:lnTo>
                    <a:pt x="0" y="110"/>
                  </a:lnTo>
                  <a:lnTo>
                    <a:pt x="4" y="98"/>
                  </a:lnTo>
                  <a:lnTo>
                    <a:pt x="8" y="89"/>
                  </a:lnTo>
                  <a:lnTo>
                    <a:pt x="16" y="82"/>
                  </a:lnTo>
                  <a:lnTo>
                    <a:pt x="25" y="76"/>
                  </a:lnTo>
                  <a:lnTo>
                    <a:pt x="36" y="72"/>
                  </a:lnTo>
                  <a:lnTo>
                    <a:pt x="47" y="71"/>
                  </a:lnTo>
                  <a:lnTo>
                    <a:pt x="59" y="71"/>
                  </a:lnTo>
                  <a:lnTo>
                    <a:pt x="72" y="74"/>
                  </a:lnTo>
                  <a:lnTo>
                    <a:pt x="73" y="71"/>
                  </a:lnTo>
                  <a:lnTo>
                    <a:pt x="70" y="56"/>
                  </a:lnTo>
                  <a:lnTo>
                    <a:pt x="67" y="38"/>
                  </a:lnTo>
                  <a:lnTo>
                    <a:pt x="65" y="30"/>
                  </a:lnTo>
                  <a:lnTo>
                    <a:pt x="63" y="30"/>
                  </a:lnTo>
                  <a:lnTo>
                    <a:pt x="61" y="29"/>
                  </a:lnTo>
                  <a:lnTo>
                    <a:pt x="59" y="26"/>
                  </a:lnTo>
                  <a:lnTo>
                    <a:pt x="57" y="23"/>
                  </a:lnTo>
                  <a:lnTo>
                    <a:pt x="57" y="19"/>
                  </a:lnTo>
                  <a:lnTo>
                    <a:pt x="59" y="14"/>
                  </a:lnTo>
                  <a:lnTo>
                    <a:pt x="66" y="8"/>
                  </a:lnTo>
                  <a:lnTo>
                    <a:pt x="77"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8" name="Freeform 40"/>
            <p:cNvSpPr/>
            <p:nvPr/>
          </p:nvSpPr>
          <p:spPr>
            <a:xfrm rot="1584153">
              <a:off x="574" y="286"/>
              <a:ext cx="147" cy="160"/>
            </a:xfrm>
            <a:custGeom>
              <a:cxnLst>
                <a:cxn ang="0">
                  <a:pos x="0" y="0"/>
                </a:cxn>
                <a:cxn ang="0">
                  <a:pos x="12" y="1"/>
                </a:cxn>
                <a:cxn ang="0">
                  <a:pos x="43" y="5"/>
                </a:cxn>
                <a:cxn ang="0">
                  <a:pos x="90" y="12"/>
                </a:cxn>
                <a:cxn ang="0">
                  <a:pos x="142" y="27"/>
                </a:cxn>
                <a:cxn ang="0">
                  <a:pos x="192" y="47"/>
                </a:cxn>
                <a:cxn ang="0">
                  <a:pos x="235" y="77"/>
                </a:cxn>
                <a:cxn ang="0">
                  <a:pos x="262" y="117"/>
                </a:cxn>
                <a:cxn ang="0">
                  <a:pos x="267" y="168"/>
                </a:cxn>
                <a:cxn ang="0">
                  <a:pos x="259" y="168"/>
                </a:cxn>
                <a:cxn ang="0">
                  <a:pos x="244" y="168"/>
                </a:cxn>
                <a:cxn ang="0">
                  <a:pos x="228" y="168"/>
                </a:cxn>
                <a:cxn ang="0">
                  <a:pos x="213" y="166"/>
                </a:cxn>
                <a:cxn ang="0">
                  <a:pos x="198" y="165"/>
                </a:cxn>
                <a:cxn ang="0">
                  <a:pos x="182" y="162"/>
                </a:cxn>
                <a:cxn ang="0">
                  <a:pos x="162" y="157"/>
                </a:cxn>
                <a:cxn ang="0">
                  <a:pos x="142" y="151"/>
                </a:cxn>
                <a:cxn ang="0">
                  <a:pos x="129" y="135"/>
                </a:cxn>
                <a:cxn ang="0">
                  <a:pos x="129" y="120"/>
                </a:cxn>
                <a:cxn ang="0">
                  <a:pos x="138" y="104"/>
                </a:cxn>
                <a:cxn ang="0">
                  <a:pos x="146" y="86"/>
                </a:cxn>
                <a:cxn ang="0">
                  <a:pos x="138" y="68"/>
                </a:cxn>
                <a:cxn ang="0">
                  <a:pos x="119" y="46"/>
                </a:cxn>
                <a:cxn ang="0">
                  <a:pos x="77" y="26"/>
                </a:cxn>
                <a:cxn ang="0">
                  <a:pos x="0" y="0"/>
                </a:cxn>
              </a:cxnLst>
              <a:rect l="0" t="0" r="0" b="0"/>
              <a:pathLst>
                <a:path w="109" h="156">
                  <a:moveTo>
                    <a:pt x="0" y="0"/>
                  </a:moveTo>
                  <a:lnTo>
                    <a:pt x="5" y="1"/>
                  </a:lnTo>
                  <a:lnTo>
                    <a:pt x="18" y="5"/>
                  </a:lnTo>
                  <a:lnTo>
                    <a:pt x="37" y="12"/>
                  </a:lnTo>
                  <a:lnTo>
                    <a:pt x="58" y="24"/>
                  </a:lnTo>
                  <a:lnTo>
                    <a:pt x="78" y="44"/>
                  </a:lnTo>
                  <a:lnTo>
                    <a:pt x="96" y="71"/>
                  </a:lnTo>
                  <a:lnTo>
                    <a:pt x="107" y="108"/>
                  </a:lnTo>
                  <a:lnTo>
                    <a:pt x="109" y="156"/>
                  </a:lnTo>
                  <a:lnTo>
                    <a:pt x="105" y="156"/>
                  </a:lnTo>
                  <a:lnTo>
                    <a:pt x="99" y="156"/>
                  </a:lnTo>
                  <a:lnTo>
                    <a:pt x="93" y="156"/>
                  </a:lnTo>
                  <a:lnTo>
                    <a:pt x="87" y="154"/>
                  </a:lnTo>
                  <a:lnTo>
                    <a:pt x="81" y="153"/>
                  </a:lnTo>
                  <a:lnTo>
                    <a:pt x="74" y="150"/>
                  </a:lnTo>
                  <a:lnTo>
                    <a:pt x="66" y="145"/>
                  </a:lnTo>
                  <a:lnTo>
                    <a:pt x="58" y="139"/>
                  </a:lnTo>
                  <a:lnTo>
                    <a:pt x="53" y="126"/>
                  </a:lnTo>
                  <a:lnTo>
                    <a:pt x="53" y="111"/>
                  </a:lnTo>
                  <a:lnTo>
                    <a:pt x="56" y="96"/>
                  </a:lnTo>
                  <a:lnTo>
                    <a:pt x="59" y="80"/>
                  </a:lnTo>
                  <a:lnTo>
                    <a:pt x="56" y="62"/>
                  </a:lnTo>
                  <a:lnTo>
                    <a:pt x="48" y="43"/>
                  </a:lnTo>
                  <a:lnTo>
                    <a:pt x="31" y="23"/>
                  </a:lnTo>
                  <a:lnTo>
                    <a:pt x="0"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49" name="Freeform 41"/>
            <p:cNvSpPr/>
            <p:nvPr/>
          </p:nvSpPr>
          <p:spPr>
            <a:xfrm rot="1584153">
              <a:off x="236" y="721"/>
              <a:ext cx="62" cy="97"/>
            </a:xfrm>
            <a:custGeom>
              <a:cxnLst>
                <a:cxn ang="0">
                  <a:pos x="77" y="0"/>
                </a:cxn>
                <a:cxn ang="0">
                  <a:pos x="49" y="41"/>
                </a:cxn>
                <a:cxn ang="0">
                  <a:pos x="36" y="68"/>
                </a:cxn>
                <a:cxn ang="0">
                  <a:pos x="27" y="88"/>
                </a:cxn>
                <a:cxn ang="0">
                  <a:pos x="0" y="103"/>
                </a:cxn>
                <a:cxn ang="0">
                  <a:pos x="30" y="97"/>
                </a:cxn>
                <a:cxn ang="0">
                  <a:pos x="57" y="89"/>
                </a:cxn>
                <a:cxn ang="0">
                  <a:pos x="78" y="75"/>
                </a:cxn>
                <a:cxn ang="0">
                  <a:pos x="98" y="63"/>
                </a:cxn>
                <a:cxn ang="0">
                  <a:pos x="111" y="47"/>
                </a:cxn>
                <a:cxn ang="0">
                  <a:pos x="113" y="33"/>
                </a:cxn>
                <a:cxn ang="0">
                  <a:pos x="104" y="15"/>
                </a:cxn>
                <a:cxn ang="0">
                  <a:pos x="77" y="0"/>
                </a:cxn>
              </a:cxnLst>
              <a:rect l="0" t="0" r="0" b="0"/>
              <a:pathLst>
                <a:path w="46" h="94">
                  <a:moveTo>
                    <a:pt x="31" y="0"/>
                  </a:moveTo>
                  <a:lnTo>
                    <a:pt x="20" y="38"/>
                  </a:lnTo>
                  <a:lnTo>
                    <a:pt x="15" y="62"/>
                  </a:lnTo>
                  <a:lnTo>
                    <a:pt x="11" y="79"/>
                  </a:lnTo>
                  <a:lnTo>
                    <a:pt x="0" y="94"/>
                  </a:lnTo>
                  <a:lnTo>
                    <a:pt x="12" y="88"/>
                  </a:lnTo>
                  <a:lnTo>
                    <a:pt x="23" y="80"/>
                  </a:lnTo>
                  <a:lnTo>
                    <a:pt x="32" y="69"/>
                  </a:lnTo>
                  <a:lnTo>
                    <a:pt x="40" y="57"/>
                  </a:lnTo>
                  <a:lnTo>
                    <a:pt x="45" y="44"/>
                  </a:lnTo>
                  <a:lnTo>
                    <a:pt x="46" y="30"/>
                  </a:lnTo>
                  <a:lnTo>
                    <a:pt x="42" y="15"/>
                  </a:lnTo>
                  <a:lnTo>
                    <a:pt x="31"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50" name="Freeform 42"/>
            <p:cNvSpPr/>
            <p:nvPr/>
          </p:nvSpPr>
          <p:spPr>
            <a:xfrm rot="1584153">
              <a:off x="585" y="466"/>
              <a:ext cx="72" cy="41"/>
            </a:xfrm>
            <a:custGeom>
              <a:cxnLst>
                <a:cxn ang="0">
                  <a:pos x="0" y="0"/>
                </a:cxn>
                <a:cxn ang="0">
                  <a:pos x="1" y="1"/>
                </a:cxn>
                <a:cxn ang="0">
                  <a:pos x="15" y="3"/>
                </a:cxn>
                <a:cxn ang="0">
                  <a:pos x="31" y="8"/>
                </a:cxn>
                <a:cxn ang="0">
                  <a:pos x="49" y="12"/>
                </a:cxn>
                <a:cxn ang="0">
                  <a:pos x="69" y="15"/>
                </a:cxn>
                <a:cxn ang="0">
                  <a:pos x="91" y="17"/>
                </a:cxn>
                <a:cxn ang="0">
                  <a:pos x="108" y="18"/>
                </a:cxn>
                <a:cxn ang="0">
                  <a:pos x="128" y="16"/>
                </a:cxn>
                <a:cxn ang="0">
                  <a:pos x="127" y="28"/>
                </a:cxn>
                <a:cxn ang="0">
                  <a:pos x="119" y="36"/>
                </a:cxn>
                <a:cxn ang="0">
                  <a:pos x="105" y="41"/>
                </a:cxn>
                <a:cxn ang="0">
                  <a:pos x="87" y="43"/>
                </a:cxn>
                <a:cxn ang="0">
                  <a:pos x="65" y="42"/>
                </a:cxn>
                <a:cxn ang="0">
                  <a:pos x="44" y="35"/>
                </a:cxn>
                <a:cxn ang="0">
                  <a:pos x="23" y="23"/>
                </a:cxn>
                <a:cxn ang="0">
                  <a:pos x="0" y="0"/>
                </a:cxn>
              </a:cxnLst>
              <a:rect l="0" t="0" r="0" b="0"/>
              <a:pathLst>
                <a:path w="54" h="40">
                  <a:moveTo>
                    <a:pt x="0" y="0"/>
                  </a:moveTo>
                  <a:lnTo>
                    <a:pt x="1" y="1"/>
                  </a:lnTo>
                  <a:lnTo>
                    <a:pt x="6" y="3"/>
                  </a:lnTo>
                  <a:lnTo>
                    <a:pt x="13" y="8"/>
                  </a:lnTo>
                  <a:lnTo>
                    <a:pt x="21" y="12"/>
                  </a:lnTo>
                  <a:lnTo>
                    <a:pt x="29" y="15"/>
                  </a:lnTo>
                  <a:lnTo>
                    <a:pt x="38" y="17"/>
                  </a:lnTo>
                  <a:lnTo>
                    <a:pt x="46" y="18"/>
                  </a:lnTo>
                  <a:lnTo>
                    <a:pt x="54" y="16"/>
                  </a:lnTo>
                  <a:lnTo>
                    <a:pt x="53" y="25"/>
                  </a:lnTo>
                  <a:lnTo>
                    <a:pt x="50" y="33"/>
                  </a:lnTo>
                  <a:lnTo>
                    <a:pt x="44" y="38"/>
                  </a:lnTo>
                  <a:lnTo>
                    <a:pt x="37" y="40"/>
                  </a:lnTo>
                  <a:lnTo>
                    <a:pt x="28" y="39"/>
                  </a:lnTo>
                  <a:lnTo>
                    <a:pt x="19" y="32"/>
                  </a:lnTo>
                  <a:lnTo>
                    <a:pt x="10" y="20"/>
                  </a:lnTo>
                  <a:lnTo>
                    <a:pt x="0"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51" name="Freeform 43"/>
            <p:cNvSpPr/>
            <p:nvPr/>
          </p:nvSpPr>
          <p:spPr>
            <a:xfrm>
              <a:off x="0" y="886"/>
              <a:ext cx="360" cy="650"/>
            </a:xfrm>
            <a:custGeom>
              <a:cxnLst>
                <a:cxn ang="0">
                  <a:pos x="264" y="0"/>
                </a:cxn>
                <a:cxn ang="0">
                  <a:pos x="269" y="9"/>
                </a:cxn>
                <a:cxn ang="0">
                  <a:pos x="277" y="22"/>
                </a:cxn>
                <a:cxn ang="0">
                  <a:pos x="286" y="39"/>
                </a:cxn>
                <a:cxn ang="0">
                  <a:pos x="297" y="58"/>
                </a:cxn>
                <a:cxn ang="0">
                  <a:pos x="309" y="83"/>
                </a:cxn>
                <a:cxn ang="0">
                  <a:pos x="319" y="108"/>
                </a:cxn>
                <a:cxn ang="0">
                  <a:pos x="329" y="136"/>
                </a:cxn>
                <a:cxn ang="0">
                  <a:pos x="333" y="163"/>
                </a:cxn>
                <a:cxn ang="0">
                  <a:pos x="336" y="193"/>
                </a:cxn>
                <a:cxn ang="0">
                  <a:pos x="332" y="223"/>
                </a:cxn>
                <a:cxn ang="0">
                  <a:pos x="323" y="255"/>
                </a:cxn>
                <a:cxn ang="0">
                  <a:pos x="310" y="285"/>
                </a:cxn>
                <a:cxn ang="0">
                  <a:pos x="287" y="315"/>
                </a:cxn>
                <a:cxn ang="0">
                  <a:pos x="257" y="343"/>
                </a:cxn>
                <a:cxn ang="0">
                  <a:pos x="218" y="370"/>
                </a:cxn>
                <a:cxn ang="0">
                  <a:pos x="167" y="396"/>
                </a:cxn>
                <a:cxn ang="0">
                  <a:pos x="111" y="425"/>
                </a:cxn>
                <a:cxn ang="0">
                  <a:pos x="69" y="457"/>
                </a:cxn>
                <a:cxn ang="0">
                  <a:pos x="35" y="490"/>
                </a:cxn>
                <a:cxn ang="0">
                  <a:pos x="12" y="526"/>
                </a:cxn>
                <a:cxn ang="0">
                  <a:pos x="0" y="553"/>
                </a:cxn>
                <a:cxn ang="0">
                  <a:pos x="0" y="650"/>
                </a:cxn>
                <a:cxn ang="0">
                  <a:pos x="6" y="628"/>
                </a:cxn>
                <a:cxn ang="0">
                  <a:pos x="19" y="594"/>
                </a:cxn>
                <a:cxn ang="0">
                  <a:pos x="43" y="551"/>
                </a:cxn>
                <a:cxn ang="0">
                  <a:pos x="76" y="503"/>
                </a:cxn>
                <a:cxn ang="0">
                  <a:pos x="125" y="454"/>
                </a:cxn>
                <a:cxn ang="0">
                  <a:pos x="190" y="408"/>
                </a:cxn>
                <a:cxn ang="0">
                  <a:pos x="275" y="365"/>
                </a:cxn>
                <a:cxn ang="0">
                  <a:pos x="308" y="342"/>
                </a:cxn>
                <a:cxn ang="0">
                  <a:pos x="335" y="305"/>
                </a:cxn>
                <a:cxn ang="0">
                  <a:pos x="352" y="255"/>
                </a:cxn>
                <a:cxn ang="0">
                  <a:pos x="360" y="201"/>
                </a:cxn>
                <a:cxn ang="0">
                  <a:pos x="356" y="144"/>
                </a:cxn>
                <a:cxn ang="0">
                  <a:pos x="341" y="88"/>
                </a:cxn>
                <a:cxn ang="0">
                  <a:pos x="311" y="39"/>
                </a:cxn>
                <a:cxn ang="0">
                  <a:pos x="264" y="0"/>
                </a:cxn>
              </a:cxnLst>
              <a:rect l="0" t="0" r="0" b="0"/>
              <a:pathLst>
                <a:path w="360" h="650">
                  <a:moveTo>
                    <a:pt x="264" y="0"/>
                  </a:moveTo>
                  <a:lnTo>
                    <a:pt x="269" y="9"/>
                  </a:lnTo>
                  <a:lnTo>
                    <a:pt x="277" y="22"/>
                  </a:lnTo>
                  <a:lnTo>
                    <a:pt x="286" y="39"/>
                  </a:lnTo>
                  <a:lnTo>
                    <a:pt x="297" y="58"/>
                  </a:lnTo>
                  <a:lnTo>
                    <a:pt x="309" y="83"/>
                  </a:lnTo>
                  <a:lnTo>
                    <a:pt x="319" y="108"/>
                  </a:lnTo>
                  <a:lnTo>
                    <a:pt x="329" y="136"/>
                  </a:lnTo>
                  <a:lnTo>
                    <a:pt x="333" y="163"/>
                  </a:lnTo>
                  <a:lnTo>
                    <a:pt x="336" y="193"/>
                  </a:lnTo>
                  <a:lnTo>
                    <a:pt x="332" y="223"/>
                  </a:lnTo>
                  <a:lnTo>
                    <a:pt x="323" y="255"/>
                  </a:lnTo>
                  <a:lnTo>
                    <a:pt x="310" y="285"/>
                  </a:lnTo>
                  <a:lnTo>
                    <a:pt x="287" y="315"/>
                  </a:lnTo>
                  <a:lnTo>
                    <a:pt x="257" y="343"/>
                  </a:lnTo>
                  <a:lnTo>
                    <a:pt x="218" y="370"/>
                  </a:lnTo>
                  <a:lnTo>
                    <a:pt x="167" y="396"/>
                  </a:lnTo>
                  <a:lnTo>
                    <a:pt x="111" y="425"/>
                  </a:lnTo>
                  <a:lnTo>
                    <a:pt x="69" y="457"/>
                  </a:lnTo>
                  <a:lnTo>
                    <a:pt x="35" y="490"/>
                  </a:lnTo>
                  <a:lnTo>
                    <a:pt x="12" y="526"/>
                  </a:lnTo>
                  <a:lnTo>
                    <a:pt x="0" y="553"/>
                  </a:lnTo>
                  <a:lnTo>
                    <a:pt x="0" y="650"/>
                  </a:lnTo>
                  <a:lnTo>
                    <a:pt x="6" y="628"/>
                  </a:lnTo>
                  <a:lnTo>
                    <a:pt x="19" y="594"/>
                  </a:lnTo>
                  <a:lnTo>
                    <a:pt x="43" y="551"/>
                  </a:lnTo>
                  <a:lnTo>
                    <a:pt x="76" y="503"/>
                  </a:lnTo>
                  <a:lnTo>
                    <a:pt x="125" y="454"/>
                  </a:lnTo>
                  <a:lnTo>
                    <a:pt x="190" y="408"/>
                  </a:lnTo>
                  <a:lnTo>
                    <a:pt x="275" y="365"/>
                  </a:lnTo>
                  <a:lnTo>
                    <a:pt x="308" y="342"/>
                  </a:lnTo>
                  <a:lnTo>
                    <a:pt x="335" y="305"/>
                  </a:lnTo>
                  <a:lnTo>
                    <a:pt x="352" y="255"/>
                  </a:lnTo>
                  <a:lnTo>
                    <a:pt x="360" y="201"/>
                  </a:lnTo>
                  <a:lnTo>
                    <a:pt x="356" y="144"/>
                  </a:lnTo>
                  <a:lnTo>
                    <a:pt x="341" y="88"/>
                  </a:lnTo>
                  <a:lnTo>
                    <a:pt x="311" y="39"/>
                  </a:lnTo>
                  <a:lnTo>
                    <a:pt x="264" y="0"/>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sp>
          <p:nvSpPr>
            <p:cNvPr id="1052" name="Freeform 44"/>
            <p:cNvSpPr/>
            <p:nvPr/>
          </p:nvSpPr>
          <p:spPr>
            <a:xfrm rot="1584153">
              <a:off x="56" y="84"/>
              <a:ext cx="804" cy="686"/>
            </a:xfrm>
            <a:custGeom>
              <a:cxnLst>
                <a:cxn ang="0">
                  <a:pos x="40" y="404"/>
                </a:cxn>
                <a:cxn ang="0">
                  <a:pos x="15" y="373"/>
                </a:cxn>
                <a:cxn ang="0">
                  <a:pos x="0" y="316"/>
                </a:cxn>
                <a:cxn ang="0">
                  <a:pos x="9" y="243"/>
                </a:cxn>
                <a:cxn ang="0">
                  <a:pos x="62" y="166"/>
                </a:cxn>
                <a:cxn ang="0">
                  <a:pos x="169" y="93"/>
                </a:cxn>
                <a:cxn ang="0">
                  <a:pos x="349" y="34"/>
                </a:cxn>
                <a:cxn ang="0">
                  <a:pos x="606" y="2"/>
                </a:cxn>
                <a:cxn ang="0">
                  <a:pos x="934" y="9"/>
                </a:cxn>
                <a:cxn ang="0">
                  <a:pos x="1188" y="74"/>
                </a:cxn>
                <a:cxn ang="0">
                  <a:pos x="1360" y="180"/>
                </a:cxn>
                <a:cxn ang="0">
                  <a:pos x="1450" y="311"/>
                </a:cxn>
                <a:cxn ang="0">
                  <a:pos x="1461" y="447"/>
                </a:cxn>
                <a:cxn ang="0">
                  <a:pos x="1391" y="574"/>
                </a:cxn>
                <a:cxn ang="0">
                  <a:pos x="1245" y="672"/>
                </a:cxn>
                <a:cxn ang="0">
                  <a:pos x="1024" y="725"/>
                </a:cxn>
                <a:cxn ang="0">
                  <a:pos x="955" y="720"/>
                </a:cxn>
                <a:cxn ang="0">
                  <a:pos x="1083" y="675"/>
                </a:cxn>
                <a:cxn ang="0">
                  <a:pos x="1183" y="594"/>
                </a:cxn>
                <a:cxn ang="0">
                  <a:pos x="1251" y="496"/>
                </a:cxn>
                <a:cxn ang="0">
                  <a:pos x="1276" y="388"/>
                </a:cxn>
                <a:cxn ang="0">
                  <a:pos x="1261" y="282"/>
                </a:cxn>
                <a:cxn ang="0">
                  <a:pos x="1190" y="190"/>
                </a:cxn>
                <a:cxn ang="0">
                  <a:pos x="1063" y="122"/>
                </a:cxn>
                <a:cxn ang="0">
                  <a:pos x="838" y="81"/>
                </a:cxn>
                <a:cxn ang="0">
                  <a:pos x="604" y="67"/>
                </a:cxn>
                <a:cxn ang="0">
                  <a:pos x="428" y="77"/>
                </a:cxn>
                <a:cxn ang="0">
                  <a:pos x="297" y="110"/>
                </a:cxn>
                <a:cxn ang="0">
                  <a:pos x="205" y="163"/>
                </a:cxn>
                <a:cxn ang="0">
                  <a:pos x="140" y="225"/>
                </a:cxn>
                <a:cxn ang="0">
                  <a:pos x="98" y="297"/>
                </a:cxn>
                <a:cxn ang="0">
                  <a:pos x="69" y="370"/>
                </a:cxn>
              </a:cxnLst>
              <a:rect l="0" t="0" r="0" b="0"/>
              <a:pathLst>
                <a:path w="596" h="666">
                  <a:moveTo>
                    <a:pt x="22" y="372"/>
                  </a:moveTo>
                  <a:lnTo>
                    <a:pt x="16" y="370"/>
                  </a:lnTo>
                  <a:lnTo>
                    <a:pt x="10" y="360"/>
                  </a:lnTo>
                  <a:lnTo>
                    <a:pt x="6" y="341"/>
                  </a:lnTo>
                  <a:lnTo>
                    <a:pt x="1" y="318"/>
                  </a:lnTo>
                  <a:lnTo>
                    <a:pt x="0" y="289"/>
                  </a:lnTo>
                  <a:lnTo>
                    <a:pt x="0" y="257"/>
                  </a:lnTo>
                  <a:lnTo>
                    <a:pt x="4" y="222"/>
                  </a:lnTo>
                  <a:lnTo>
                    <a:pt x="13" y="187"/>
                  </a:lnTo>
                  <a:lnTo>
                    <a:pt x="25" y="151"/>
                  </a:lnTo>
                  <a:lnTo>
                    <a:pt x="45" y="116"/>
                  </a:lnTo>
                  <a:lnTo>
                    <a:pt x="69" y="84"/>
                  </a:lnTo>
                  <a:lnTo>
                    <a:pt x="101" y="55"/>
                  </a:lnTo>
                  <a:lnTo>
                    <a:pt x="142" y="31"/>
                  </a:lnTo>
                  <a:lnTo>
                    <a:pt x="190" y="13"/>
                  </a:lnTo>
                  <a:lnTo>
                    <a:pt x="247" y="2"/>
                  </a:lnTo>
                  <a:lnTo>
                    <a:pt x="314" y="0"/>
                  </a:lnTo>
                  <a:lnTo>
                    <a:pt x="380" y="9"/>
                  </a:lnTo>
                  <a:lnTo>
                    <a:pt x="436" y="33"/>
                  </a:lnTo>
                  <a:lnTo>
                    <a:pt x="484" y="68"/>
                  </a:lnTo>
                  <a:lnTo>
                    <a:pt x="524" y="113"/>
                  </a:lnTo>
                  <a:lnTo>
                    <a:pt x="554" y="165"/>
                  </a:lnTo>
                  <a:lnTo>
                    <a:pt x="577" y="222"/>
                  </a:lnTo>
                  <a:lnTo>
                    <a:pt x="591" y="284"/>
                  </a:lnTo>
                  <a:lnTo>
                    <a:pt x="596" y="347"/>
                  </a:lnTo>
                  <a:lnTo>
                    <a:pt x="595" y="409"/>
                  </a:lnTo>
                  <a:lnTo>
                    <a:pt x="585" y="469"/>
                  </a:lnTo>
                  <a:lnTo>
                    <a:pt x="566" y="525"/>
                  </a:lnTo>
                  <a:lnTo>
                    <a:pt x="540" y="574"/>
                  </a:lnTo>
                  <a:lnTo>
                    <a:pt x="507" y="615"/>
                  </a:lnTo>
                  <a:lnTo>
                    <a:pt x="465" y="645"/>
                  </a:lnTo>
                  <a:lnTo>
                    <a:pt x="417" y="663"/>
                  </a:lnTo>
                  <a:lnTo>
                    <a:pt x="360" y="666"/>
                  </a:lnTo>
                  <a:lnTo>
                    <a:pt x="389" y="659"/>
                  </a:lnTo>
                  <a:lnTo>
                    <a:pt x="417" y="642"/>
                  </a:lnTo>
                  <a:lnTo>
                    <a:pt x="441" y="617"/>
                  </a:lnTo>
                  <a:lnTo>
                    <a:pt x="463" y="583"/>
                  </a:lnTo>
                  <a:lnTo>
                    <a:pt x="482" y="544"/>
                  </a:lnTo>
                  <a:lnTo>
                    <a:pt x="497" y="501"/>
                  </a:lnTo>
                  <a:lnTo>
                    <a:pt x="509" y="454"/>
                  </a:lnTo>
                  <a:lnTo>
                    <a:pt x="517" y="404"/>
                  </a:lnTo>
                  <a:lnTo>
                    <a:pt x="520" y="355"/>
                  </a:lnTo>
                  <a:lnTo>
                    <a:pt x="519" y="305"/>
                  </a:lnTo>
                  <a:lnTo>
                    <a:pt x="514" y="258"/>
                  </a:lnTo>
                  <a:lnTo>
                    <a:pt x="502" y="213"/>
                  </a:lnTo>
                  <a:lnTo>
                    <a:pt x="485" y="174"/>
                  </a:lnTo>
                  <a:lnTo>
                    <a:pt x="462" y="139"/>
                  </a:lnTo>
                  <a:lnTo>
                    <a:pt x="433" y="112"/>
                  </a:lnTo>
                  <a:lnTo>
                    <a:pt x="397" y="93"/>
                  </a:lnTo>
                  <a:lnTo>
                    <a:pt x="341" y="75"/>
                  </a:lnTo>
                  <a:lnTo>
                    <a:pt x="290" y="65"/>
                  </a:lnTo>
                  <a:lnTo>
                    <a:pt x="246" y="61"/>
                  </a:lnTo>
                  <a:lnTo>
                    <a:pt x="207" y="63"/>
                  </a:lnTo>
                  <a:lnTo>
                    <a:pt x="174" y="71"/>
                  </a:lnTo>
                  <a:lnTo>
                    <a:pt x="146" y="84"/>
                  </a:lnTo>
                  <a:lnTo>
                    <a:pt x="121" y="101"/>
                  </a:lnTo>
                  <a:lnTo>
                    <a:pt x="101" y="123"/>
                  </a:lnTo>
                  <a:lnTo>
                    <a:pt x="84" y="149"/>
                  </a:lnTo>
                  <a:lnTo>
                    <a:pt x="69" y="176"/>
                  </a:lnTo>
                  <a:lnTo>
                    <a:pt x="57" y="206"/>
                  </a:lnTo>
                  <a:lnTo>
                    <a:pt x="48" y="239"/>
                  </a:lnTo>
                  <a:lnTo>
                    <a:pt x="40" y="272"/>
                  </a:lnTo>
                  <a:lnTo>
                    <a:pt x="33" y="305"/>
                  </a:lnTo>
                  <a:lnTo>
                    <a:pt x="28" y="339"/>
                  </a:lnTo>
                  <a:lnTo>
                    <a:pt x="22" y="372"/>
                  </a:lnTo>
                  <a:close/>
                </a:path>
              </a:pathLst>
            </a:custGeom>
            <a:solidFill>
              <a:schemeClr val="accent1">
                <a:alpha val="10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p>
          </p:txBody>
        </p:sp>
      </p:grpSp>
      <p:sp>
        <p:nvSpPr>
          <p:cNvPr id="4141" name="Rectangle 45"/>
          <p:cNvSpPr>
            <a:spLocks noGrp="1" noChangeArrowheads="1"/>
          </p:cNvSpPr>
          <p:nvPr>
            <p:ph type="title"/>
          </p:nvPr>
        </p:nvSpPr>
        <p:spPr bwMode="auto">
          <a:xfrm>
            <a:off x="442913" y="103188"/>
            <a:ext cx="8243888" cy="1314450"/>
          </a:xfrm>
          <a:prstGeom prst="rect">
            <a:avLst/>
          </a:prstGeom>
          <a:noFill/>
          <a:ln>
            <a:noFill/>
          </a:ln>
        </p:spPr>
        <p:txBody>
          <a:bodyPr vert="horz" wrap="square" lIns="91440" tIns="45720" rIns="91440" bIns="45720" numCol="1" anchor="b" anchorCtr="0" compatLnSpc="1"/>
          <a:lstStyle/>
          <a:p>
            <a:pPr lvl="0"/>
            <a:r>
              <a:rPr lang="zh-CN" altLang="en-US"/>
              <a:t>单击此处编辑母版标题样式</a:t>
            </a:r>
          </a:p>
        </p:txBody>
      </p:sp>
      <p:sp>
        <p:nvSpPr>
          <p:cNvPr id="1028" name="Rectangle 46"/>
          <p:cNvSpPr>
            <a:spLocks noGrp="1"/>
          </p:cNvSpPr>
          <p:nvPr>
            <p:ph type="body" idx="1"/>
          </p:nvPr>
        </p:nvSpPr>
        <p:spPr>
          <a:xfrm>
            <a:off x="457200" y="1600200"/>
            <a:ext cx="8229600" cy="4456113"/>
          </a:xfrm>
          <a:prstGeom prst="rect">
            <a:avLst/>
          </a:prstGeom>
          <a:noFill/>
          <a:ln w="9525">
            <a:noFill/>
          </a:ln>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143" name="Rectangle 47"/>
          <p:cNvSpPr>
            <a:spLocks noGrp="1" noChangeArrowheads="1"/>
          </p:cNvSpPr>
          <p:nvPr>
            <p:ph type="dt" sz="half" idx="2"/>
          </p:nvPr>
        </p:nvSpPr>
        <p:spPr bwMode="auto">
          <a:xfrm>
            <a:off x="457200" y="6243638"/>
            <a:ext cx="2133600" cy="457200"/>
          </a:xfrm>
          <a:prstGeom prst="rect">
            <a:avLst/>
          </a:prstGeom>
          <a:no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mn-l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4144" name="Rectangle 48"/>
          <p:cNvSpPr>
            <a:spLocks noGrp="1" noChangeArrowheads="1"/>
          </p:cNvSpPr>
          <p:nvPr>
            <p:ph type="ftr" sz="quarter" idx="3"/>
          </p:nvPr>
        </p:nvSpPr>
        <p:spPr bwMode="auto">
          <a:xfrm>
            <a:off x="3124200" y="6248400"/>
            <a:ext cx="2895600" cy="457200"/>
          </a:xfrm>
          <a:prstGeom prst="rect">
            <a:avLst/>
          </a:prstGeom>
          <a:noFill/>
          <a:ln>
            <a:noFill/>
          </a:ln>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mn-l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4145" name="Rectangle 49"/>
          <p:cNvSpPr>
            <a:spLocks noGrp="1" noChangeArrowheads="1"/>
          </p:cNvSpPr>
          <p:nvPr>
            <p:ph type="sldNum" sz="quarter" idx="4"/>
          </p:nvPr>
        </p:nvSpPr>
        <p:spPr bwMode="auto">
          <a:xfrm>
            <a:off x="6553200" y="6243638"/>
            <a:ext cx="2133600" cy="457200"/>
          </a:xfrm>
          <a:prstGeom prst="rect">
            <a:avLst/>
          </a:prstGeom>
          <a:noFill/>
          <a:ln>
            <a:noFill/>
          </a:ln>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lvl="0" eaLnBrk="1" hangingPunct="1">
              <a:buNone/>
            </a:pPr>
            <a:fld id="{9A0DB2DC-4C9A-4742-B13C-FB6460FD3503}" type="slidenum">
              <a:rPr lang="en-US" altLang="zh-CN"/>
              <a:t>‹#›</a:t>
            </a:fld>
            <a:endParaRPr lang="en-US" altLang="zh-CN">
              <a:latin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rtl="0" eaLnBrk="0" fontAlgn="base" hangingPunct="0">
        <a:lnSpc>
          <a:spcPct val="90000"/>
        </a:lnSpc>
        <a:spcBef>
          <a:spcPct val="0"/>
        </a:spcBef>
        <a:spcAft>
          <a:spcPct val="0"/>
        </a:spcAft>
        <a:defRPr sz="4400">
          <a:solidFill>
            <a:schemeClr val="tx2"/>
          </a:solidFill>
          <a:effectLst>
            <a:outerShdw blurRad="38100" dist="38100" dir="2700000" algn="tl">
              <a:srgbClr val="C0C0C0"/>
            </a:outerShdw>
          </a:effectLst>
          <a:latin typeface="+mj-lt"/>
          <a:ea typeface="+mj-ea"/>
          <a:cs typeface="+mj-cs"/>
        </a:defRPr>
      </a:lvl1pPr>
      <a:lvl2pPr algn="ctr" rtl="0" eaLnBrk="0" fontAlgn="base" hangingPunct="0">
        <a:lnSpc>
          <a:spcPct val="90000"/>
        </a:lnSpc>
        <a:spcBef>
          <a:spcPct val="0"/>
        </a:spcBef>
        <a:spcAft>
          <a:spcPct val="0"/>
        </a:spcAft>
        <a:defRPr sz="4400">
          <a:solidFill>
            <a:schemeClr val="tx2"/>
          </a:solidFill>
          <a:effectLst>
            <a:outerShdw blurRad="38100" dist="38100" dir="2700000" algn="tl">
              <a:srgbClr val="C0C0C0"/>
            </a:outerShdw>
          </a:effectLst>
          <a:latin typeface="Verdana" panose="020b0604030504040204" pitchFamily="34" charset="0"/>
          <a:ea typeface="宋体" panose="02010600030101010101" pitchFamily="2" charset="-122"/>
        </a:defRPr>
      </a:lvl2pPr>
      <a:lvl3pPr algn="ctr" rtl="0" eaLnBrk="0" fontAlgn="base" hangingPunct="0">
        <a:lnSpc>
          <a:spcPct val="90000"/>
        </a:lnSpc>
        <a:spcBef>
          <a:spcPct val="0"/>
        </a:spcBef>
        <a:spcAft>
          <a:spcPct val="0"/>
        </a:spcAft>
        <a:defRPr sz="4400">
          <a:solidFill>
            <a:schemeClr val="tx2"/>
          </a:solidFill>
          <a:effectLst>
            <a:outerShdw blurRad="38100" dist="38100" dir="2700000" algn="tl">
              <a:srgbClr val="C0C0C0"/>
            </a:outerShdw>
          </a:effectLst>
          <a:latin typeface="Verdana" panose="020b0604030504040204" pitchFamily="34" charset="0"/>
          <a:ea typeface="宋体" panose="02010600030101010101" pitchFamily="2" charset="-122"/>
        </a:defRPr>
      </a:lvl3pPr>
      <a:lvl4pPr algn="ctr" rtl="0" eaLnBrk="0" fontAlgn="base" hangingPunct="0">
        <a:lnSpc>
          <a:spcPct val="90000"/>
        </a:lnSpc>
        <a:spcBef>
          <a:spcPct val="0"/>
        </a:spcBef>
        <a:spcAft>
          <a:spcPct val="0"/>
        </a:spcAft>
        <a:defRPr sz="4400">
          <a:solidFill>
            <a:schemeClr val="tx2"/>
          </a:solidFill>
          <a:effectLst>
            <a:outerShdw blurRad="38100" dist="38100" dir="2700000" algn="tl">
              <a:srgbClr val="C0C0C0"/>
            </a:outerShdw>
          </a:effectLst>
          <a:latin typeface="Verdana" panose="020b0604030504040204" pitchFamily="34" charset="0"/>
          <a:ea typeface="宋体" panose="02010600030101010101" pitchFamily="2" charset="-122"/>
        </a:defRPr>
      </a:lvl4pPr>
      <a:lvl5pPr algn="ctr" rtl="0" eaLnBrk="0" fontAlgn="base" hangingPunct="0">
        <a:lnSpc>
          <a:spcPct val="90000"/>
        </a:lnSpc>
        <a:spcBef>
          <a:spcPct val="0"/>
        </a:spcBef>
        <a:spcAft>
          <a:spcPct val="0"/>
        </a:spcAft>
        <a:defRPr sz="4400">
          <a:solidFill>
            <a:schemeClr val="tx2"/>
          </a:solidFill>
          <a:effectLst>
            <a:outerShdw blurRad="38100" dist="38100" dir="2700000" algn="tl">
              <a:srgbClr val="C0C0C0"/>
            </a:outerShdw>
          </a:effectLst>
          <a:latin typeface="Verdana" panose="020b0604030504040204" pitchFamily="34" charset="0"/>
          <a:ea typeface="宋体" panose="02010600030101010101" pitchFamily="2" charset="-122"/>
        </a:defRPr>
      </a:lvl5pPr>
      <a:lvl6pPr marL="457200" algn="ctr" rtl="0" fontAlgn="base">
        <a:lnSpc>
          <a:spcPct val="90000"/>
        </a:lnSpc>
        <a:spcBef>
          <a:spcPct val="0"/>
        </a:spcBef>
        <a:spcAft>
          <a:spcPct val="0"/>
        </a:spcAft>
        <a:defRPr sz="4400">
          <a:solidFill>
            <a:schemeClr val="tx2"/>
          </a:solidFill>
          <a:effectLst>
            <a:outerShdw blurRad="38100" dist="38100" dir="2700000" algn="tl">
              <a:srgbClr val="C0C0C0"/>
            </a:outerShdw>
          </a:effectLst>
          <a:latin typeface="Verdana" panose="020b0604030504040204" pitchFamily="34" charset="0"/>
          <a:ea typeface="宋体" panose="02010600030101010101" pitchFamily="2" charset="-122"/>
        </a:defRPr>
      </a:lvl6pPr>
      <a:lvl7pPr marL="914400" algn="ctr" rtl="0" fontAlgn="base">
        <a:lnSpc>
          <a:spcPct val="90000"/>
        </a:lnSpc>
        <a:spcBef>
          <a:spcPct val="0"/>
        </a:spcBef>
        <a:spcAft>
          <a:spcPct val="0"/>
        </a:spcAft>
        <a:defRPr sz="4400">
          <a:solidFill>
            <a:schemeClr val="tx2"/>
          </a:solidFill>
          <a:effectLst>
            <a:outerShdw blurRad="38100" dist="38100" dir="2700000" algn="tl">
              <a:srgbClr val="C0C0C0"/>
            </a:outerShdw>
          </a:effectLst>
          <a:latin typeface="Verdana" panose="020b0604030504040204" pitchFamily="34" charset="0"/>
          <a:ea typeface="宋体" panose="02010600030101010101" pitchFamily="2" charset="-122"/>
        </a:defRPr>
      </a:lvl7pPr>
      <a:lvl8pPr marL="1371600" algn="ctr" rtl="0" fontAlgn="base">
        <a:lnSpc>
          <a:spcPct val="90000"/>
        </a:lnSpc>
        <a:spcBef>
          <a:spcPct val="0"/>
        </a:spcBef>
        <a:spcAft>
          <a:spcPct val="0"/>
        </a:spcAft>
        <a:defRPr sz="4400">
          <a:solidFill>
            <a:schemeClr val="tx2"/>
          </a:solidFill>
          <a:effectLst>
            <a:outerShdw blurRad="38100" dist="38100" dir="2700000" algn="tl">
              <a:srgbClr val="C0C0C0"/>
            </a:outerShdw>
          </a:effectLst>
          <a:latin typeface="Verdana" panose="020b0604030504040204" pitchFamily="34" charset="0"/>
          <a:ea typeface="宋体" panose="02010600030101010101" pitchFamily="2" charset="-122"/>
        </a:defRPr>
      </a:lvl8pPr>
      <a:lvl9pPr marL="1828800" algn="ctr" rtl="0" fontAlgn="base">
        <a:lnSpc>
          <a:spcPct val="90000"/>
        </a:lnSpc>
        <a:spcBef>
          <a:spcPct val="0"/>
        </a:spcBef>
        <a:spcAft>
          <a:spcPct val="0"/>
        </a:spcAft>
        <a:defRPr sz="4400">
          <a:solidFill>
            <a:schemeClr val="tx2"/>
          </a:solidFill>
          <a:effectLst>
            <a:outerShdw blurRad="38100" dist="38100" dir="2700000" algn="tl">
              <a:srgbClr val="C0C0C0"/>
            </a:outerShdw>
          </a:effectLst>
          <a:latin typeface="Verdana" panose="020b060403050404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2405611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Rectangle 2"/>
          <p:cNvSpPr>
            <a:spLocks noGrp="1" noChangeArrowheads="1"/>
          </p:cNvSpPr>
          <p:nvPr>
            <p:ph type="ctrTitle"/>
          </p:nvPr>
        </p:nvSpPr>
        <p:spPr>
          <a:xfrm>
            <a:off x="1692275" y="1125538"/>
            <a:ext cx="6335713" cy="2879725"/>
          </a:xfrm>
        </p:spPr>
        <p:txBody>
          <a:bodyPr vert="horz" wrap="square" lIns="91440" tIns="45720" rIns="91440" bIns="45720" numCol="1" anchor="b" anchorCtr="0" compatLnSpc="1"/>
          <a:lstStyle/>
          <a:p>
            <a:pPr marL="0" marR="0" lvl="0" indent="0" algn="l" defTabSz="914400" rtl="0" eaLnBrk="1" fontAlgn="base" latinLnBrk="0" hangingPunct="1">
              <a:lnSpc>
                <a:spcPct val="90000"/>
              </a:lnSpc>
              <a:spcBef>
                <a:spcPct val="0"/>
              </a:spcBef>
              <a:spcAft>
                <a:spcPct val="0"/>
              </a:spcAft>
              <a:buClrTx/>
              <a:buSzTx/>
              <a:buFontTx/>
              <a:buNone/>
              <a:defRPr/>
            </a:pPr>
            <a:r>
              <a:rPr kumimoji="0" lang="en-US" altLang="zh-CN" sz="40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t> </a:t>
            </a:r>
            <a:endParaRPr kumimoji="0" lang="en-US" altLang="zh-CN" sz="3200" b="1" i="0" u="none" strike="noStrike" kern="0" cap="none" spc="0" normalizeH="0" baseline="0" noProof="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3075" name="Oval 4"/>
          <p:cNvSpPr/>
          <p:nvPr/>
        </p:nvSpPr>
        <p:spPr>
          <a:xfrm>
            <a:off x="2627313" y="2420938"/>
            <a:ext cx="1512887" cy="720725"/>
          </a:xfrm>
          <a:prstGeom prst="ellipse">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endParaRPr lang="zh-CN" altLang="en-US">
              <a:latin typeface="宋体" panose="02010600030101010101" pitchFamily="2" charset="-122"/>
            </a:endParaRPr>
          </a:p>
        </p:txBody>
      </p:sp>
      <p:sp>
        <p:nvSpPr>
          <p:cNvPr id="2053" name="Rectangle 5"/>
          <p:cNvSpPr>
            <a:spLocks noChangeArrowheads="1"/>
          </p:cNvSpPr>
          <p:nvPr/>
        </p:nvSpPr>
        <p:spPr bwMode="auto">
          <a:xfrm>
            <a:off x="1908175" y="2060575"/>
            <a:ext cx="5772150" cy="1311275"/>
          </a:xfrm>
          <a:prstGeom prst="rect">
            <a:avLst/>
          </a:prstGeom>
          <a:noFill/>
          <a:ln>
            <a:noFill/>
          </a:ln>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400" b="1" i="0" u="none" strike="noStrike" kern="1200" cap="none" spc="0" normalizeH="0" baseline="0" noProof="0">
                <a:ln>
                  <a:noFill/>
                </a:ln>
                <a:solidFill>
                  <a:srgbClr val="CC3300"/>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n-cs"/>
              </a:rPr>
              <a:t>第五章  生产计划管理</a:t>
            </a:r>
            <a:br>
              <a:rPr kumimoji="0" lang="zh-CN" altLang="en-US" sz="3600" b="1" i="0" u="none" strike="noStrike" kern="1200" cap="none" spc="0" normalizeH="0" baseline="0" noProof="0">
                <a:ln>
                  <a:noFill/>
                </a:ln>
                <a:solidFill>
                  <a:srgbClr val="CC3300"/>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n-cs"/>
              </a:rPr>
            </a:br>
            <a:endParaRPr kumimoji="0" lang="zh-CN" altLang="en-US" sz="3600" b="1" i="0" u="none" strike="noStrike" kern="1200" cap="none" spc="0" normalizeH="0" baseline="0" noProof="0">
              <a:ln>
                <a:noFill/>
              </a:ln>
              <a:solidFill>
                <a:srgbClr val="CC3300"/>
              </a:solidFill>
              <a:effectLst>
                <a:outerShdw blurRad="38100" dist="38100" dir="2700000" algn="tl">
                  <a:srgbClr val="C0C0C0"/>
                </a:outerShdw>
              </a:effectLst>
              <a:uLnTx/>
              <a:uFillTx/>
              <a:latin typeface="宋体" panose="02010600030101010101" pitchFamily="2" charset="-122"/>
              <a:ea typeface="宋体" panose="02010600030101010101" pitchFamily="2" charset="-122"/>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266" name="Rectangle 2"/>
          <p:cNvSpPr>
            <a:spLocks noGrp="1" noChangeArrowheads="1"/>
          </p:cNvSpPr>
          <p:nvPr>
            <p:ph type="title"/>
          </p:nvPr>
        </p:nvSpPr>
        <p:spPr>
          <a:xfrm>
            <a:off x="449580" y="4076700"/>
            <a:ext cx="8244205" cy="2278380"/>
          </a:xfrm>
        </p:spPr>
        <p:txBody>
          <a:bodyPr vert="horz" wrap="square" lIns="91440" tIns="45720" rIns="91440" bIns="45720" numCol="1" anchor="b" anchorCtr="0" compatLnSpc="1"/>
          <a:lstStyle/>
          <a:p>
            <a:pPr marL="0" marR="0" lvl="0" indent="0" algn="l" defTabSz="914400" rtl="0" eaLnBrk="1" fontAlgn="base" latinLnBrk="0" hangingPunct="1">
              <a:lnSpc>
                <a:spcPct val="90000"/>
              </a:lnSpc>
              <a:spcBef>
                <a:spcPct val="0"/>
              </a:spcBef>
              <a:spcAft>
                <a:spcPct val="0"/>
              </a:spcAft>
              <a:buClrTx/>
              <a:buSzTx/>
              <a:buFontTx/>
              <a:buNone/>
              <a:defRPr/>
            </a:pPr>
            <a:r>
              <a:rPr kumimoji="0" lang="en-US" altLang="zh-CN" sz="28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t>    </a:t>
            </a:r>
            <a:br>
              <a:rPr kumimoji="0" lang="en-US" altLang="zh-CN" sz="28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br>
            <a:br>
              <a:rPr kumimoji="0" lang="en-US" altLang="zh-CN" sz="28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br>
            <a:br>
              <a:rPr kumimoji="0" lang="en-US" altLang="zh-CN" sz="28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br>
            <a:r>
              <a:rPr kumimoji="0" lang="en-US" altLang="zh-CN" sz="28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t>          </a:t>
            </a:r>
            <a:r>
              <a:rPr kumimoji="0" lang="zh-CN" altLang="en-US" sz="4000" b="1" i="0" u="none" strike="noStrike" kern="0" cap="none" spc="0" normalizeH="0" baseline="0" noProof="0">
                <a:ln>
                  <a:noFill/>
                </a:ln>
                <a:solidFill>
                  <a:srgbClr val="CC3300"/>
                </a:solidFill>
                <a:effectLst/>
                <a:uLnTx/>
                <a:uFillTx/>
                <a:latin typeface="+mj-lt"/>
                <a:ea typeface="+mj-ea"/>
                <a:cs typeface="+mj-cs"/>
              </a:rPr>
              <a:t>第一节    生产运作计划体系</a:t>
            </a:r>
            <a:br>
              <a:rPr kumimoji="0" lang="zh-CN" altLang="en-US" sz="28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br>
            <a:br>
              <a:rPr kumimoji="0" lang="zh-CN" altLang="en-US" sz="28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br>
            <a:r>
              <a:rPr kumimoji="0" lang="zh-CN" altLang="en-US" sz="2800" b="1" i="0" u="none" strike="noStrike" kern="0" cap="none" spc="0" normalizeH="0" baseline="0" noProof="0">
                <a:ln>
                  <a:noFill/>
                </a:ln>
                <a:solidFill>
                  <a:srgbClr val="CC3300"/>
                </a:solidFill>
                <a:effectLst>
                  <a:outerShdw blurRad="38100" dist="38100" dir="2700000" algn="tl">
                    <a:srgbClr val="C0C0C0"/>
                  </a:outerShdw>
                </a:effectLst>
                <a:uLnTx/>
                <a:uFillTx/>
                <a:latin typeface="+mj-lt"/>
                <a:ea typeface="+mj-ea"/>
                <a:cs typeface="+mj-cs"/>
              </a:rPr>
              <a:t> </a:t>
            </a:r>
            <a:r>
              <a:rPr kumimoji="0" lang="zh-CN" altLang="en-US" sz="3200" b="1" i="0" u="none" strike="noStrike" kern="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一、生产运作计划的组成</a:t>
            </a:r>
            <a:br>
              <a:rPr kumimoji="0" lang="zh-CN" altLang="en-US" sz="3200" b="1" i="0" u="none" strike="noStrike" kern="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br>
            <a: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（一）长期生产运作计划</a:t>
            </a:r>
            <a:b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br>
            <a:r>
              <a:rPr kumimoji="0" lang="en-US" altLang="zh-CN"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          一般为三至五年</a:t>
            </a:r>
            <a: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，主要包括产品或服务项目的发展方向、生产与运作发展规划、技术发展水平及主要技术经济指标。</a:t>
            </a:r>
            <a:b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br>
            <a: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（二）中期生产运作计划</a:t>
            </a:r>
            <a:b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br>
            <a: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 </a:t>
            </a:r>
            <a:r>
              <a:rPr kumimoji="0" lang="en-US" altLang="zh-CN"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        一般为一年或更长时间</a:t>
            </a:r>
            <a: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，内容包括企业的年度生产目</a:t>
            </a:r>
            <a:b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br>
            <a: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标，如品种、质量、产量、产值、新产品和新项目开发，以及年度内按季、按月的进度。</a:t>
            </a:r>
            <a:b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br>
            <a:b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br>
            <a: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（三）短期生产运作计划</a:t>
            </a:r>
            <a:br>
              <a:rPr kumimoji="0" lang="zh-CN" altLang="en-US"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br>
            <a:r>
              <a:rPr kumimoji="0" lang="en-US" altLang="zh-CN" sz="2400" b="1" i="0" u="none" strike="noStrike" kern="0" cap="none" spc="0" normalizeH="0" baseline="0" noProof="0">
                <a:ln>
                  <a:noFill/>
                </a:ln>
                <a:solidFill>
                  <a:schemeClr val="bg2">
                    <a:lumMod val="10000"/>
                  </a:schemeClr>
                </a:solidFill>
                <a:effectLst>
                  <a:outerShdw blurRad="38100" dist="38100" dir="2700000" algn="tl">
                    <a:srgbClr val="C0C0C0"/>
                  </a:outerShdw>
                </a:effectLst>
                <a:uLnTx/>
                <a:uFillTx/>
                <a:latin typeface="+mj-lt"/>
                <a:ea typeface="+mj-ea"/>
                <a:cs typeface="+mj-cs"/>
              </a:rPr>
              <a:t>         又称生产作业计划，时间跨度在一年以内，如季计划、月计划、日计划等。</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8" name="Text Box 4"/>
          <p:cNvSpPr txBox="1">
            <a:spLocks noChangeArrowheads="1"/>
          </p:cNvSpPr>
          <p:nvPr/>
        </p:nvSpPr>
        <p:spPr bwMode="auto">
          <a:xfrm>
            <a:off x="250825" y="188913"/>
            <a:ext cx="8316913" cy="1323975"/>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R="0" defTabSz="914400">
              <a:spcBef>
                <a:spcPct val="50000"/>
              </a:spcBef>
              <a:buClrTx/>
              <a:buSzTx/>
              <a:buFontTx/>
              <a:buNone/>
              <a:defRPr/>
            </a:pPr>
            <a:r>
              <a:rPr kumimoji="0" lang="en-US" altLang="zh-CN" sz="3200" kern="1200" cap="none" spc="0" normalizeH="0" baseline="0" noProof="0">
                <a:solidFill>
                  <a:srgbClr val="CC3300"/>
                </a:solidFill>
                <a:latin typeface="Verdana" panose="020b0604030504040204" pitchFamily="34" charset="0"/>
                <a:ea typeface="宋体" panose="02010600030101010101" pitchFamily="2" charset="-122"/>
                <a:cs typeface="+mn-cs"/>
              </a:rPr>
              <a:t>        </a:t>
            </a:r>
          </a:p>
          <a:p>
            <a:pPr marR="0" defTabSz="914400">
              <a:spcBef>
                <a:spcPct val="50000"/>
              </a:spcBef>
              <a:buClrTx/>
              <a:buSzTx/>
              <a:buFontTx/>
              <a:buNone/>
              <a:defRPr/>
            </a:pPr>
            <a:r>
              <a:rPr kumimoji="0" lang="en-US" altLang="zh-CN" sz="2800" kern="1200" cap="none" spc="0" normalizeH="0" baseline="0" noProof="0">
                <a:solidFill>
                  <a:srgbClr val="000000"/>
                </a:solidFill>
                <a:latin typeface="Verdana" panose="020b0604030504040204" pitchFamily="34" charset="0"/>
                <a:ea typeface="宋体" panose="02010600030101010101" pitchFamily="2" charset="-122"/>
                <a:cs typeface="+mn-cs"/>
              </a:rPr>
              <a:t>    </a:t>
            </a:r>
            <a:r>
              <a:rPr kumimoji="0" lang="zh-CN" altLang="en-US" sz="3200" kern="1200" cap="none" spc="0" normalizeH="0" baseline="0" noProof="0">
                <a:solidFill>
                  <a:srgbClr val="0033CC"/>
                </a:solidFill>
                <a:effectLst>
                  <a:outerShdw blurRad="38100" dist="38100" dir="2700000" algn="tl">
                    <a:srgbClr val="C0C0C0"/>
                  </a:outerShdw>
                </a:effectLst>
                <a:latin typeface="+mj-lt"/>
                <a:ea typeface="+mj-ea"/>
                <a:cs typeface="+mj-cs"/>
              </a:rPr>
              <a:t>二、</a:t>
            </a:r>
            <a:r>
              <a:rPr kumimoji="0" lang="zh-CN" altLang="zh-CN" sz="3200" kern="1200" cap="none" spc="0" normalizeH="0" baseline="0" noProof="0">
                <a:solidFill>
                  <a:srgbClr val="0033CC"/>
                </a:solidFill>
                <a:effectLst>
                  <a:outerShdw blurRad="38100" dist="38100" dir="2700000" algn="tl">
                    <a:srgbClr val="C0C0C0"/>
                  </a:outerShdw>
                </a:effectLst>
                <a:latin typeface="+mj-lt"/>
                <a:ea typeface="+mj-ea"/>
                <a:cs typeface="+mj-cs"/>
              </a:rPr>
              <a:t>生产与运作计划的内容</a:t>
            </a:r>
            <a:endParaRPr kumimoji="0" lang="zh-CN" altLang="en-US" sz="3200" kern="1200" cap="none" spc="0" normalizeH="0" baseline="0" noProof="0">
              <a:solidFill>
                <a:srgbClr val="0033CC"/>
              </a:solidFill>
              <a:effectLst>
                <a:outerShdw blurRad="38100" dist="38100" dir="2700000" algn="tl">
                  <a:srgbClr val="C0C0C0"/>
                </a:outerShdw>
              </a:effectLst>
              <a:latin typeface="+mj-lt"/>
              <a:ea typeface="+mj-ea"/>
              <a:cs typeface="+mj-cs"/>
            </a:endParaRPr>
          </a:p>
        </p:txBody>
      </p:sp>
      <p:sp>
        <p:nvSpPr>
          <p:cNvPr id="5123" name="矩形 5"/>
          <p:cNvSpPr/>
          <p:nvPr/>
        </p:nvSpPr>
        <p:spPr>
          <a:xfrm>
            <a:off x="755650" y="1741488"/>
            <a:ext cx="7632700" cy="34163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zh-CN">
                <a:latin typeface="宋体" panose="02010600030101010101" pitchFamily="2" charset="-122"/>
              </a:rPr>
              <a:t> 制造业的生产计划主要包括两种计划：综合计划与主生产进度计划。</a:t>
            </a:r>
          </a:p>
          <a:p>
            <a:r>
              <a:rPr lang="en-US" altLang="zh-CN">
                <a:latin typeface="宋体" panose="02010600030101010101" pitchFamily="2" charset="-122"/>
              </a:rPr>
              <a:t>    </a:t>
            </a:r>
            <a:r>
              <a:rPr lang="zh-CN" altLang="zh-CN">
                <a:solidFill>
                  <a:srgbClr val="FF0000"/>
                </a:solidFill>
                <a:latin typeface="宋体" panose="02010600030101010101" pitchFamily="2" charset="-122"/>
              </a:rPr>
              <a:t>综合计划</a:t>
            </a:r>
            <a:r>
              <a:rPr lang="zh-CN" altLang="zh-CN">
                <a:latin typeface="宋体" panose="02010600030101010101" pitchFamily="2" charset="-122"/>
              </a:rPr>
              <a:t>又称年度生产大纲，它在对计划期内需求和资源进行平衡的基础上，规定企业在计划年度内总的生产目标，主要用产品品种、质量、产量、产值和主要技术经济指标表示。</a:t>
            </a:r>
          </a:p>
          <a:p>
            <a:r>
              <a:rPr lang="en-US" altLang="zh-CN">
                <a:latin typeface="宋体" panose="02010600030101010101" pitchFamily="2" charset="-122"/>
              </a:rPr>
              <a:t>    </a:t>
            </a:r>
            <a:r>
              <a:rPr lang="zh-CN" altLang="zh-CN">
                <a:solidFill>
                  <a:srgbClr val="FF0000"/>
                </a:solidFill>
                <a:latin typeface="宋体" panose="02010600030101010101" pitchFamily="2" charset="-122"/>
              </a:rPr>
              <a:t>主生产进度计划</a:t>
            </a:r>
            <a:r>
              <a:rPr lang="zh-CN" altLang="zh-CN">
                <a:latin typeface="宋体" panose="02010600030101010101" pitchFamily="2" charset="-122"/>
              </a:rPr>
              <a:t>是综合计划的具体化，表现为按产品品种、规格规定的年度分季、分月的产量计划，实际上是对企业产品生产进度的大致安排。</a:t>
            </a:r>
            <a:endParaRPr lang="zh-CN" altLang="en-US">
              <a:latin typeface="宋体" panose="0201060003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Text Box 2"/>
          <p:cNvSpPr txBox="1"/>
          <p:nvPr/>
        </p:nvSpPr>
        <p:spPr>
          <a:xfrm>
            <a:off x="1331913" y="1773238"/>
            <a:ext cx="6553200" cy="206121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a:spcBef>
                <a:spcPct val="50000"/>
              </a:spcBef>
            </a:pPr>
            <a:r>
              <a:rPr lang="en-US" altLang="zh-CN" sz="3200">
                <a:solidFill>
                  <a:srgbClr val="CC3300"/>
                </a:solidFill>
                <a:latin typeface="Verdana" panose="020b0604030504040204" pitchFamily="34" charset="0"/>
              </a:rPr>
              <a:t>  </a:t>
            </a:r>
            <a:r>
              <a:rPr lang="zh-CN" altLang="en-US" sz="4000">
                <a:solidFill>
                  <a:srgbClr val="CC3300"/>
                </a:solidFill>
                <a:latin typeface="Verdana" panose="020b0604030504040204" pitchFamily="34" charset="0"/>
              </a:rPr>
              <a:t>第二节</a:t>
            </a:r>
            <a:r>
              <a:rPr lang="en-US" altLang="zh-CN" sz="4000">
                <a:latin typeface="宋体" panose="02010600030101010101" pitchFamily="2" charset="-122"/>
              </a:rPr>
              <a:t>	 </a:t>
            </a:r>
            <a:r>
              <a:rPr lang="zh-CN" altLang="zh-CN" sz="4000">
                <a:solidFill>
                  <a:srgbClr val="CC3300"/>
                </a:solidFill>
                <a:latin typeface="Verdana" panose="020b0604030504040204" pitchFamily="34" charset="0"/>
              </a:rPr>
              <a:t>生产计划制订</a:t>
            </a:r>
          </a:p>
          <a:p>
            <a:pPr>
              <a:spcBef>
                <a:spcPct val="50000"/>
              </a:spcBef>
            </a:pPr>
            <a:endParaRPr lang="zh-CN" altLang="en-US" sz="4000">
              <a:solidFill>
                <a:srgbClr val="CC3300"/>
              </a:solidFill>
              <a:latin typeface="Verdana" panose="020b0604030504040204" pitchFamily="34" charset="0"/>
            </a:endParaRPr>
          </a:p>
          <a:p>
            <a:pPr lvl="4" eaLnBrk="1" hangingPunct="1">
              <a:buFont typeface="Wingdings" panose="05000000000000000000" pitchFamily="2" charset="2"/>
            </a:pPr>
            <a:endParaRPr lang="zh-CN" altLang="en-US" sz="2800">
              <a:solidFill>
                <a:schemeClr val="tx2"/>
              </a:solidFill>
              <a:latin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Text Box 4"/>
          <p:cNvSpPr txBox="1"/>
          <p:nvPr/>
        </p:nvSpPr>
        <p:spPr>
          <a:xfrm>
            <a:off x="323533" y="1412240"/>
            <a:ext cx="6553200" cy="58356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a:spcBef>
                <a:spcPct val="50000"/>
              </a:spcBef>
            </a:pPr>
            <a:r>
              <a:rPr lang="en-US" altLang="zh-CN" sz="3200">
                <a:solidFill>
                  <a:srgbClr val="CC3300"/>
                </a:solidFill>
                <a:latin typeface="Verdana" panose="020b0604030504040204" pitchFamily="34" charset="0"/>
              </a:rPr>
              <a:t>  </a:t>
            </a:r>
            <a:r>
              <a:rPr lang="zh-CN" altLang="en-US" sz="3200">
                <a:solidFill>
                  <a:srgbClr val="CC3300"/>
                </a:solidFill>
                <a:latin typeface="Verdana" panose="020b0604030504040204" pitchFamily="34" charset="0"/>
              </a:rPr>
              <a:t>一、</a:t>
            </a:r>
            <a:r>
              <a:rPr lang="zh-CN" altLang="zh-CN" sz="3200">
                <a:solidFill>
                  <a:srgbClr val="CC3300"/>
                </a:solidFill>
                <a:latin typeface="Verdana" panose="020b0604030504040204" pitchFamily="34" charset="0"/>
              </a:rPr>
              <a:t>综合计划及其制订</a:t>
            </a:r>
            <a:endParaRPr lang="zh-CN" altLang="en-US" sz="3200">
              <a:solidFill>
                <a:srgbClr val="CC3300"/>
              </a:solidFill>
              <a:latin typeface="Verdana" panose="020b0604030504040204" pitchFamily="34" charset="0"/>
            </a:endParaRPr>
          </a:p>
        </p:txBody>
      </p:sp>
      <p:sp>
        <p:nvSpPr>
          <p:cNvPr id="3" name="矩形 2"/>
          <p:cNvSpPr/>
          <p:nvPr/>
        </p:nvSpPr>
        <p:spPr>
          <a:xfrm>
            <a:off x="395288" y="2420938"/>
            <a:ext cx="8208963" cy="2306955"/>
          </a:xfrm>
          <a:prstGeom prst="rect">
            <a:avLst/>
          </a:prstGeom>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（一）</a:t>
            </a:r>
            <a:r>
              <a:rPr kumimoji="0" lang="zh-CN" altLang="zh-CN"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综合计划的任务</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综合计划是衔接长期生产战略规划与短期生产作业计划的中间环节，它与主生产进度计划一起，同属中期生产计划的范畴，通常以年为计划期，又称生产大纲。</a:t>
            </a:r>
            <a:endParaRPr kumimoji="0" lang="zh-CN" altLang="en-US"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6626" name="图片 1"/>
          <p:cNvPicPr>
            <a:picLocks noChangeAspect="1"/>
          </p:cNvPicPr>
          <p:nvPr/>
        </p:nvPicPr>
        <p:blipFill>
          <a:blip r:embed="rId3"/>
          <a:srcRect l="29977" t="30255" r="32278" b="34654"/>
          <a:stretch>
            <a:fillRect/>
          </a:stretch>
        </p:blipFill>
        <p:spPr>
          <a:xfrm>
            <a:off x="611505" y="981075"/>
            <a:ext cx="7705725" cy="3959860"/>
          </a:xfrm>
          <a:prstGeom prst="rect">
            <a:avLst/>
          </a:prstGeom>
          <a:noFill/>
          <a:ln w="9525">
            <a:noFill/>
          </a:ln>
        </p:spPr>
      </p:pic>
      <p:sp>
        <p:nvSpPr>
          <p:cNvPr id="2" name="文本框 1"/>
          <p:cNvSpPr txBox="1"/>
          <p:nvPr/>
        </p:nvSpPr>
        <p:spPr>
          <a:xfrm>
            <a:off x="2555875" y="5012690"/>
            <a:ext cx="4572000" cy="39878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en-US" sz="2000"/>
              <a:t>图</a:t>
            </a:r>
            <a:r>
              <a:rPr lang="en-US" altLang="zh-CN" sz="2000"/>
              <a:t>5-2</a:t>
            </a:r>
            <a:r>
              <a:rPr lang="zh-CN" altLang="en-US" sz="2000"/>
              <a:t>　生产运作计划体系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755650" y="908685"/>
            <a:ext cx="7743825" cy="452310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en-US"/>
              <a:t>由综合计划在生产运作计划体系中的地位可以看出，它的重要任务是对企业在计划期（通常是一年）资源和需求平衡的基础上做出总体生产安排。具体地说包括以下任务：</a:t>
            </a:r>
          </a:p>
          <a:p>
            <a:r>
              <a:rPr lang="zh-CN" altLang="en-US"/>
              <a:t>（１）落实生产战略规定的长期目标，规定在计划年度内的实施要点。</a:t>
            </a:r>
          </a:p>
          <a:p>
            <a:r>
              <a:rPr lang="zh-CN" altLang="en-US"/>
              <a:t>（２）根据计划年度市场需求和企业自身能力，合理安排、优化配置各种资源，最大限度地满足市场需求并取得良好的收益。</a:t>
            </a:r>
          </a:p>
          <a:p>
            <a:r>
              <a:rPr lang="zh-CN" altLang="en-US"/>
              <a:t>（３）确定企业年度生产总任务，并与相关职能部门如营销、采购、技术、成本、财务等部门进行协调，求得一致。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900113" y="1196975"/>
            <a:ext cx="5490845" cy="583565"/>
          </a:xfrm>
          <a:prstGeom prst="rect">
            <a:avLst/>
          </a:prstGeom>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（二）</a:t>
            </a:r>
            <a:r>
              <a:rPr kumimoji="0" lang="zh-CN" altLang="zh-CN"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对市场需求波动的响应</a:t>
            </a:r>
            <a:endParaRPr kumimoji="0" lang="zh-CN" altLang="en-US"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endParaRPr>
          </a:p>
        </p:txBody>
      </p:sp>
      <p:sp>
        <p:nvSpPr>
          <p:cNvPr id="27651" name="矩形 2"/>
          <p:cNvSpPr/>
          <p:nvPr/>
        </p:nvSpPr>
        <p:spPr>
          <a:xfrm>
            <a:off x="755650" y="1916113"/>
            <a:ext cx="7848600" cy="37846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zh-CN">
                <a:latin typeface="宋体" panose="02010600030101010101" pitchFamily="2" charset="-122"/>
              </a:rPr>
              <a:t>在市场需求波动时，企业生产计划响应的方式不外乎以下三种：</a:t>
            </a:r>
          </a:p>
          <a:p>
            <a:r>
              <a:rPr lang="zh-CN" altLang="zh-CN">
                <a:latin typeface="宋体" panose="02010600030101010101" pitchFamily="2" charset="-122"/>
              </a:rPr>
              <a:t>（</a:t>
            </a:r>
            <a:r>
              <a:rPr lang="en-US" altLang="zh-CN">
                <a:latin typeface="宋体" panose="02010600030101010101" pitchFamily="2" charset="-122"/>
              </a:rPr>
              <a:t>1</a:t>
            </a:r>
            <a:r>
              <a:rPr lang="zh-CN" altLang="zh-CN">
                <a:latin typeface="宋体" panose="02010600030101010101" pitchFamily="2" charset="-122"/>
              </a:rPr>
              <a:t>）按平均需求均匀安排生产。</a:t>
            </a:r>
          </a:p>
          <a:p>
            <a:r>
              <a:rPr lang="en-US" altLang="zh-CN">
                <a:latin typeface="宋体" panose="02010600030101010101" pitchFamily="2" charset="-122"/>
              </a:rPr>
              <a:t>    </a:t>
            </a:r>
            <a:r>
              <a:rPr lang="zh-CN" altLang="zh-CN">
                <a:latin typeface="宋体" panose="02010600030101010101" pitchFamily="2" charset="-122"/>
              </a:rPr>
              <a:t>保持计划期内每月产量不变，以库存作为调节手段，用需求不足月份积累的库存满足需求高出月份用户的需要。</a:t>
            </a:r>
          </a:p>
          <a:p>
            <a:r>
              <a:rPr lang="zh-CN" altLang="zh-CN">
                <a:latin typeface="宋体" panose="02010600030101010101" pitchFamily="2" charset="-122"/>
              </a:rPr>
              <a:t>（</a:t>
            </a:r>
            <a:r>
              <a:rPr lang="en-US" altLang="zh-CN">
                <a:latin typeface="宋体" panose="02010600030101010101" pitchFamily="2" charset="-122"/>
              </a:rPr>
              <a:t>2</a:t>
            </a:r>
            <a:r>
              <a:rPr lang="zh-CN" altLang="zh-CN">
                <a:latin typeface="宋体" panose="02010600030101010101" pitchFamily="2" charset="-122"/>
              </a:rPr>
              <a:t>）跟踪需求波动安排生产。</a:t>
            </a:r>
          </a:p>
          <a:p>
            <a:r>
              <a:rPr lang="en-US" altLang="zh-CN">
                <a:latin typeface="宋体" panose="02010600030101010101" pitchFamily="2" charset="-122"/>
              </a:rPr>
              <a:t>     </a:t>
            </a:r>
            <a:r>
              <a:rPr lang="zh-CN" altLang="zh-CN">
                <a:latin typeface="宋体" panose="02010600030101010101" pitchFamily="2" charset="-122"/>
              </a:rPr>
              <a:t>需求高时多生产，需求低时少生产。</a:t>
            </a:r>
          </a:p>
          <a:p>
            <a:r>
              <a:rPr lang="zh-CN" altLang="zh-CN">
                <a:latin typeface="宋体" panose="02010600030101010101" pitchFamily="2" charset="-122"/>
              </a:rPr>
              <a:t>（</a:t>
            </a:r>
            <a:r>
              <a:rPr lang="en-US" altLang="zh-CN">
                <a:latin typeface="宋体" panose="02010600030101010101" pitchFamily="2" charset="-122"/>
              </a:rPr>
              <a:t>3</a:t>
            </a:r>
            <a:r>
              <a:rPr lang="zh-CN" altLang="zh-CN">
                <a:latin typeface="宋体" panose="02010600030101010101" pitchFamily="2" charset="-122"/>
              </a:rPr>
              <a:t>）综合使用以上两种方式。</a:t>
            </a:r>
          </a:p>
          <a:p>
            <a:r>
              <a:rPr lang="zh-CN" altLang="zh-CN">
                <a:latin typeface="宋体" panose="02010600030101010101" pitchFamily="2" charset="-122"/>
              </a:rPr>
              <a:t> </a:t>
            </a:r>
            <a:r>
              <a:rPr lang="en-US" altLang="zh-CN">
                <a:latin typeface="宋体" panose="02010600030101010101" pitchFamily="2" charset="-122"/>
              </a:rPr>
              <a:t>   </a:t>
            </a:r>
            <a:r>
              <a:rPr lang="zh-CN" altLang="zh-CN">
                <a:latin typeface="宋体" panose="02010600030101010101" pitchFamily="2" charset="-122"/>
              </a:rPr>
              <a:t>需求波动不大时维持均匀生产，需求波动较大时相应调节产量，将增加成本的幅度控制在较低水平。</a:t>
            </a:r>
            <a:endParaRPr lang="zh-CN" altLang="en-US">
              <a:latin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95288" y="333375"/>
            <a:ext cx="7632700" cy="6123940"/>
          </a:xfrm>
          <a:prstGeom prst="rect">
            <a:avLst/>
          </a:prstGeom>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（三）</a:t>
            </a:r>
            <a:r>
              <a:rPr kumimoji="0" lang="zh-CN" altLang="zh-CN"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综合计划编制方法</a:t>
            </a: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下面是编制综合计划时常用的几种方法。</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en-US" altLang="zh-CN" sz="2400" b="1" i="0" u="none" strike="noStrike" kern="1200" cap="none" spc="0" normalizeH="0" baseline="0" noProof="0">
                <a:ln>
                  <a:noFill/>
                </a:ln>
                <a:solidFill>
                  <a:srgbClr val="0070C0"/>
                </a:solidFill>
                <a:effectLst/>
                <a:uLnTx/>
                <a:uFillTx/>
                <a:latin typeface="宋体" panose="02010600030101010101" pitchFamily="2" charset="-122"/>
                <a:ea typeface="宋体" panose="02010600030101010101" pitchFamily="2" charset="-122"/>
                <a:cs typeface="+mn-cs"/>
              </a:rPr>
              <a:t>1</a:t>
            </a:r>
            <a:r>
              <a:rPr kumimoji="0" lang="zh-CN" altLang="zh-CN" sz="2400" b="1" i="0" u="none" strike="noStrike" kern="1200" cap="none" spc="0" normalizeH="0" baseline="0" noProof="0">
                <a:ln>
                  <a:noFill/>
                </a:ln>
                <a:solidFill>
                  <a:srgbClr val="0070C0"/>
                </a:solidFill>
                <a:effectLst/>
                <a:uLnTx/>
                <a:uFillTx/>
                <a:latin typeface="宋体" panose="02010600030101010101" pitchFamily="2" charset="-122"/>
                <a:ea typeface="宋体" panose="02010600030101010101" pitchFamily="2" charset="-122"/>
                <a:cs typeface="+mn-cs"/>
              </a:rPr>
              <a:t>、试算法</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试算法为适应计划期内市场需求波动拟订若干调节生产的方案，包括均匀排产、跟踪排产与混合排产的方案，计算并比较各种方案的生产成本，直至选出一个满意的方案编制综合计划。其具体步骤如下：</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1</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）确定计划期内各时段市场需求量。</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2</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）确定计划期内各时段企业正常生产能力。</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3</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）列出调节生产的各种可供选择方法，如加班加点、外协转包、临时增减生产资源</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设备、工具、劳动力</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、持有存货、延迟交货等，确定其可供调节的数量及单位相关成本。</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4</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）拟订若干计划方案，并计算其各自的成本。</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5</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）通过分析比较，选出满意的计划方案。</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endPar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矩形 1"/>
          <p:cNvSpPr/>
          <p:nvPr/>
        </p:nvSpPr>
        <p:spPr>
          <a:xfrm>
            <a:off x="539750" y="908050"/>
            <a:ext cx="7632700" cy="3048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en-US" altLang="zh-CN">
                <a:solidFill>
                  <a:srgbClr val="0070C0"/>
                </a:solidFill>
                <a:latin typeface="宋体" panose="02010600030101010101" pitchFamily="2" charset="-122"/>
              </a:rPr>
              <a:t>2</a:t>
            </a:r>
            <a:r>
              <a:rPr lang="zh-CN" altLang="zh-CN">
                <a:solidFill>
                  <a:srgbClr val="0070C0"/>
                </a:solidFill>
                <a:latin typeface="宋体" panose="02010600030101010101" pitchFamily="2" charset="-122"/>
              </a:rPr>
              <a:t>、运输模型法</a:t>
            </a:r>
          </a:p>
          <a:p>
            <a:r>
              <a:rPr lang="en-US" altLang="zh-CN">
                <a:latin typeface="宋体" panose="02010600030101010101" pitchFamily="2" charset="-122"/>
              </a:rPr>
              <a:t>    </a:t>
            </a:r>
            <a:r>
              <a:rPr lang="zh-CN" altLang="zh-CN">
                <a:latin typeface="宋体" panose="02010600030101010101" pitchFamily="2" charset="-122"/>
              </a:rPr>
              <a:t>鲍曼</a:t>
            </a:r>
            <a:r>
              <a:rPr lang="en-US" altLang="zh-CN">
                <a:latin typeface="宋体" panose="02010600030101010101" pitchFamily="2" charset="-122"/>
              </a:rPr>
              <a:t>(E.H.Bowman)</a:t>
            </a:r>
            <a:r>
              <a:rPr lang="zh-CN" altLang="zh-CN">
                <a:latin typeface="宋体" panose="02010600030101010101" pitchFamily="2" charset="-122"/>
              </a:rPr>
              <a:t>建议用运输模型法编制综合计划。运输模型法是线性规划的一个分支，可用表上作业法求最优解。</a:t>
            </a:r>
          </a:p>
          <a:p>
            <a:r>
              <a:rPr lang="en-US" altLang="zh-CN">
                <a:latin typeface="宋体" panose="02010600030101010101" pitchFamily="2" charset="-122"/>
              </a:rPr>
              <a:t>    </a:t>
            </a:r>
            <a:r>
              <a:rPr lang="zh-CN" altLang="zh-CN">
                <a:latin typeface="宋体" panose="02010600030101010101" pitchFamily="2" charset="-122"/>
              </a:rPr>
              <a:t>运输模型法的优点是可以获得最优解，计算也不复杂，缺点是假定了变量之间的线性关系，不一定符合实际情况，且要求目标只有一个，约束也少，不适合追求多目标和存在多约束的场合。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矩形 1"/>
          <p:cNvSpPr/>
          <p:nvPr/>
        </p:nvSpPr>
        <p:spPr>
          <a:xfrm>
            <a:off x="468313" y="560388"/>
            <a:ext cx="7775575" cy="45243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en-US" altLang="zh-CN">
                <a:solidFill>
                  <a:srgbClr val="0070C0"/>
                </a:solidFill>
                <a:latin typeface="宋体" panose="02010600030101010101" pitchFamily="2" charset="-122"/>
              </a:rPr>
              <a:t>3</a:t>
            </a:r>
            <a:r>
              <a:rPr lang="zh-CN" altLang="zh-CN">
                <a:solidFill>
                  <a:srgbClr val="0070C0"/>
                </a:solidFill>
                <a:latin typeface="宋体" panose="02010600030101010101" pitchFamily="2" charset="-122"/>
              </a:rPr>
              <a:t>、线性规划法</a:t>
            </a:r>
          </a:p>
          <a:p>
            <a:r>
              <a:rPr lang="en-US" altLang="zh-CN">
                <a:latin typeface="宋体" panose="02010600030101010101" pitchFamily="2" charset="-122"/>
              </a:rPr>
              <a:t>    </a:t>
            </a:r>
            <a:r>
              <a:rPr lang="zh-CN" altLang="zh-CN">
                <a:latin typeface="宋体" panose="02010600030101010101" pitchFamily="2" charset="-122"/>
              </a:rPr>
              <a:t>线性规划法按计划方案取舍的准则建立目标函数，考虑多种约束条件建立数学模型求解，可获得最优的计划方案。复杂的计算工作可用专门的软件在计算机上求解，因而得到了人们的欢迎。</a:t>
            </a:r>
          </a:p>
          <a:p>
            <a:r>
              <a:rPr lang="en-US" altLang="zh-CN">
                <a:latin typeface="宋体" panose="02010600030101010101" pitchFamily="2" charset="-122"/>
              </a:rPr>
              <a:t>    </a:t>
            </a:r>
            <a:r>
              <a:rPr lang="zh-CN" altLang="zh-CN">
                <a:latin typeface="宋体" panose="02010600030101010101" pitchFamily="2" charset="-122"/>
              </a:rPr>
              <a:t>线性规划法也有缺点，因为它假定了变量之间必须呈线性关系，各种方式产出的单位成本是常数，而客观情况较复杂，有些约束条件很难用简单的方程表达，线性规划法一般在原料少、生产过程稳定、产品结构简单的流程型企业中应用效果较好。</a:t>
            </a:r>
          </a:p>
          <a:p>
            <a:r>
              <a:rPr lang="en-US" altLang="zh-CN">
                <a:latin typeface="宋体" panose="02010600030101010101" pitchFamily="2" charset="-122"/>
              </a:rPr>
              <a:t>    </a:t>
            </a:r>
            <a:r>
              <a:rPr lang="zh-CN" altLang="zh-CN">
                <a:latin typeface="宋体" panose="02010600030101010101" pitchFamily="2" charset="-122"/>
              </a:rPr>
              <a:t>编制综合计划还有一些其他方法，如图解法、线性决策规则、模型仿真法等</a:t>
            </a:r>
            <a:r>
              <a:rPr lang="zh-CN" altLang="en-US">
                <a:latin typeface="宋体" panose="02010600030101010101" pitchFamily="2" charset="-122"/>
              </a:rPr>
              <a:t>。</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68313" y="908050"/>
            <a:ext cx="7632700" cy="5015865"/>
          </a:xfrm>
          <a:prstGeom prst="rect">
            <a:avLst/>
          </a:prstGeom>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（四）</a:t>
            </a:r>
            <a:r>
              <a:rPr kumimoji="0" lang="zh-CN" altLang="zh-CN"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服务企业的综合计划</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服务企业编制综合计划的原理、方法与制造业相似，但也有它自己的特点：</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1</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）服务业的需求变动更频繁，且准确预测的难度大。</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2</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）服务与消费同时进行，无法用库存调节生产能力，因而不得不更多地依靠短期调节措施，如雇用临时工、季节工，调整班次，加班加点等。</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3</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）某些服务内容个性化强、差别大，使服务能力计量具有较大的不确定性。</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4</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）从事服务业的职工适应不同工作的能力较强，可以通过培养多面手等方式灵活调配人力资源，以调节各环节服务能力的余缺。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矩形 1"/>
          <p:cNvSpPr/>
          <p:nvPr/>
        </p:nvSpPr>
        <p:spPr>
          <a:xfrm>
            <a:off x="1042670" y="1491615"/>
            <a:ext cx="5490845" cy="583565"/>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sz="3200">
                <a:solidFill>
                  <a:srgbClr val="CC3300"/>
                </a:solidFill>
                <a:latin typeface="Verdana" panose="020b0604030504040204" pitchFamily="34" charset="0"/>
              </a:rPr>
              <a:t>二、</a:t>
            </a:r>
            <a:r>
              <a:rPr lang="zh-CN" altLang="zh-CN" sz="3200">
                <a:solidFill>
                  <a:srgbClr val="CC3300"/>
                </a:solidFill>
                <a:latin typeface="Verdana" panose="020b0604030504040204" pitchFamily="34" charset="0"/>
              </a:rPr>
              <a:t>主生产进度计划及其制订</a:t>
            </a:r>
          </a:p>
        </p:txBody>
      </p:sp>
      <p:sp>
        <p:nvSpPr>
          <p:cNvPr id="32771" name="矩形 2"/>
          <p:cNvSpPr/>
          <p:nvPr/>
        </p:nvSpPr>
        <p:spPr>
          <a:xfrm>
            <a:off x="1042988" y="2219325"/>
            <a:ext cx="7705725" cy="15700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en-US" altLang="zh-CN">
                <a:latin typeface="宋体" panose="02010600030101010101" pitchFamily="2" charset="-122"/>
              </a:rPr>
              <a:t>    </a:t>
            </a:r>
            <a:r>
              <a:rPr lang="zh-CN" altLang="zh-CN">
                <a:latin typeface="宋体" panose="02010600030101010101" pitchFamily="2" charset="-122"/>
              </a:rPr>
              <a:t>主生产进度计划在综合计划基础上确定各种最终产品的生产数量和时间进度，它是综合计划的具体化，又是进一步编制生产作业计划的依据。可以说，主生产进度计划是衔接综合计划与生产作业计划的重要环节。</a:t>
            </a:r>
            <a:endParaRPr lang="zh-CN" altLang="en-US">
              <a:latin typeface="宋体" panose="02010600030101010101" pitchFamily="2"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900113" y="692150"/>
            <a:ext cx="7416800" cy="4276725"/>
          </a:xfrm>
          <a:prstGeom prst="rect">
            <a:avLst/>
          </a:prstGeom>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（一）</a:t>
            </a:r>
            <a:r>
              <a:rPr kumimoji="0" lang="zh-CN" altLang="zh-CN"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综合计划的分解</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    </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综合计划是根据市场需求与生产能力按产品大类编制的生产计划，它忽略了不同产品生产的细节，集中解决合理配置各种可以利用的生产资源以满足市场需求并获得满意的收益。但按产品大类编制的粗略计划无法指导具体的生产活动，因此需要分解</a:t>
            </a:r>
            <a:r>
              <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endPar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1</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）将大类产品的生产总量分解成具体的最终产品的生产数量。</a:t>
            </a: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2</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）将各期的生产任务</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例如年分季、分月</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分解成各细分时段的生产顺序及进度</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例如季分月、分周</a:t>
            </a: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r>
              <a:rPr kumimoji="0" lang="zh-CN"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t>
            </a:r>
          </a:p>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3969" name="Rectangle 1"/>
          <p:cNvSpPr>
            <a:spLocks noChangeArrowheads="1"/>
          </p:cNvSpPr>
          <p:nvPr/>
        </p:nvSpPr>
        <p:spPr bwMode="auto">
          <a:xfrm>
            <a:off x="179388" y="621348"/>
            <a:ext cx="7019925" cy="1506855"/>
          </a:xfrm>
          <a:prstGeom prst="rect">
            <a:avLst/>
          </a:prstGeom>
          <a:noFill/>
          <a:ln w="9525" cap="flat" cmpd="sng" algn="ctr">
            <a:noFill/>
            <a:prstDash val="solid"/>
            <a:miter lim="800000"/>
          </a:ln>
          <a:effectLst/>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266700" algn="l" defTabSz="914400" rtl="0" eaLnBrk="0" fontAlgn="base" latinLnBrk="0" hangingPunct="0">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（二）主生产进度计划的制订</a:t>
            </a:r>
          </a:p>
          <a:p>
            <a:pPr marL="0" marR="0" lvl="0" indent="26670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0070C0"/>
                </a:solidFill>
                <a:effectLst/>
                <a:uLnTx/>
                <a:uFillTx/>
                <a:latin typeface="Times New Roman" panose="02020603050405020304" pitchFamily="18" charset="0"/>
                <a:ea typeface="宋体" panose="02010600030101010101" pitchFamily="2" charset="-122"/>
                <a:cs typeface="Times New Roman" panose="02020603050405020304" pitchFamily="18" charset="0"/>
              </a:rPr>
              <a:t>1</a:t>
            </a:r>
            <a:r>
              <a:rPr kumimoji="0" lang="zh-CN" altLang="en-US" sz="2800" b="1" i="0" u="none" strike="noStrike" kern="1200" cap="none" spc="0" normalizeH="0" baseline="0" noProof="0">
                <a:ln>
                  <a:noFill/>
                </a:ln>
                <a:solidFill>
                  <a:srgbClr val="0070C0"/>
                </a:solidFill>
                <a:effectLst/>
                <a:uLnTx/>
                <a:uFillTx/>
                <a:latin typeface="Times New Roman" panose="02020603050405020304" pitchFamily="18" charset="0"/>
                <a:ea typeface="宋体" panose="02010600030101010101" pitchFamily="2" charset="-122"/>
                <a:cs typeface="Times New Roman" panose="02020603050405020304" pitchFamily="18" charset="0"/>
              </a:rPr>
              <a:t>、主生产进度计划制订的原则</a:t>
            </a:r>
            <a:endParaRPr kumimoji="0" lang="en-US" altLang="zh-CN" sz="2800" b="1" i="0" u="none" strike="noStrike" kern="1200" cap="none" spc="0" normalizeH="0" baseline="0" noProof="0">
              <a:ln>
                <a:noFill/>
              </a:ln>
              <a:solidFill>
                <a:srgbClr val="0070C0"/>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a:p>
            <a:pPr marL="0" marR="0" lvl="0" indent="266700" algn="l" defTabSz="914400" rtl="0" eaLnBrk="0" fontAlgn="base" latinLnBrk="0" hangingPunct="0">
              <a:lnSpc>
                <a:spcPct val="100000"/>
              </a:lnSpc>
              <a:spcBef>
                <a:spcPct val="0"/>
              </a:spcBef>
              <a:spcAft>
                <a:spcPct val="0"/>
              </a:spcAft>
              <a:buClrTx/>
              <a:buSzTx/>
              <a:buFontTx/>
              <a:buNone/>
              <a:defRPr/>
            </a:pPr>
            <a:endParaRPr kumimoji="0" lang="zh-CN" altLang="en-US" sz="32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p:txBody>
      </p:sp>
      <p:sp>
        <p:nvSpPr>
          <p:cNvPr id="34819" name="矩形 2"/>
          <p:cNvSpPr/>
          <p:nvPr/>
        </p:nvSpPr>
        <p:spPr>
          <a:xfrm>
            <a:off x="755650" y="1793875"/>
            <a:ext cx="8064500" cy="37861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zh-CN">
                <a:latin typeface="宋体" panose="02010600030101010101" pitchFamily="2" charset="-122"/>
              </a:rPr>
              <a:t>（</a:t>
            </a:r>
            <a:r>
              <a:rPr lang="en-US" altLang="zh-CN">
                <a:latin typeface="宋体" panose="02010600030101010101" pitchFamily="2" charset="-122"/>
              </a:rPr>
              <a:t>1</a:t>
            </a:r>
            <a:r>
              <a:rPr lang="zh-CN" altLang="zh-CN">
                <a:latin typeface="宋体" panose="02010600030101010101" pitchFamily="2" charset="-122"/>
              </a:rPr>
              <a:t>）各种产品的产出时间和数量必须满足订货合同的要求，确保</a:t>
            </a:r>
            <a:r>
              <a:rPr lang="en-US" altLang="zh-CN">
                <a:latin typeface="宋体" panose="02010600030101010101" pitchFamily="2" charset="-122"/>
              </a:rPr>
              <a:t>100</a:t>
            </a:r>
            <a:r>
              <a:rPr lang="zh-CN" altLang="zh-CN">
                <a:latin typeface="宋体" panose="02010600030101010101" pitchFamily="2" charset="-122"/>
              </a:rPr>
              <a:t>％完成已有订货合同。</a:t>
            </a:r>
          </a:p>
          <a:p>
            <a:r>
              <a:rPr lang="zh-CN" altLang="zh-CN">
                <a:latin typeface="宋体" panose="02010600030101010101" pitchFamily="2" charset="-122"/>
              </a:rPr>
              <a:t>（</a:t>
            </a:r>
            <a:r>
              <a:rPr lang="en-US" altLang="zh-CN">
                <a:latin typeface="宋体" panose="02010600030101010101" pitchFamily="2" charset="-122"/>
              </a:rPr>
              <a:t>2</a:t>
            </a:r>
            <a:r>
              <a:rPr lang="zh-CN" altLang="zh-CN">
                <a:latin typeface="宋体" panose="02010600030101010101" pitchFamily="2" charset="-122"/>
              </a:rPr>
              <a:t>）经常生产和产量较大的主导产品尽可能均衡安排，使生产相对稳定。</a:t>
            </a:r>
          </a:p>
          <a:p>
            <a:r>
              <a:rPr lang="zh-CN" altLang="zh-CN">
                <a:latin typeface="宋体" panose="02010600030101010101" pitchFamily="2" charset="-122"/>
              </a:rPr>
              <a:t>（</a:t>
            </a:r>
            <a:r>
              <a:rPr lang="en-US" altLang="zh-CN">
                <a:latin typeface="宋体" panose="02010600030101010101" pitchFamily="2" charset="-122"/>
              </a:rPr>
              <a:t>3</a:t>
            </a:r>
            <a:r>
              <a:rPr lang="zh-CN" altLang="zh-CN">
                <a:latin typeface="宋体" panose="02010600030101010101" pitchFamily="2" charset="-122"/>
              </a:rPr>
              <a:t>）同类产品可安排在一起生产，合理安排生产批量，以简化生产组织，提高工作效率。</a:t>
            </a:r>
          </a:p>
          <a:p>
            <a:r>
              <a:rPr lang="zh-CN" altLang="zh-CN">
                <a:latin typeface="宋体" panose="02010600030101010101" pitchFamily="2" charset="-122"/>
              </a:rPr>
              <a:t>（</a:t>
            </a:r>
            <a:r>
              <a:rPr lang="en-US" altLang="zh-CN">
                <a:latin typeface="宋体" panose="02010600030101010101" pitchFamily="2" charset="-122"/>
              </a:rPr>
              <a:t>4</a:t>
            </a:r>
            <a:r>
              <a:rPr lang="zh-CN" altLang="zh-CN">
                <a:latin typeface="宋体" panose="02010600030101010101" pitchFamily="2" charset="-122"/>
              </a:rPr>
              <a:t>）各种产品合理搭配，新产品试制均匀安排，力求劳动力与设备负荷均衡。</a:t>
            </a:r>
          </a:p>
          <a:p>
            <a:r>
              <a:rPr lang="zh-CN" altLang="zh-CN">
                <a:latin typeface="宋体" panose="02010600030101010101" pitchFamily="2" charset="-122"/>
              </a:rPr>
              <a:t>（</a:t>
            </a:r>
            <a:r>
              <a:rPr lang="en-US" altLang="zh-CN">
                <a:latin typeface="宋体" panose="02010600030101010101" pitchFamily="2" charset="-122"/>
              </a:rPr>
              <a:t>5</a:t>
            </a:r>
            <a:r>
              <a:rPr lang="zh-CN" altLang="zh-CN">
                <a:latin typeface="宋体" panose="02010600030101010101" pitchFamily="2" charset="-122"/>
              </a:rPr>
              <a:t>）注意各时期生产的衔接、物料供应、生产技术准备与产品生产进度的协调，必要时以滚动计划方式加以调整。</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矩形 1"/>
          <p:cNvSpPr/>
          <p:nvPr/>
        </p:nvSpPr>
        <p:spPr>
          <a:xfrm>
            <a:off x="539750" y="549275"/>
            <a:ext cx="8604250" cy="5222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en-US" altLang="zh-CN" sz="2800">
                <a:solidFill>
                  <a:srgbClr val="0070C0"/>
                </a:solidFill>
                <a:latin typeface="Times New Roman" panose="02020603050405020304" pitchFamily="18" charset="0"/>
                <a:cs typeface="Times New Roman" panose="02020603050405020304" pitchFamily="18" charset="0"/>
              </a:rPr>
              <a:t>2</a:t>
            </a:r>
            <a:r>
              <a:rPr lang="zh-CN" altLang="en-US" sz="2800">
                <a:solidFill>
                  <a:srgbClr val="0070C0"/>
                </a:solidFill>
                <a:latin typeface="Times New Roman" panose="02020603050405020304" pitchFamily="18" charset="0"/>
                <a:cs typeface="Times New Roman" panose="02020603050405020304" pitchFamily="18" charset="0"/>
              </a:rPr>
              <a:t>、</a:t>
            </a:r>
            <a:r>
              <a:rPr lang="zh-CN" altLang="zh-CN" sz="2800">
                <a:solidFill>
                  <a:srgbClr val="0070C0"/>
                </a:solidFill>
                <a:latin typeface="Times New Roman" panose="02020603050405020304" pitchFamily="18" charset="0"/>
                <a:cs typeface="Times New Roman" panose="02020603050405020304" pitchFamily="18" charset="0"/>
              </a:rPr>
              <a:t>不同生产类型企业的生产进度安排有不同的方法。</a:t>
            </a:r>
            <a:endParaRPr lang="zh-CN" altLang="en-US" sz="2800">
              <a:solidFill>
                <a:srgbClr val="0070C0"/>
              </a:solidFill>
              <a:latin typeface="Times New Roman" panose="02020603050405020304" pitchFamily="18" charset="0"/>
              <a:ea typeface="Times New Roman" panose="02020603050405020304" pitchFamily="18" charset="0"/>
            </a:endParaRPr>
          </a:p>
        </p:txBody>
      </p:sp>
      <p:sp>
        <p:nvSpPr>
          <p:cNvPr id="35843" name="矩形 2"/>
          <p:cNvSpPr/>
          <p:nvPr/>
        </p:nvSpPr>
        <p:spPr>
          <a:xfrm>
            <a:off x="1187450" y="1484313"/>
            <a:ext cx="5400675" cy="4619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en-US">
                <a:latin typeface="宋体" panose="02010600030101010101" pitchFamily="2" charset="-122"/>
              </a:rPr>
              <a:t>（</a:t>
            </a:r>
            <a:r>
              <a:rPr lang="en-US" altLang="zh-CN">
                <a:latin typeface="宋体" panose="02010600030101010101" pitchFamily="2" charset="-122"/>
              </a:rPr>
              <a:t>1</a:t>
            </a:r>
            <a:r>
              <a:rPr lang="zh-CN" altLang="en-US">
                <a:latin typeface="宋体" panose="02010600030101010101" pitchFamily="2" charset="-122"/>
              </a:rPr>
              <a:t>）</a:t>
            </a:r>
            <a:r>
              <a:rPr lang="zh-CN" altLang="zh-CN">
                <a:latin typeface="宋体" panose="02010600030101010101" pitchFamily="2" charset="-122"/>
              </a:rPr>
              <a:t>成批生产企业的主生产进度安排</a:t>
            </a:r>
            <a:endParaRPr lang="zh-CN" altLang="en-US">
              <a:latin typeface="宋体" panose="02010600030101010101" pitchFamily="2" charset="-122"/>
            </a:endParaRPr>
          </a:p>
        </p:txBody>
      </p:sp>
      <p:graphicFrame>
        <p:nvGraphicFramePr>
          <p:cNvPr id="4" name="表格 3"/>
          <p:cNvGraphicFramePr>
            <a:graphicFrameLocks noGrp="1"/>
          </p:cNvGraphicFramePr>
          <p:nvPr/>
        </p:nvGraphicFramePr>
        <p:xfrm>
          <a:off x="827088" y="3500438"/>
          <a:ext cx="7993063" cy="2089150"/>
        </p:xfrm>
        <a:graphic>
          <a:graphicData uri="http://schemas.openxmlformats.org/drawingml/2006/table">
            <a:tbl>
              <a:tblPr/>
              <a:tblGrid>
                <a:gridCol w="1114265">
                  <a:extLst>
                    <a:ext uri="{9D8B030D-6E8A-4147-A177-3AD203B41FA5}">
                      <a16:colId xmlns:a16="http://schemas.microsoft.com/office/drawing/2014/main" val="20000"/>
                    </a:ext>
                  </a:extLst>
                </a:gridCol>
                <a:gridCol w="859147">
                  <a:extLst>
                    <a:ext uri="{9D8B030D-6E8A-4147-A177-3AD203B41FA5}">
                      <a16:colId xmlns:a16="http://schemas.microsoft.com/office/drawing/2014/main" val="20001"/>
                    </a:ext>
                  </a:extLst>
                </a:gridCol>
                <a:gridCol w="860084">
                  <a:extLst>
                    <a:ext uri="{9D8B030D-6E8A-4147-A177-3AD203B41FA5}">
                      <a16:colId xmlns:a16="http://schemas.microsoft.com/office/drawing/2014/main" val="20002"/>
                    </a:ext>
                  </a:extLst>
                </a:gridCol>
                <a:gridCol w="860084">
                  <a:extLst>
                    <a:ext uri="{9D8B030D-6E8A-4147-A177-3AD203B41FA5}">
                      <a16:colId xmlns:a16="http://schemas.microsoft.com/office/drawing/2014/main" val="20003"/>
                    </a:ext>
                  </a:extLst>
                </a:gridCol>
                <a:gridCol w="860084">
                  <a:extLst>
                    <a:ext uri="{9D8B030D-6E8A-4147-A177-3AD203B41FA5}">
                      <a16:colId xmlns:a16="http://schemas.microsoft.com/office/drawing/2014/main" val="20004"/>
                    </a:ext>
                  </a:extLst>
                </a:gridCol>
                <a:gridCol w="859147">
                  <a:extLst>
                    <a:ext uri="{9D8B030D-6E8A-4147-A177-3AD203B41FA5}">
                      <a16:colId xmlns:a16="http://schemas.microsoft.com/office/drawing/2014/main" val="20005"/>
                    </a:ext>
                  </a:extLst>
                </a:gridCol>
                <a:gridCol w="860084">
                  <a:extLst>
                    <a:ext uri="{9D8B030D-6E8A-4147-A177-3AD203B41FA5}">
                      <a16:colId xmlns:a16="http://schemas.microsoft.com/office/drawing/2014/main" val="20006"/>
                    </a:ext>
                  </a:extLst>
                </a:gridCol>
                <a:gridCol w="860084">
                  <a:extLst>
                    <a:ext uri="{9D8B030D-6E8A-4147-A177-3AD203B41FA5}">
                      <a16:colId xmlns:a16="http://schemas.microsoft.com/office/drawing/2014/main" val="20007"/>
                    </a:ext>
                  </a:extLst>
                </a:gridCol>
                <a:gridCol w="860084">
                  <a:extLst>
                    <a:ext uri="{9D8B030D-6E8A-4147-A177-3AD203B41FA5}">
                      <a16:colId xmlns:a16="http://schemas.microsoft.com/office/drawing/2014/main" val="20008"/>
                    </a:ext>
                  </a:extLst>
                </a:gridCol>
              </a:tblGrid>
              <a:tr h="522288">
                <a:tc>
                  <a:txBody>
                    <a:bodyPr vert="horz" wrap="square"/>
                    <a:lstStyle/>
                    <a:p>
                      <a:pPr algn="ctr">
                        <a:spcAft>
                          <a:spcPct val="0"/>
                        </a:spcAft>
                      </a:pPr>
                      <a:r>
                        <a:rPr lang="zh-CN" sz="1800" b="1" kern="100">
                          <a:solidFill>
                            <a:srgbClr val="000000"/>
                          </a:solidFill>
                          <a:latin typeface="Times New Roman" panose="02020603050405020304"/>
                          <a:ea typeface="宋体" panose="02010600030101010101" pitchFamily="2" charset="-122"/>
                          <a:cs typeface="Times New Roman" panose="02020603050405020304"/>
                        </a:rPr>
                        <a:t>月份</a:t>
                      </a:r>
                    </a:p>
                  </a:txBody>
                  <a:tcPr marL="68582" marR="685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4">
                  <a:txBody>
                    <a:bodyPr vert="horz" wrap="square"/>
                    <a:lstStyle/>
                    <a:p>
                      <a:pPr algn="just">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                         7</a:t>
                      </a:r>
                      <a:r>
                        <a:rPr lang="zh-CN" sz="1800" b="1" kern="100">
                          <a:solidFill>
                            <a:srgbClr val="000000"/>
                          </a:solidFill>
                          <a:latin typeface="Times New Roman" panose="02020603050405020304"/>
                          <a:ea typeface="宋体" panose="02010600030101010101" pitchFamily="2" charset="-122"/>
                          <a:cs typeface="Times New Roman" panose="02020603050405020304"/>
                        </a:rPr>
                        <a:t>月</a:t>
                      </a:r>
                    </a:p>
                  </a:txBody>
                  <a:tcPr marL="68582" marR="68582"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p>
                  </a:txBody>
                  <a:tcPr/>
                </a:tc>
                <a:tc hMerge="1">
                  <a:txBody>
                    <a:bodyPr vert="horz" wrap="square"/>
                    <a:lstStyle/>
                    <a:p>
                      <a:endParaRPr lang="zh-CN"/>
                    </a:p>
                  </a:txBody>
                  <a:tcPr/>
                </a:tc>
                <a:tc hMerge="1">
                  <a:txBody>
                    <a:bodyPr vert="horz" wrap="square"/>
                    <a:lstStyle/>
                    <a:p>
                      <a:endParaRPr lang="zh-CN"/>
                    </a:p>
                  </a:txBody>
                  <a:tcPr/>
                </a:tc>
                <a:tc gridSpan="4">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8</a:t>
                      </a:r>
                      <a:r>
                        <a:rPr lang="zh-CN" sz="1800" b="1" kern="100">
                          <a:solidFill>
                            <a:srgbClr val="000000"/>
                          </a:solidFill>
                          <a:latin typeface="Times New Roman" panose="02020603050405020304"/>
                          <a:ea typeface="宋体" panose="02010600030101010101" pitchFamily="2" charset="-122"/>
                          <a:cs typeface="Times New Roman" panose="02020603050405020304"/>
                        </a:rPr>
                        <a:t>月</a:t>
                      </a:r>
                    </a:p>
                  </a:txBody>
                  <a:tcPr marL="68582" marR="68582"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p>
                  </a:txBody>
                  <a:tcPr/>
                </a:tc>
                <a:tc hMerge="1">
                  <a:txBody>
                    <a:bodyPr vert="horz" wrap="square"/>
                    <a:lstStyle/>
                    <a:p>
                      <a:endParaRPr lang="zh-CN"/>
                    </a:p>
                  </a:txBody>
                  <a:tcPr/>
                </a:tc>
                <a:tc hMerge="1">
                  <a:txBody>
                    <a:bodyPr vert="horz" wrap="square"/>
                    <a:lstStyle/>
                    <a:p>
                      <a:endParaRPr lang="zh-CN"/>
                    </a:p>
                  </a:txBody>
                  <a:tcPr/>
                </a:tc>
                <a:extLst>
                  <a:ext uri="{0D108BD9-81ED-4DB2-BD59-A6C34878D82A}">
                    <a16:rowId xmlns:a16="http://schemas.microsoft.com/office/drawing/2014/main" val="10000"/>
                  </a:ext>
                </a:extLst>
              </a:tr>
              <a:tr h="522288">
                <a:tc>
                  <a:txBody>
                    <a:bodyPr vert="horz" wrap="square"/>
                    <a:lstStyle/>
                    <a:p>
                      <a:pPr algn="ctr">
                        <a:spcAft>
                          <a:spcPct val="0"/>
                        </a:spcAft>
                      </a:pPr>
                      <a:r>
                        <a:rPr lang="zh-CN" sz="1800" b="1" kern="100">
                          <a:solidFill>
                            <a:srgbClr val="000000"/>
                          </a:solidFill>
                          <a:latin typeface="Times New Roman" panose="02020603050405020304"/>
                          <a:ea typeface="宋体" panose="02010600030101010101" pitchFamily="2" charset="-122"/>
                          <a:cs typeface="Times New Roman" panose="02020603050405020304"/>
                        </a:rPr>
                        <a:t>周次</a:t>
                      </a:r>
                    </a:p>
                  </a:txBody>
                  <a:tcPr marL="68582" marR="685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1</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2</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3</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4</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5</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6</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7</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8</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22288">
                <a:tc>
                  <a:txBody>
                    <a:bodyPr vert="horz" wrap="square"/>
                    <a:lstStyle/>
                    <a:p>
                      <a:pPr algn="ctr">
                        <a:spcAft>
                          <a:spcPct val="0"/>
                        </a:spcAft>
                      </a:pPr>
                      <a:r>
                        <a:rPr lang="zh-CN" sz="1800" b="1" kern="100">
                          <a:solidFill>
                            <a:srgbClr val="000000"/>
                          </a:solidFill>
                          <a:latin typeface="Times New Roman" panose="02020603050405020304"/>
                          <a:ea typeface="宋体" panose="02010600030101010101" pitchFamily="2" charset="-122"/>
                          <a:cs typeface="Times New Roman" panose="02020603050405020304"/>
                        </a:rPr>
                        <a:t>需求预测</a:t>
                      </a:r>
                    </a:p>
                  </a:txBody>
                  <a:tcPr marL="68582" marR="685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40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40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40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40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50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50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50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50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22288">
                <a:tc>
                  <a:txBody>
                    <a:bodyPr vert="horz" wrap="square"/>
                    <a:lstStyle/>
                    <a:p>
                      <a:pPr algn="ctr">
                        <a:spcAft>
                          <a:spcPct val="0"/>
                        </a:spcAft>
                      </a:pPr>
                      <a:r>
                        <a:rPr lang="zh-CN" sz="1800" b="1" kern="100">
                          <a:solidFill>
                            <a:srgbClr val="000000"/>
                          </a:solidFill>
                          <a:latin typeface="Times New Roman" panose="02020603050405020304"/>
                          <a:ea typeface="宋体" panose="02010600030101010101" pitchFamily="2" charset="-122"/>
                          <a:cs typeface="Times New Roman" panose="02020603050405020304"/>
                        </a:rPr>
                        <a:t>已订货量</a:t>
                      </a:r>
                    </a:p>
                  </a:txBody>
                  <a:tcPr marL="68582" marR="685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45</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20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10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6</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2</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1800" b="1" kern="100">
                          <a:solidFill>
                            <a:srgbClr val="000000"/>
                          </a:solidFill>
                          <a:latin typeface="Times New Roman" panose="02020603050405020304"/>
                          <a:ea typeface="宋体" panose="02010600030101010101" pitchFamily="2" charset="-122"/>
                          <a:cs typeface="Times New Roman" panose="02020603050405020304"/>
                        </a:rPr>
                        <a:t>0</a:t>
                      </a:r>
                      <a:endParaRPr lang="zh-CN" sz="1800" b="1" kern="100">
                        <a:solidFill>
                          <a:srgbClr val="000000"/>
                        </a:solidFill>
                        <a:latin typeface="Times New Roman" panose="02020603050405020304"/>
                        <a:ea typeface="宋体" panose="02010600030101010101" pitchFamily="2" charset="-122"/>
                        <a:cs typeface="Times New Roman" panose="02020603050405020304"/>
                      </a:endParaRPr>
                    </a:p>
                  </a:txBody>
                  <a:tcPr marL="68582" marR="68582"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35883" name="Rectangle 1"/>
          <p:cNvSpPr/>
          <p:nvPr/>
        </p:nvSpPr>
        <p:spPr>
          <a:xfrm>
            <a:off x="323850" y="2329498"/>
            <a:ext cx="8820150" cy="101473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indent="266700" algn="ctr" eaLnBrk="0" hangingPunct="0"/>
            <a:r>
              <a:rPr lang="zh-CN" altLang="zh-CN" sz="2000">
                <a:latin typeface="Times New Roman" panose="02020603050405020304" pitchFamily="18" charset="0"/>
                <a:cs typeface="Times New Roman" panose="02020603050405020304" pitchFamily="18" charset="0"/>
              </a:rPr>
              <a:t> </a:t>
            </a:r>
            <a:r>
              <a:rPr lang="zh-CN" altLang="en-US" sz="2000">
                <a:latin typeface="Times New Roman" panose="02020603050405020304" pitchFamily="18" charset="0"/>
                <a:cs typeface="Times New Roman" panose="02020603050405020304" pitchFamily="18" charset="0"/>
              </a:rPr>
              <a:t>例</a:t>
            </a:r>
            <a:r>
              <a:rPr lang="en-US" altLang="zh-CN" sz="2000">
                <a:latin typeface="Times New Roman" panose="02020603050405020304" pitchFamily="18" charset="0"/>
                <a:cs typeface="Times New Roman" panose="02020603050405020304" pitchFamily="18" charset="0"/>
              </a:rPr>
              <a:t>4</a:t>
            </a:r>
            <a:r>
              <a:rPr lang="zh-CN" altLang="en-US" sz="2000">
                <a:latin typeface="Times New Roman" panose="02020603050405020304" pitchFamily="18" charset="0"/>
                <a:cs typeface="Times New Roman" panose="02020603050405020304" pitchFamily="18" charset="0"/>
              </a:rPr>
              <a:t>：已知某产品</a:t>
            </a:r>
            <a:r>
              <a:rPr lang="en-US" altLang="zh-CN" sz="2000">
                <a:latin typeface="Times New Roman" panose="02020603050405020304" pitchFamily="18" charset="0"/>
                <a:cs typeface="Times New Roman" panose="02020603050405020304" pitchFamily="18" charset="0"/>
              </a:rPr>
              <a:t>7</a:t>
            </a:r>
            <a:r>
              <a:rPr lang="zh-CN" altLang="en-US" sz="2000">
                <a:latin typeface="Times New Roman" panose="02020603050405020304" pitchFamily="18" charset="0"/>
                <a:cs typeface="Times New Roman" panose="02020603050405020304" pitchFamily="18" charset="0"/>
              </a:rPr>
              <a:t>、</a:t>
            </a:r>
            <a:r>
              <a:rPr lang="en-US" altLang="zh-CN" sz="2000">
                <a:latin typeface="Times New Roman" panose="02020603050405020304" pitchFamily="18" charset="0"/>
                <a:cs typeface="Times New Roman" panose="02020603050405020304" pitchFamily="18" charset="0"/>
              </a:rPr>
              <a:t>8</a:t>
            </a:r>
            <a:r>
              <a:rPr lang="zh-CN" altLang="en-US" sz="2000">
                <a:latin typeface="Times New Roman" panose="02020603050405020304" pitchFamily="18" charset="0"/>
                <a:cs typeface="Times New Roman" panose="02020603050405020304" pitchFamily="18" charset="0"/>
              </a:rPr>
              <a:t>两月各周预测的需求量和已有合同订货量见表</a:t>
            </a:r>
            <a:r>
              <a:rPr lang="en-US" altLang="zh-CN" sz="2000">
                <a:latin typeface="Times New Roman" panose="02020603050405020304" pitchFamily="18" charset="0"/>
                <a:cs typeface="Times New Roman" panose="02020603050405020304" pitchFamily="18" charset="0"/>
              </a:rPr>
              <a:t>5-10</a:t>
            </a:r>
            <a:r>
              <a:rPr lang="zh-CN" altLang="en-US" sz="2000">
                <a:latin typeface="Times New Roman" panose="02020603050405020304" pitchFamily="18" charset="0"/>
                <a:cs typeface="Times New Roman" panose="02020603050405020304" pitchFamily="18" charset="0"/>
              </a:rPr>
              <a:t>，期初库存为</a:t>
            </a:r>
            <a:r>
              <a:rPr lang="en-US" altLang="zh-CN" sz="2000">
                <a:latin typeface="Times New Roman" panose="02020603050405020304" pitchFamily="18" charset="0"/>
                <a:cs typeface="Times New Roman" panose="02020603050405020304" pitchFamily="18" charset="0"/>
              </a:rPr>
              <a:t>60</a:t>
            </a:r>
            <a:r>
              <a:rPr lang="zh-CN" altLang="en-US" sz="2000">
                <a:latin typeface="Times New Roman" panose="02020603050405020304" pitchFamily="18" charset="0"/>
                <a:cs typeface="Times New Roman" panose="02020603050405020304" pitchFamily="18" charset="0"/>
              </a:rPr>
              <a:t>件，每批安排生产量为</a:t>
            </a:r>
            <a:r>
              <a:rPr lang="en-US" altLang="zh-CN" sz="2000">
                <a:latin typeface="Times New Roman" panose="02020603050405020304" pitchFamily="18" charset="0"/>
                <a:cs typeface="Times New Roman" panose="02020603050405020304" pitchFamily="18" charset="0"/>
              </a:rPr>
              <a:t>90</a:t>
            </a:r>
            <a:r>
              <a:rPr lang="zh-CN" altLang="en-US" sz="2000">
                <a:latin typeface="Times New Roman" panose="02020603050405020304" pitchFamily="18" charset="0"/>
                <a:cs typeface="Times New Roman" panose="02020603050405020304" pitchFamily="18" charset="0"/>
              </a:rPr>
              <a:t>件，则可安排主生产进度见表</a:t>
            </a:r>
            <a:r>
              <a:rPr lang="en-US" altLang="zh-CN" sz="2000">
                <a:latin typeface="Times New Roman" panose="02020603050405020304" pitchFamily="18" charset="0"/>
                <a:cs typeface="Times New Roman" panose="02020603050405020304" pitchFamily="18" charset="0"/>
              </a:rPr>
              <a:t>5-11</a:t>
            </a:r>
            <a:r>
              <a:rPr lang="zh-CN" altLang="en-US" sz="2000">
                <a:latin typeface="Times New Roman" panose="02020603050405020304" pitchFamily="18" charset="0"/>
                <a:cs typeface="Times New Roman" panose="02020603050405020304" pitchFamily="18" charset="0"/>
              </a:rPr>
              <a:t>。</a:t>
            </a:r>
            <a:endParaRPr lang="zh-CN" altLang="en-US" sz="2000">
              <a:latin typeface="宋体" panose="02010600030101010101" pitchFamily="2" charset="-122"/>
            </a:endParaRPr>
          </a:p>
          <a:p>
            <a:pPr indent="266700" algn="ctr" eaLnBrk="0" hangingPunct="0"/>
            <a:r>
              <a:rPr lang="zh-CN" altLang="en-US" sz="2000">
                <a:latin typeface="Times New Roman" panose="02020603050405020304" pitchFamily="18" charset="0"/>
                <a:cs typeface="Times New Roman" panose="02020603050405020304" pitchFamily="18" charset="0"/>
              </a:rPr>
              <a:t>表</a:t>
            </a:r>
            <a:r>
              <a:rPr lang="en-US" altLang="zh-CN" sz="2000">
                <a:latin typeface="Times New Roman" panose="02020603050405020304" pitchFamily="18" charset="0"/>
                <a:cs typeface="Times New Roman" panose="02020603050405020304" pitchFamily="18" charset="0"/>
              </a:rPr>
              <a:t>5-1	</a:t>
            </a:r>
            <a:r>
              <a:rPr lang="zh-CN" altLang="en-US" sz="2000">
                <a:latin typeface="Times New Roman" panose="02020603050405020304" pitchFamily="18" charset="0"/>
                <a:cs typeface="Times New Roman" panose="02020603050405020304" pitchFamily="18" charset="0"/>
              </a:rPr>
              <a:t>某产品各周需求量   				 </a:t>
            </a:r>
            <a:r>
              <a:rPr lang="en-US" altLang="zh-CN" sz="2000">
                <a:latin typeface="Times New Roman" panose="02020603050405020304" pitchFamily="18" charset="0"/>
                <a:cs typeface="Times New Roman" panose="02020603050405020304" pitchFamily="18" charset="0"/>
              </a:rPr>
              <a:t>(</a:t>
            </a:r>
            <a:r>
              <a:rPr lang="zh-CN" altLang="en-US" sz="2000">
                <a:latin typeface="Times New Roman" panose="02020603050405020304" pitchFamily="18" charset="0"/>
                <a:cs typeface="Times New Roman" panose="02020603050405020304" pitchFamily="18" charset="0"/>
              </a:rPr>
              <a:t>单位：件</a:t>
            </a:r>
            <a:r>
              <a:rPr lang="en-US" altLang="zh-CN" sz="2000">
                <a:latin typeface="Times New Roman" panose="02020603050405020304" pitchFamily="18" charset="0"/>
                <a:cs typeface="Times New Roman" panose="02020603050405020304" pitchFamily="18" charset="0"/>
              </a:rPr>
              <a:t>)</a:t>
            </a:r>
            <a:endParaRPr lang="en-US" altLang="zh-CN" sz="2000">
              <a:latin typeface="宋体" panose="02010600030101010101" pitchFamily="2"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395288" y="1628775"/>
          <a:ext cx="8208963" cy="4113213"/>
        </p:xfrm>
        <a:graphic>
          <a:graphicData uri="http://schemas.openxmlformats.org/drawingml/2006/table">
            <a:tbl>
              <a:tblPr/>
              <a:tblGrid>
                <a:gridCol w="624197">
                  <a:extLst>
                    <a:ext uri="{9D8B030D-6E8A-4147-A177-3AD203B41FA5}">
                      <a16:colId xmlns:a16="http://schemas.microsoft.com/office/drawing/2014/main" val="20000"/>
                    </a:ext>
                  </a:extLst>
                </a:gridCol>
                <a:gridCol w="866940">
                  <a:extLst>
                    <a:ext uri="{9D8B030D-6E8A-4147-A177-3AD203B41FA5}">
                      <a16:colId xmlns:a16="http://schemas.microsoft.com/office/drawing/2014/main" val="20001"/>
                    </a:ext>
                  </a:extLst>
                </a:gridCol>
                <a:gridCol w="866940">
                  <a:extLst>
                    <a:ext uri="{9D8B030D-6E8A-4147-A177-3AD203B41FA5}">
                      <a16:colId xmlns:a16="http://schemas.microsoft.com/office/drawing/2014/main" val="20002"/>
                    </a:ext>
                  </a:extLst>
                </a:gridCol>
                <a:gridCol w="1387105">
                  <a:extLst>
                    <a:ext uri="{9D8B030D-6E8A-4147-A177-3AD203B41FA5}">
                      <a16:colId xmlns:a16="http://schemas.microsoft.com/office/drawing/2014/main" val="20003"/>
                    </a:ext>
                  </a:extLst>
                </a:gridCol>
                <a:gridCol w="1387105">
                  <a:extLst>
                    <a:ext uri="{9D8B030D-6E8A-4147-A177-3AD203B41FA5}">
                      <a16:colId xmlns:a16="http://schemas.microsoft.com/office/drawing/2014/main" val="20004"/>
                    </a:ext>
                  </a:extLst>
                </a:gridCol>
                <a:gridCol w="1213716">
                  <a:extLst>
                    <a:ext uri="{9D8B030D-6E8A-4147-A177-3AD203B41FA5}">
                      <a16:colId xmlns:a16="http://schemas.microsoft.com/office/drawing/2014/main" val="20005"/>
                    </a:ext>
                  </a:extLst>
                </a:gridCol>
                <a:gridCol w="836116">
                  <a:extLst>
                    <a:ext uri="{9D8B030D-6E8A-4147-A177-3AD203B41FA5}">
                      <a16:colId xmlns:a16="http://schemas.microsoft.com/office/drawing/2014/main" val="20006"/>
                    </a:ext>
                  </a:extLst>
                </a:gridCol>
                <a:gridCol w="1026843">
                  <a:extLst>
                    <a:ext uri="{9D8B030D-6E8A-4147-A177-3AD203B41FA5}">
                      <a16:colId xmlns:a16="http://schemas.microsoft.com/office/drawing/2014/main" val="20007"/>
                    </a:ext>
                  </a:extLst>
                </a:gridCol>
              </a:tblGrid>
              <a:tr h="609602">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周次</a:t>
                      </a:r>
                    </a:p>
                  </a:txBody>
                  <a:tcPr marL="68580" marR="6858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期初库存</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预测需求</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已有合同订货量</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扣除需求后剩余</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本期安排生产</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期末库存</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可承诺存货</a:t>
                      </a: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37951">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60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40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45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0001"/>
                  </a:ext>
                </a:extLst>
              </a:tr>
              <a:tr h="437951">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40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a:t>
                      </a:r>
                      <a:r>
                        <a:rPr lang="en-US" sz="2000" b="1" kern="100">
                          <a:solidFill>
                            <a:srgbClr val="000000"/>
                          </a:solidFill>
                          <a:latin typeface="Times New Roman" panose="02020603050405020304"/>
                          <a:ea typeface="宋体" panose="02010600030101010101" pitchFamily="2" charset="-122"/>
                          <a:cs typeface="Times New Roman" panose="02020603050405020304"/>
                        </a:rPr>
                        <a:t>25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90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65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60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2"/>
                  </a:ext>
                </a:extLst>
              </a:tr>
              <a:tr h="437951">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3</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65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40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a:t>
                      </a: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endParaRPr lang="en-US"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3"/>
                  </a:ext>
                </a:extLst>
              </a:tr>
              <a:tr h="437951">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4</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40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6</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a:t>
                      </a:r>
                      <a:r>
                        <a:rPr lang="en-US" sz="2000" b="1" kern="100">
                          <a:solidFill>
                            <a:srgbClr val="000000"/>
                          </a:solidFill>
                          <a:latin typeface="Times New Roman" panose="02020603050405020304"/>
                          <a:ea typeface="宋体" panose="02010600030101010101" pitchFamily="2" charset="-122"/>
                          <a:cs typeface="Times New Roman" panose="02020603050405020304"/>
                        </a:rPr>
                        <a:t>15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90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75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82</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4"/>
                  </a:ext>
                </a:extLst>
              </a:tr>
              <a:tr h="437951">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75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50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a:t>
                      </a: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endParaRPr lang="en-US"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5"/>
                  </a:ext>
                </a:extLst>
              </a:tr>
              <a:tr h="437951">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6</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25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50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a:t>
                      </a:r>
                      <a:r>
                        <a:rPr lang="en-US" sz="2000" b="1" kern="100">
                          <a:solidFill>
                            <a:srgbClr val="000000"/>
                          </a:solidFill>
                          <a:latin typeface="Times New Roman" panose="02020603050405020304"/>
                          <a:ea typeface="宋体" panose="02010600030101010101" pitchFamily="2" charset="-122"/>
                          <a:cs typeface="Times New Roman" panose="02020603050405020304"/>
                        </a:rPr>
                        <a:t>25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90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65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90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6"/>
                  </a:ext>
                </a:extLst>
              </a:tr>
              <a:tr h="437951">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7</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65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50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a:t>
                      </a:r>
                    </a:p>
                  </a:txBody>
                  <a:tcPr marL="68580" marR="68580" marT="0" marB="0">
                    <a:lnL>
                      <a:noFill/>
                    </a:lnL>
                    <a:lnR>
                      <a:noFill/>
                    </a:lnR>
                    <a:lnT>
                      <a:noFill/>
                    </a:lnT>
                    <a:lnB>
                      <a:noFill/>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a:noFill/>
                    </a:lnB>
                  </a:tcPr>
                </a:tc>
                <a:tc>
                  <a:txBody>
                    <a:bodyPr vert="horz" wrap="square"/>
                    <a:lstStyle/>
                    <a:p>
                      <a:pPr algn="ctr">
                        <a:spcAft>
                          <a:spcPct val="0"/>
                        </a:spcAft>
                      </a:pPr>
                      <a:endParaRPr lang="en-US"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7"/>
                  </a:ext>
                </a:extLst>
              </a:tr>
              <a:tr h="437951">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8</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15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50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zh-CN" sz="2000" b="1" kern="100">
                          <a:solidFill>
                            <a:srgbClr val="000000"/>
                          </a:solidFill>
                          <a:latin typeface="Times New Roman" panose="02020603050405020304"/>
                          <a:ea typeface="宋体" panose="02010600030101010101" pitchFamily="2" charset="-122"/>
                          <a:cs typeface="Times New Roman" panose="02020603050405020304"/>
                        </a:rPr>
                        <a:t>－</a:t>
                      </a:r>
                      <a:r>
                        <a:rPr lang="en-US" sz="2000" b="1" kern="100">
                          <a:solidFill>
                            <a:srgbClr val="000000"/>
                          </a:solidFill>
                          <a:latin typeface="Times New Roman" panose="02020603050405020304"/>
                          <a:ea typeface="宋体" panose="02010600030101010101" pitchFamily="2" charset="-122"/>
                          <a:cs typeface="Times New Roman" panose="02020603050405020304"/>
                        </a:rPr>
                        <a:t>35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90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55</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pPr>
                      <a:r>
                        <a:rPr lang="en-US" sz="2000" b="1" kern="100">
                          <a:solidFill>
                            <a:srgbClr val="000000"/>
                          </a:solidFill>
                          <a:latin typeface="Times New Roman" panose="02020603050405020304"/>
                          <a:ea typeface="宋体" panose="02010600030101010101" pitchFamily="2" charset="-122"/>
                          <a:cs typeface="Times New Roman" panose="02020603050405020304"/>
                        </a:rPr>
                        <a:t>90</a:t>
                      </a:r>
                      <a:endParaRPr lang="zh-CN" sz="2000" b="1" kern="100">
                        <a:solidFill>
                          <a:srgbClr val="000000"/>
                        </a:solidFill>
                        <a:latin typeface="Times New Roman" panose="02020603050405020304"/>
                        <a:ea typeface="宋体" panose="02010600030101010101" pitchFamily="2" charset="-122"/>
                        <a:cs typeface="Times New Roman" panose="02020603050405020304"/>
                      </a:endParaRPr>
                    </a:p>
                  </a:txBody>
                  <a:tcPr marL="68580" marR="68580" marT="0"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36944" name="Rectangle 1"/>
          <p:cNvSpPr/>
          <p:nvPr/>
        </p:nvSpPr>
        <p:spPr>
          <a:xfrm>
            <a:off x="323850" y="696595"/>
            <a:ext cx="7962900" cy="737235"/>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indent="266700" eaLnBrk="0" hangingPunct="0"/>
            <a:r>
              <a:rPr lang="zh-CN" altLang="en-US" sz="1800">
                <a:latin typeface="Times New Roman" panose="02020603050405020304" pitchFamily="18" charset="0"/>
                <a:cs typeface="Times New Roman" panose="02020603050405020304" pitchFamily="18" charset="0"/>
              </a:rPr>
              <a:t>表</a:t>
            </a:r>
            <a:r>
              <a:rPr lang="en-US" altLang="zh-CN" sz="1800">
                <a:latin typeface="Times New Roman" panose="02020603050405020304" pitchFamily="18" charset="0"/>
                <a:cs typeface="Times New Roman" panose="02020603050405020304" pitchFamily="18" charset="0"/>
              </a:rPr>
              <a:t>5-2	</a:t>
            </a:r>
            <a:r>
              <a:rPr lang="zh-CN" altLang="en-US" sz="1800">
                <a:latin typeface="Times New Roman" panose="02020603050405020304" pitchFamily="18" charset="0"/>
                <a:cs typeface="Times New Roman" panose="02020603050405020304" pitchFamily="18" charset="0"/>
              </a:rPr>
              <a:t>某产品主生产进度的计算				（单位：件）</a:t>
            </a:r>
            <a:endParaRPr lang="zh-CN" altLang="en-US" sz="1800">
              <a:latin typeface="宋体" panose="02010600030101010101" pitchFamily="2" charset="-122"/>
            </a:endParaRPr>
          </a:p>
          <a:p>
            <a:pPr indent="266700" eaLnBrk="0" hangingPunct="0"/>
            <a:endParaRPr lang="zh-CN" altLang="en-US">
              <a:latin typeface="宋体" panose="02010600030101010101" pitchFamily="2"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矩形 1"/>
          <p:cNvSpPr/>
          <p:nvPr/>
        </p:nvSpPr>
        <p:spPr>
          <a:xfrm>
            <a:off x="611188" y="612775"/>
            <a:ext cx="7632700" cy="41544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zh-CN">
                <a:solidFill>
                  <a:srgbClr val="FF0000"/>
                </a:solidFill>
                <a:latin typeface="宋体" panose="02010600030101010101" pitchFamily="2" charset="-122"/>
              </a:rPr>
              <a:t>（</a:t>
            </a:r>
            <a:r>
              <a:rPr lang="en-US" altLang="zh-CN">
                <a:solidFill>
                  <a:srgbClr val="FF0000"/>
                </a:solidFill>
                <a:latin typeface="宋体" panose="02010600030101010101" pitchFamily="2" charset="-122"/>
              </a:rPr>
              <a:t>1</a:t>
            </a:r>
            <a:r>
              <a:rPr lang="zh-CN" altLang="zh-CN">
                <a:solidFill>
                  <a:srgbClr val="FF0000"/>
                </a:solidFill>
                <a:latin typeface="宋体" panose="02010600030101010101" pitchFamily="2" charset="-122"/>
              </a:rPr>
              <a:t>）计算期末库存</a:t>
            </a:r>
          </a:p>
          <a:p>
            <a:r>
              <a:rPr lang="zh-CN" altLang="zh-CN">
                <a:latin typeface="宋体" panose="02010600030101010101" pitchFamily="2" charset="-122"/>
              </a:rPr>
              <a:t>期末库存</a:t>
            </a:r>
            <a:r>
              <a:rPr lang="en-US" altLang="zh-CN">
                <a:latin typeface="宋体" panose="02010600030101010101" pitchFamily="2" charset="-122"/>
              </a:rPr>
              <a:t>=</a:t>
            </a:r>
            <a:r>
              <a:rPr lang="zh-CN" altLang="zh-CN">
                <a:latin typeface="宋体" panose="02010600030101010101" pitchFamily="2" charset="-122"/>
              </a:rPr>
              <a:t>期初库存－</a:t>
            </a:r>
            <a:r>
              <a:rPr lang="en-US" altLang="zh-CN">
                <a:latin typeface="宋体" panose="02010600030101010101" pitchFamily="2" charset="-122"/>
              </a:rPr>
              <a:t>max</a:t>
            </a:r>
            <a:r>
              <a:rPr lang="zh-CN" altLang="zh-CN">
                <a:latin typeface="宋体" panose="02010600030101010101" pitchFamily="2" charset="-122"/>
              </a:rPr>
              <a:t>（预测需求，已有合同订货量）</a:t>
            </a:r>
            <a:r>
              <a:rPr lang="en-US" altLang="zh-CN">
                <a:latin typeface="宋体" panose="02010600030101010101" pitchFamily="2" charset="-122"/>
              </a:rPr>
              <a:t>+</a:t>
            </a:r>
            <a:r>
              <a:rPr lang="zh-CN" altLang="zh-CN">
                <a:latin typeface="宋体" panose="02010600030101010101" pitchFamily="2" charset="-122"/>
              </a:rPr>
              <a:t>本期安排生产量</a:t>
            </a:r>
          </a:p>
          <a:p>
            <a:r>
              <a:rPr lang="en-US" altLang="zh-CN">
                <a:latin typeface="宋体" panose="02010600030101010101" pitchFamily="2" charset="-122"/>
              </a:rPr>
              <a:t>    </a:t>
            </a:r>
            <a:r>
              <a:rPr lang="zh-CN" altLang="zh-CN">
                <a:latin typeface="宋体" panose="02010600030101010101" pitchFamily="2" charset="-122"/>
              </a:rPr>
              <a:t>如第</a:t>
            </a:r>
            <a:r>
              <a:rPr lang="en-US" altLang="zh-CN">
                <a:latin typeface="宋体" panose="02010600030101010101" pitchFamily="2" charset="-122"/>
              </a:rPr>
              <a:t>1</a:t>
            </a:r>
            <a:r>
              <a:rPr lang="zh-CN" altLang="zh-CN">
                <a:latin typeface="宋体" panose="02010600030101010101" pitchFamily="2" charset="-122"/>
              </a:rPr>
              <a:t>周期末库存</a:t>
            </a:r>
            <a:r>
              <a:rPr lang="en-US" altLang="zh-CN">
                <a:latin typeface="宋体" panose="02010600030101010101" pitchFamily="2" charset="-122"/>
              </a:rPr>
              <a:t>=60</a:t>
            </a:r>
            <a:r>
              <a:rPr lang="zh-CN" altLang="zh-CN">
                <a:latin typeface="宋体" panose="02010600030101010101" pitchFamily="2" charset="-122"/>
              </a:rPr>
              <a:t>－</a:t>
            </a:r>
            <a:r>
              <a:rPr lang="en-US" altLang="zh-CN">
                <a:latin typeface="宋体" panose="02010600030101010101" pitchFamily="2" charset="-122"/>
              </a:rPr>
              <a:t>45+0=15</a:t>
            </a:r>
            <a:r>
              <a:rPr lang="zh-CN" altLang="zh-CN">
                <a:latin typeface="宋体" panose="02010600030101010101" pitchFamily="2" charset="-122"/>
              </a:rPr>
              <a:t>，期末库存即为下期期初库存。</a:t>
            </a:r>
            <a:endParaRPr lang="en-US" altLang="zh-CN">
              <a:latin typeface="宋体" panose="02010600030101010101" pitchFamily="2" charset="-122"/>
            </a:endParaRPr>
          </a:p>
          <a:p>
            <a:endParaRPr lang="zh-CN" altLang="zh-CN">
              <a:latin typeface="宋体" panose="02010600030101010101" pitchFamily="2" charset="-122"/>
            </a:endParaRPr>
          </a:p>
          <a:p>
            <a:r>
              <a:rPr lang="zh-CN" altLang="zh-CN">
                <a:solidFill>
                  <a:srgbClr val="FF0000"/>
                </a:solidFill>
                <a:latin typeface="宋体" panose="02010600030101010101" pitchFamily="2" charset="-122"/>
              </a:rPr>
              <a:t>（</a:t>
            </a:r>
            <a:r>
              <a:rPr lang="en-US" altLang="zh-CN">
                <a:solidFill>
                  <a:srgbClr val="FF0000"/>
                </a:solidFill>
                <a:latin typeface="宋体" panose="02010600030101010101" pitchFamily="2" charset="-122"/>
              </a:rPr>
              <a:t>2</a:t>
            </a:r>
            <a:r>
              <a:rPr lang="zh-CN" altLang="zh-CN">
                <a:solidFill>
                  <a:srgbClr val="FF0000"/>
                </a:solidFill>
                <a:latin typeface="宋体" panose="02010600030101010101" pitchFamily="2" charset="-122"/>
              </a:rPr>
              <a:t>）剩余库存</a:t>
            </a:r>
          </a:p>
          <a:p>
            <a:r>
              <a:rPr lang="zh-CN" altLang="zh-CN">
                <a:latin typeface="宋体" panose="02010600030101010101" pitchFamily="2" charset="-122"/>
              </a:rPr>
              <a:t>当初期库存扣除本期需求后的剩余为负数时，即安排生产，按已知条件，每次安排生产批量为</a:t>
            </a:r>
            <a:r>
              <a:rPr lang="en-US" altLang="zh-CN">
                <a:latin typeface="宋体" panose="02010600030101010101" pitchFamily="2" charset="-122"/>
              </a:rPr>
              <a:t>90</a:t>
            </a:r>
            <a:r>
              <a:rPr lang="zh-CN" altLang="zh-CN">
                <a:latin typeface="宋体" panose="02010600030101010101" pitchFamily="2" charset="-122"/>
              </a:rPr>
              <a:t>件。本例，第</a:t>
            </a:r>
            <a:r>
              <a:rPr lang="en-US" altLang="zh-CN">
                <a:latin typeface="宋体" panose="02010600030101010101" pitchFamily="2" charset="-122"/>
              </a:rPr>
              <a:t>l</a:t>
            </a:r>
            <a:r>
              <a:rPr lang="zh-CN" altLang="zh-CN">
                <a:latin typeface="宋体" panose="02010600030101010101" pitchFamily="2" charset="-122"/>
              </a:rPr>
              <a:t>周扣除需求后剩余为</a:t>
            </a:r>
            <a:r>
              <a:rPr lang="en-US" altLang="zh-CN">
                <a:latin typeface="宋体" panose="02010600030101010101" pitchFamily="2" charset="-122"/>
              </a:rPr>
              <a:t>+15</a:t>
            </a:r>
            <a:r>
              <a:rPr lang="zh-CN" altLang="zh-CN">
                <a:latin typeface="宋体" panose="02010600030101010101" pitchFamily="2" charset="-122"/>
              </a:rPr>
              <a:t>件，不安排生产；第二周扣除需求后剩余为－</a:t>
            </a:r>
            <a:r>
              <a:rPr lang="en-US" altLang="zh-CN">
                <a:latin typeface="宋体" panose="02010600030101010101" pitchFamily="2" charset="-122"/>
              </a:rPr>
              <a:t>25</a:t>
            </a:r>
            <a:r>
              <a:rPr lang="zh-CN" altLang="zh-CN">
                <a:latin typeface="宋体" panose="02010600030101010101" pitchFamily="2" charset="-122"/>
              </a:rPr>
              <a:t>件，安排生产</a:t>
            </a:r>
            <a:r>
              <a:rPr lang="en-US" altLang="zh-CN">
                <a:latin typeface="宋体" panose="02010600030101010101" pitchFamily="2" charset="-122"/>
              </a:rPr>
              <a:t>90</a:t>
            </a:r>
            <a:r>
              <a:rPr lang="zh-CN" altLang="zh-CN">
                <a:latin typeface="宋体" panose="02010600030101010101" pitchFamily="2" charset="-122"/>
              </a:rPr>
              <a:t>件。</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矩形 1"/>
          <p:cNvSpPr/>
          <p:nvPr/>
        </p:nvSpPr>
        <p:spPr>
          <a:xfrm>
            <a:off x="755650" y="498475"/>
            <a:ext cx="7777163" cy="45243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zh-CN">
                <a:solidFill>
                  <a:srgbClr val="FF0000"/>
                </a:solidFill>
                <a:latin typeface="宋体" panose="02010600030101010101" pitchFamily="2" charset="-122"/>
              </a:rPr>
              <a:t>（</a:t>
            </a:r>
            <a:r>
              <a:rPr lang="en-US" altLang="zh-CN">
                <a:solidFill>
                  <a:srgbClr val="FF0000"/>
                </a:solidFill>
                <a:latin typeface="宋体" panose="02010600030101010101" pitchFamily="2" charset="-122"/>
              </a:rPr>
              <a:t>3</a:t>
            </a:r>
            <a:r>
              <a:rPr lang="zh-CN" altLang="zh-CN">
                <a:solidFill>
                  <a:srgbClr val="FF0000"/>
                </a:solidFill>
                <a:latin typeface="宋体" panose="02010600030101010101" pitchFamily="2" charset="-122"/>
              </a:rPr>
              <a:t>）可承诺存货</a:t>
            </a:r>
          </a:p>
          <a:p>
            <a:r>
              <a:rPr lang="zh-CN" altLang="zh-CN">
                <a:latin typeface="宋体" panose="02010600030101010101" pitchFamily="2" charset="-122"/>
              </a:rPr>
              <a:t>可承诺存货</a:t>
            </a:r>
            <a:r>
              <a:rPr lang="en-US" altLang="zh-CN">
                <a:latin typeface="宋体" panose="02010600030101010101" pitchFamily="2" charset="-122"/>
              </a:rPr>
              <a:t>=</a:t>
            </a:r>
            <a:r>
              <a:rPr lang="zh-CN" altLang="zh-CN">
                <a:latin typeface="宋体" panose="02010600030101010101" pitchFamily="2" charset="-122"/>
              </a:rPr>
              <a:t>本期生产量一下次生产前已有合同的订货量</a:t>
            </a:r>
          </a:p>
          <a:p>
            <a:r>
              <a:rPr lang="en-US" altLang="zh-CN">
                <a:latin typeface="宋体" panose="02010600030101010101" pitchFamily="2" charset="-122"/>
              </a:rPr>
              <a:t>    </a:t>
            </a:r>
            <a:r>
              <a:rPr lang="zh-CN" altLang="zh-CN">
                <a:latin typeface="宋体" panose="02010600030101010101" pitchFamily="2" charset="-122"/>
              </a:rPr>
              <a:t>例中，第</a:t>
            </a:r>
            <a:r>
              <a:rPr lang="en-US" altLang="zh-CN">
                <a:latin typeface="宋体" panose="02010600030101010101" pitchFamily="2" charset="-122"/>
              </a:rPr>
              <a:t>1</a:t>
            </a:r>
            <a:r>
              <a:rPr lang="zh-CN" altLang="zh-CN">
                <a:latin typeface="宋体" panose="02010600030101010101" pitchFamily="2" charset="-122"/>
              </a:rPr>
              <a:t>周期初库存</a:t>
            </a:r>
            <a:r>
              <a:rPr lang="en-US" altLang="zh-CN">
                <a:latin typeface="宋体" panose="02010600030101010101" pitchFamily="2" charset="-122"/>
              </a:rPr>
              <a:t>60</a:t>
            </a:r>
            <a:r>
              <a:rPr lang="zh-CN" altLang="zh-CN">
                <a:latin typeface="宋体" panose="02010600030101010101" pitchFamily="2" charset="-122"/>
              </a:rPr>
              <a:t>件，由于第</a:t>
            </a:r>
            <a:r>
              <a:rPr lang="en-US" altLang="zh-CN">
                <a:latin typeface="宋体" panose="02010600030101010101" pitchFamily="2" charset="-122"/>
              </a:rPr>
              <a:t>2</a:t>
            </a:r>
            <a:r>
              <a:rPr lang="zh-CN" altLang="zh-CN">
                <a:latin typeface="宋体" panose="02010600030101010101" pitchFamily="2" charset="-122"/>
              </a:rPr>
              <a:t>周即需安排生产，此前已有合同订货量为</a:t>
            </a:r>
            <a:r>
              <a:rPr lang="en-US" altLang="zh-CN">
                <a:latin typeface="宋体" panose="02010600030101010101" pitchFamily="2" charset="-122"/>
              </a:rPr>
              <a:t>45</a:t>
            </a:r>
            <a:r>
              <a:rPr lang="zh-CN" altLang="zh-CN">
                <a:latin typeface="宋体" panose="02010600030101010101" pitchFamily="2" charset="-122"/>
              </a:rPr>
              <a:t>件，故多余</a:t>
            </a:r>
            <a:r>
              <a:rPr lang="en-US" altLang="zh-CN">
                <a:latin typeface="宋体" panose="02010600030101010101" pitchFamily="2" charset="-122"/>
              </a:rPr>
              <a:t>15</a:t>
            </a:r>
            <a:r>
              <a:rPr lang="zh-CN" altLang="zh-CN">
                <a:latin typeface="宋体" panose="02010600030101010101" pitchFamily="2" charset="-122"/>
              </a:rPr>
              <a:t>件可承诺订货；第</a:t>
            </a:r>
            <a:r>
              <a:rPr lang="en-US" altLang="zh-CN">
                <a:latin typeface="宋体" panose="02010600030101010101" pitchFamily="2" charset="-122"/>
              </a:rPr>
              <a:t>2</a:t>
            </a:r>
            <a:r>
              <a:rPr lang="zh-CN" altLang="zh-CN">
                <a:latin typeface="宋体" panose="02010600030101010101" pitchFamily="2" charset="-122"/>
              </a:rPr>
              <a:t>周生产</a:t>
            </a:r>
            <a:r>
              <a:rPr lang="en-US" altLang="zh-CN">
                <a:latin typeface="宋体" panose="02010600030101010101" pitchFamily="2" charset="-122"/>
              </a:rPr>
              <a:t>90</a:t>
            </a:r>
            <a:r>
              <a:rPr lang="zh-CN" altLang="zh-CN">
                <a:latin typeface="宋体" panose="02010600030101010101" pitchFamily="2" charset="-122"/>
              </a:rPr>
              <a:t>件，下次生产</a:t>
            </a:r>
            <a:r>
              <a:rPr lang="en-US" altLang="zh-CN">
                <a:latin typeface="宋体" panose="02010600030101010101" pitchFamily="2" charset="-122"/>
              </a:rPr>
              <a:t>(</a:t>
            </a:r>
            <a:r>
              <a:rPr lang="zh-CN" altLang="zh-CN">
                <a:latin typeface="宋体" panose="02010600030101010101" pitchFamily="2" charset="-122"/>
              </a:rPr>
              <a:t>第</a:t>
            </a:r>
            <a:r>
              <a:rPr lang="en-US" altLang="zh-CN">
                <a:latin typeface="宋体" panose="02010600030101010101" pitchFamily="2" charset="-122"/>
              </a:rPr>
              <a:t>4</a:t>
            </a:r>
            <a:r>
              <a:rPr lang="zh-CN" altLang="zh-CN">
                <a:latin typeface="宋体" panose="02010600030101010101" pitchFamily="2" charset="-122"/>
              </a:rPr>
              <a:t>周</a:t>
            </a:r>
            <a:r>
              <a:rPr lang="en-US" altLang="zh-CN">
                <a:latin typeface="宋体" panose="02010600030101010101" pitchFamily="2" charset="-122"/>
              </a:rPr>
              <a:t>)</a:t>
            </a:r>
            <a:r>
              <a:rPr lang="zh-CN" altLang="zh-CN">
                <a:latin typeface="宋体" panose="02010600030101010101" pitchFamily="2" charset="-122"/>
              </a:rPr>
              <a:t>前已有合同订货量为</a:t>
            </a:r>
            <a:r>
              <a:rPr lang="en-US" altLang="zh-CN">
                <a:latin typeface="宋体" panose="02010600030101010101" pitchFamily="2" charset="-122"/>
              </a:rPr>
              <a:t>20+10=30</a:t>
            </a:r>
            <a:r>
              <a:rPr lang="zh-CN" altLang="zh-CN">
                <a:latin typeface="宋体" panose="02010600030101010101" pitchFamily="2" charset="-122"/>
              </a:rPr>
              <a:t>件，故可供承诺存货为</a:t>
            </a:r>
            <a:r>
              <a:rPr lang="en-US" altLang="zh-CN">
                <a:latin typeface="宋体" panose="02010600030101010101" pitchFamily="2" charset="-122"/>
              </a:rPr>
              <a:t>60</a:t>
            </a:r>
            <a:r>
              <a:rPr lang="zh-CN" altLang="zh-CN">
                <a:latin typeface="宋体" panose="02010600030101010101" pitchFamily="2" charset="-122"/>
              </a:rPr>
              <a:t>件。</a:t>
            </a:r>
            <a:endParaRPr lang="en-US" altLang="zh-CN">
              <a:latin typeface="宋体" panose="02010600030101010101" pitchFamily="2" charset="-122"/>
            </a:endParaRPr>
          </a:p>
          <a:p>
            <a:endParaRPr lang="zh-CN" altLang="zh-CN">
              <a:latin typeface="宋体" panose="02010600030101010101" pitchFamily="2" charset="-122"/>
            </a:endParaRPr>
          </a:p>
          <a:p>
            <a:r>
              <a:rPr lang="zh-CN" altLang="zh-CN">
                <a:solidFill>
                  <a:srgbClr val="FF0000"/>
                </a:solidFill>
                <a:latin typeface="宋体" panose="02010600030101010101" pitchFamily="2" charset="-122"/>
              </a:rPr>
              <a:t>（</a:t>
            </a:r>
            <a:r>
              <a:rPr lang="en-US" altLang="zh-CN">
                <a:solidFill>
                  <a:srgbClr val="FF0000"/>
                </a:solidFill>
                <a:latin typeface="宋体" panose="02010600030101010101" pitchFamily="2" charset="-122"/>
              </a:rPr>
              <a:t>4</a:t>
            </a:r>
            <a:r>
              <a:rPr lang="zh-CN" altLang="zh-CN">
                <a:solidFill>
                  <a:srgbClr val="FF0000"/>
                </a:solidFill>
                <a:latin typeface="宋体" panose="02010600030101010101" pitchFamily="2" charset="-122"/>
              </a:rPr>
              <a:t>）确定轮番生产顺序</a:t>
            </a:r>
          </a:p>
          <a:p>
            <a:r>
              <a:rPr lang="zh-CN" altLang="zh-CN">
                <a:latin typeface="宋体" panose="02010600030101010101" pitchFamily="2" charset="-122"/>
              </a:rPr>
              <a:t>如果同期安排生产进度的产品不止一种，则除了考虑各种产品生产进度外，还要确定这些产品轮番生产的顺序。在其他条件相同时，原则上应按边际利润率由大到小排序，取得较好的收益。</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矩形 1"/>
          <p:cNvSpPr/>
          <p:nvPr/>
        </p:nvSpPr>
        <p:spPr>
          <a:xfrm>
            <a:off x="611188" y="982663"/>
            <a:ext cx="7345362" cy="30464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en-US" altLang="zh-CN">
                <a:latin typeface="宋体" panose="02010600030101010101" pitchFamily="2" charset="-122"/>
              </a:rPr>
              <a:t> </a:t>
            </a:r>
            <a:r>
              <a:rPr lang="zh-CN" altLang="en-US">
                <a:latin typeface="宋体" panose="02010600030101010101" pitchFamily="2" charset="-122"/>
              </a:rPr>
              <a:t>（</a:t>
            </a:r>
            <a:r>
              <a:rPr lang="en-US" altLang="zh-CN">
                <a:latin typeface="宋体" panose="02010600030101010101" pitchFamily="2" charset="-122"/>
              </a:rPr>
              <a:t>2</a:t>
            </a:r>
            <a:r>
              <a:rPr lang="zh-CN" altLang="en-US">
                <a:latin typeface="宋体" panose="02010600030101010101" pitchFamily="2" charset="-122"/>
              </a:rPr>
              <a:t>）</a:t>
            </a:r>
            <a:r>
              <a:rPr lang="zh-CN" altLang="zh-CN">
                <a:latin typeface="宋体" panose="02010600030101010101" pitchFamily="2" charset="-122"/>
              </a:rPr>
              <a:t>大批量生产企业的主生产进度安排</a:t>
            </a:r>
          </a:p>
          <a:p>
            <a:r>
              <a:rPr lang="en-US" altLang="zh-CN">
                <a:latin typeface="宋体" panose="02010600030101010101" pitchFamily="2" charset="-122"/>
              </a:rPr>
              <a:t>    </a:t>
            </a:r>
            <a:r>
              <a:rPr lang="zh-CN" altLang="zh-CN">
                <a:latin typeface="宋体" panose="02010600030101010101" pitchFamily="2" charset="-122"/>
              </a:rPr>
              <a:t>大批量生产的特点是产品品种少，同品种产量大，其生产进度的安排可分成两种情况：</a:t>
            </a:r>
          </a:p>
          <a:p>
            <a:r>
              <a:rPr lang="en-US" altLang="zh-CN">
                <a:latin typeface="宋体" panose="02010600030101010101" pitchFamily="2" charset="-122"/>
              </a:rPr>
              <a:t>     1</a:t>
            </a:r>
            <a:r>
              <a:rPr lang="zh-CN" altLang="zh-CN">
                <a:latin typeface="宋体" panose="02010600030101010101" pitchFamily="2" charset="-122"/>
              </a:rPr>
              <a:t>）市场需求相对稳定，可均匀安排生产，即在相等的时间段内生产量大致相等或逐步小幅递增，做到均衡生产。</a:t>
            </a:r>
          </a:p>
          <a:p>
            <a:r>
              <a:rPr lang="en-US" altLang="zh-CN">
                <a:latin typeface="宋体" panose="02010600030101010101" pitchFamily="2" charset="-122"/>
              </a:rPr>
              <a:t>     2</a:t>
            </a:r>
            <a:r>
              <a:rPr lang="zh-CN" altLang="zh-CN">
                <a:latin typeface="宋体" panose="02010600030101010101" pitchFamily="2" charset="-122"/>
              </a:rPr>
              <a:t>）市场需求波动较大，可在均匀、跟踪、混合三种方式中选择比较适合的方式安排生产进度。</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矩形 1"/>
          <p:cNvSpPr/>
          <p:nvPr/>
        </p:nvSpPr>
        <p:spPr>
          <a:xfrm>
            <a:off x="971550" y="1350963"/>
            <a:ext cx="6985000" cy="26781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en-US">
                <a:latin typeface="宋体" panose="02010600030101010101" pitchFamily="2" charset="-122"/>
              </a:rPr>
              <a:t>（</a:t>
            </a:r>
            <a:r>
              <a:rPr lang="en-US" altLang="zh-CN">
                <a:latin typeface="宋体" panose="02010600030101010101" pitchFamily="2" charset="-122"/>
              </a:rPr>
              <a:t>3</a:t>
            </a:r>
            <a:r>
              <a:rPr lang="zh-CN" altLang="en-US">
                <a:latin typeface="宋体" panose="02010600030101010101" pitchFamily="2" charset="-122"/>
              </a:rPr>
              <a:t>）</a:t>
            </a:r>
            <a:r>
              <a:rPr lang="zh-CN" altLang="zh-CN">
                <a:latin typeface="宋体" panose="02010600030101010101" pitchFamily="2" charset="-122"/>
              </a:rPr>
              <a:t>单件小批量生产企业的主生产进度安排</a:t>
            </a:r>
          </a:p>
          <a:p>
            <a:r>
              <a:rPr lang="en-US" altLang="zh-CN">
                <a:latin typeface="宋体" panose="02010600030101010101" pitchFamily="2" charset="-122"/>
              </a:rPr>
              <a:t>    </a:t>
            </a:r>
            <a:r>
              <a:rPr lang="zh-CN" altLang="zh-CN">
                <a:latin typeface="宋体" panose="02010600030101010101" pitchFamily="2" charset="-122"/>
              </a:rPr>
              <a:t>单件小批量生产的特点是产品品种繁多而很少重复生产，其生产进度的安排，可按合同规定的交货期开始往前推算，交货期不仅要考虑产品从投料到产出之间的制造时间，还要包括设计、生产工艺准备、备料的时间。必要时，可根据合同规定的交货期适当考虑少量提前期。</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矩形 1"/>
          <p:cNvSpPr/>
          <p:nvPr/>
        </p:nvSpPr>
        <p:spPr>
          <a:xfrm>
            <a:off x="899478" y="1340168"/>
            <a:ext cx="6309360" cy="706755"/>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sz="4000">
                <a:solidFill>
                  <a:srgbClr val="CC3300"/>
                </a:solidFill>
                <a:latin typeface="Verdana" panose="020b0604030504040204" pitchFamily="34" charset="0"/>
              </a:rPr>
              <a:t>三、</a:t>
            </a:r>
            <a:r>
              <a:rPr lang="zh-CN" altLang="zh-CN" sz="4000">
                <a:solidFill>
                  <a:srgbClr val="CC3300"/>
                </a:solidFill>
                <a:latin typeface="Verdana" panose="020b0604030504040204" pitchFamily="34" charset="0"/>
              </a:rPr>
              <a:t>生产作业计划及其制订</a:t>
            </a:r>
          </a:p>
        </p:txBody>
      </p:sp>
      <p:sp>
        <p:nvSpPr>
          <p:cNvPr id="41987" name="矩形 2"/>
          <p:cNvSpPr/>
          <p:nvPr/>
        </p:nvSpPr>
        <p:spPr>
          <a:xfrm>
            <a:off x="971550" y="2416175"/>
            <a:ext cx="7632700" cy="23082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zh-CN" altLang="zh-CN">
                <a:latin typeface="宋体" panose="02010600030101010101" pitchFamily="2" charset="-122"/>
              </a:rPr>
              <a:t> </a:t>
            </a:r>
            <a:r>
              <a:rPr lang="en-US" altLang="zh-CN">
                <a:latin typeface="宋体" panose="02010600030101010101" pitchFamily="2" charset="-122"/>
              </a:rPr>
              <a:t>   </a:t>
            </a:r>
            <a:r>
              <a:rPr lang="zh-CN" altLang="zh-CN">
                <a:latin typeface="宋体" panose="02010600030101010101" pitchFamily="2" charset="-122"/>
              </a:rPr>
              <a:t>生产作业计划是企业生产计划的具体执行计划。这种具体化表现在将生产计划规定的产品任务在规格、空间、时间等方面进行分解，即在产品方面具体规定到品种、质量、数量；在作业单位方面规定到车间、工段、班组乃至设备；在时间上细化到月、旬、日、时，以保证企业生产计划得到切实可行的落实。</a:t>
            </a:r>
            <a:endParaRPr lang="zh-CN" altLang="en-US">
              <a:latin typeface="宋体" panose="02010600030101010101" pitchFamily="2"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1116330" y="765175"/>
            <a:ext cx="7802880" cy="1014730"/>
          </a:xfrm>
          <a:prstGeom prst="rect">
            <a:avLst/>
          </a:prstGeom>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（一）</a:t>
            </a:r>
            <a:r>
              <a:rPr kumimoji="0" lang="zh-CN" altLang="zh-CN" sz="3200" b="1" i="0" u="none" strike="noStrike" kern="1200" cap="none" spc="0" normalizeH="0" baseline="0" noProof="0">
                <a:ln>
                  <a:noFill/>
                </a:ln>
                <a:solidFill>
                  <a:srgbClr val="0033CC"/>
                </a:solidFill>
                <a:effectLst>
                  <a:outerShdw blurRad="38100" dist="38100" dir="2700000" algn="tl">
                    <a:srgbClr val="C0C0C0"/>
                  </a:outerShdw>
                </a:effectLst>
                <a:uLnTx/>
                <a:uFillTx/>
                <a:latin typeface="+mj-lt"/>
                <a:ea typeface="+mj-ea"/>
                <a:cs typeface="+mj-cs"/>
              </a:rPr>
              <a:t>大量流水作业生产的生产作业计划</a:t>
            </a: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0070C0"/>
                </a:solidFill>
                <a:effectLst/>
                <a:uLnTx/>
                <a:uFillTx/>
                <a:latin typeface="宋体" panose="02010600030101010101" pitchFamily="2" charset="-122"/>
                <a:ea typeface="宋体" panose="02010600030101010101" pitchFamily="2" charset="-122"/>
                <a:cs typeface="+mn-cs"/>
              </a:rPr>
              <a:t>1</a:t>
            </a:r>
            <a:r>
              <a:rPr kumimoji="0" lang="zh-CN" altLang="en-US" sz="2800" b="1" i="0" u="none" strike="noStrike" kern="1200" cap="none" spc="0" normalizeH="0" baseline="0" noProof="0">
                <a:ln>
                  <a:noFill/>
                </a:ln>
                <a:solidFill>
                  <a:srgbClr val="0070C0"/>
                </a:solidFill>
                <a:effectLst/>
                <a:uLnTx/>
                <a:uFillTx/>
                <a:latin typeface="宋体" panose="02010600030101010101" pitchFamily="2" charset="-122"/>
                <a:ea typeface="宋体" panose="02010600030101010101" pitchFamily="2" charset="-122"/>
                <a:cs typeface="+mn-cs"/>
              </a:rPr>
              <a:t>、</a:t>
            </a:r>
            <a:r>
              <a:rPr kumimoji="0" lang="zh-CN" altLang="zh-CN" sz="2800" b="1" i="0" u="none" strike="noStrike" kern="1200" cap="none" spc="0" normalizeH="0" baseline="0" noProof="0">
                <a:ln>
                  <a:noFill/>
                </a:ln>
                <a:solidFill>
                  <a:srgbClr val="0070C0"/>
                </a:solidFill>
                <a:effectLst/>
                <a:uLnTx/>
                <a:uFillTx/>
                <a:latin typeface="宋体" panose="02010600030101010101" pitchFamily="2" charset="-122"/>
                <a:ea typeface="宋体" panose="02010600030101010101" pitchFamily="2" charset="-122"/>
                <a:cs typeface="+mn-cs"/>
              </a:rPr>
              <a:t>大量流水生产的特点</a:t>
            </a:r>
          </a:p>
        </p:txBody>
      </p:sp>
      <p:sp>
        <p:nvSpPr>
          <p:cNvPr id="43011" name="矩形 2"/>
          <p:cNvSpPr/>
          <p:nvPr/>
        </p:nvSpPr>
        <p:spPr>
          <a:xfrm>
            <a:off x="1331913" y="2060575"/>
            <a:ext cx="6769100" cy="15700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1" i="0" u="none" kern="1200" baseline="0">
                <a:solidFill>
                  <a:srgbClr val="000000"/>
                </a:solidFill>
                <a:latin typeface="宋体" panose="02010600030101010101" pitchFamily="2" charset="-122"/>
                <a:ea typeface="宋体" panose="02010600030101010101" pitchFamily="2" charset="-122"/>
                <a:cs typeface="+mn-cs"/>
              </a:defRPr>
            </a:lvl9pPr>
          </a:lstStyle>
          <a:p>
            <a:r>
              <a:rPr lang="en-US" altLang="zh-CN">
                <a:latin typeface="宋体" panose="02010600030101010101" pitchFamily="2" charset="-122"/>
              </a:rPr>
              <a:t>    </a:t>
            </a:r>
            <a:r>
              <a:rPr lang="zh-CN" altLang="zh-CN">
                <a:latin typeface="宋体" panose="02010600030101010101" pitchFamily="2" charset="-122"/>
              </a:rPr>
              <a:t>大量流水生产的生产作业计划的关键在于合理地设计好流水线，包括确定流水线的生产节拍、分配流水线上的各工作站负荷、确定产品的生产顺序等。</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https://d.book118.com/658024056111006045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alloons">
  <a:themeElements>
    <a:clrScheme name="Balloons 8">
      <a:dk1>
        <a:srgbClr val="006699"/>
      </a:dk1>
      <a:lt1>
        <a:srgbClr val="FFFFFF"/>
      </a:lt1>
      <a:dk2>
        <a:srgbClr val="006666"/>
      </a:dk2>
      <a:lt2>
        <a:srgbClr val="FFFFCC"/>
      </a:lt2>
      <a:accent1>
        <a:srgbClr val="EDFAD2"/>
      </a:accent1>
      <a:accent2>
        <a:srgbClr val="EBF7FF"/>
      </a:accent2>
      <a:accent3>
        <a:srgbClr val="FFFFFF"/>
      </a:accent3>
      <a:accent4>
        <a:srgbClr val="005682"/>
      </a:accent4>
      <a:accent5>
        <a:srgbClr val="F4FCE5"/>
      </a:accent5>
      <a:accent6>
        <a:srgbClr val="D5E0E7"/>
      </a:accent6>
      <a:hlink>
        <a:srgbClr val="CC99FF"/>
      </a:hlink>
      <a:folHlink>
        <a:srgbClr val="F2DFFD"/>
      </a:folHlink>
    </a:clrScheme>
    <a:fontScheme name="Balloons">
      <a:majorFont>
        <a:latin typeface="Verdana"/>
        <a:ea typeface="宋体"/>
        <a:cs typeface="Arial"/>
      </a:majorFont>
      <a:minorFont>
        <a:latin typeface="Verdan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spPr>
      <a:bodyPr vert="horz" wrap="square" lIns="91440" tIns="45720" rIns="91440" bIns="45720" numCol="1" anchor="t" anchorCtr="0" compatLnSpc="1">
        <a:spAutoFit/>
      </a:bodyPr>
      <a:lstStyle>
        <a:defPPr marL="0" marR="0" indent="0" algn="l" defTabSz="914400" rtl="0" eaLnBrk="1" fontAlgn="base" latinLnBrk="0" hangingPunct="1">
          <a:lnSpc>
            <a:spcPct val="100000"/>
          </a:lnSpc>
          <a:spcBef>
            <a:spcPct val="0"/>
          </a:spcBef>
          <a:spcAft>
            <a:spcPct val="0"/>
          </a:spcAft>
          <a:buClrTx/>
          <a:buSzTx/>
          <a:buFontTx/>
          <a:buNone/>
          <a:defRPr kumimoji="0" lang="zh-CN" altLang="en-US" sz="2400" b="1" i="0" u="none" strike="noStrike" cap="none" normalizeH="0" baseline="0" smtClean="0">
            <a:ln>
              <a:noFill/>
            </a:ln>
            <a:solidFill>
              <a:srgbClr val="000000"/>
            </a:solidFill>
            <a:effectLst/>
            <a:latin typeface="宋体" panose="02010600030101010101" pitchFamily="2" charset="-122"/>
            <a:ea typeface="宋体" panose="02010600030101010101" pitchFamily="2" charset="-122"/>
          </a:defRPr>
        </a:defPPr>
      </a:lstStyle>
    </a:spDef>
    <a:lnDef>
      <a:spPr bwMode="auto">
        <a:xfrm>
          <a:off x="0" y="0"/>
          <a:ext cx="1" cy="1"/>
        </a:xfrm>
        <a:custGeom>
          <a:avLst/>
          <a:gdLst/>
          <a:ahLst/>
          <a:cxnLst/>
          <a:rect l="0" t="0" r="0" b="0"/>
          <a:pathLst/>
        </a:custGeom>
        <a:noFill/>
        <a:ln>
          <a:noFill/>
        </a:ln>
      </a:spPr>
      <a:bodyPr vert="horz" wrap="square" lIns="91440" tIns="45720" rIns="91440" bIns="45720" numCol="1" anchor="t" anchorCtr="0" compatLnSpc="1">
        <a:spAutoFit/>
      </a:bodyPr>
      <a:lstStyle>
        <a:defPPr marL="0" marR="0" indent="0" algn="l" defTabSz="914400" rtl="0" eaLnBrk="1" fontAlgn="base" latinLnBrk="0" hangingPunct="1">
          <a:lnSpc>
            <a:spcPct val="100000"/>
          </a:lnSpc>
          <a:spcBef>
            <a:spcPct val="0"/>
          </a:spcBef>
          <a:spcAft>
            <a:spcPct val="0"/>
          </a:spcAft>
          <a:buClrTx/>
          <a:buSzTx/>
          <a:buFontTx/>
          <a:buNone/>
          <a:defRPr kumimoji="0" lang="zh-CN" altLang="en-US" sz="2400" b="1" i="0" u="none" strike="noStrike" cap="none" normalizeH="0" baseline="0" smtClean="0">
            <a:ln>
              <a:noFill/>
            </a:ln>
            <a:solidFill>
              <a:srgbClr val="000000"/>
            </a:solidFill>
            <a:effectLst/>
            <a:latin typeface="宋体" panose="02010600030101010101" pitchFamily="2" charset="-122"/>
            <a:ea typeface="宋体" panose="02010600030101010101" pitchFamily="2" charset="-122"/>
          </a:defRPr>
        </a:defPPr>
      </a:lstStyle>
    </a:lnDef>
  </a:objectDefaults>
  <a:extraClrSchemeLst>
    <a:extraClrScheme>
      <a:clrScheme name="Balloons 1">
        <a:dk1>
          <a:srgbClr val="9900CC"/>
        </a:dk1>
        <a:lt1>
          <a:srgbClr val="FFFFCC"/>
        </a:lt1>
        <a:dk2>
          <a:srgbClr val="000000"/>
        </a:dk2>
        <a:lt2>
          <a:srgbClr val="FFFFFF"/>
        </a:lt2>
        <a:accent1>
          <a:srgbClr val="666699"/>
        </a:accent1>
        <a:accent2>
          <a:srgbClr val="660066"/>
        </a:accent2>
        <a:accent3>
          <a:srgbClr val="AAAAAA"/>
        </a:accent3>
        <a:accent4>
          <a:srgbClr val="DADAAE"/>
        </a:accent4>
        <a:accent5>
          <a:srgbClr val="B8B8CA"/>
        </a:accent5>
        <a:accent6>
          <a:srgbClr val="5C005C"/>
        </a:accent6>
        <a:hlink>
          <a:srgbClr val="CC0000"/>
        </a:hlink>
        <a:folHlink>
          <a:srgbClr val="A50021"/>
        </a:folHlink>
      </a:clrScheme>
      <a:clrMap bg1="dk2" tx1="lt1" bg2="dk1" tx2="lt2" accent1="accent1" accent2="accent2" accent3="accent3" accent4="accent4" accent5="accent5" accent6="accent6" hlink="hlink" folHlink="folHlink"/>
    </a:extraClrScheme>
    <a:extraClrScheme>
      <a:clrScheme name="Balloons 2">
        <a:dk1>
          <a:srgbClr val="990033"/>
        </a:dk1>
        <a:lt1>
          <a:srgbClr val="FFFFFF"/>
        </a:lt1>
        <a:dk2>
          <a:srgbClr val="000000"/>
        </a:dk2>
        <a:lt2>
          <a:srgbClr val="FFFFFF"/>
        </a:lt2>
        <a:accent1>
          <a:srgbClr val="FF3300"/>
        </a:accent1>
        <a:accent2>
          <a:srgbClr val="FF9900"/>
        </a:accent2>
        <a:accent3>
          <a:srgbClr val="AAAAAA"/>
        </a:accent3>
        <a:accent4>
          <a:srgbClr val="DADADA"/>
        </a:accent4>
        <a:accent5>
          <a:srgbClr val="FFADAA"/>
        </a:accent5>
        <a:accent6>
          <a:srgbClr val="E78A00"/>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Balloons 3">
        <a:dk1>
          <a:srgbClr val="CCCCFF"/>
        </a:dk1>
        <a:lt1>
          <a:srgbClr val="FFFFCC"/>
        </a:lt1>
        <a:dk2>
          <a:srgbClr val="000000"/>
        </a:dk2>
        <a:lt2>
          <a:srgbClr val="FFFFFF"/>
        </a:lt2>
        <a:accent1>
          <a:srgbClr val="9999FF"/>
        </a:accent1>
        <a:accent2>
          <a:srgbClr val="33CCCC"/>
        </a:accent2>
        <a:accent3>
          <a:srgbClr val="AAAAAA"/>
        </a:accent3>
        <a:accent4>
          <a:srgbClr val="DADAAE"/>
        </a:accent4>
        <a:accent5>
          <a:srgbClr val="CACAFF"/>
        </a:accent5>
        <a:accent6>
          <a:srgbClr val="2DB9B9"/>
        </a:accent6>
        <a:hlink>
          <a:srgbClr val="66FFFF"/>
        </a:hlink>
        <a:folHlink>
          <a:srgbClr val="660066"/>
        </a:folHlink>
      </a:clrScheme>
      <a:clrMap bg1="dk2" tx1="lt1" bg2="dk1" tx2="lt2" accent1="accent1" accent2="accent2" accent3="accent3" accent4="accent4" accent5="accent5" accent6="accent6" hlink="hlink" folHlink="folHlink"/>
    </a:extraClrScheme>
    <a:extraClrScheme>
      <a:clrScheme name="Balloons 4">
        <a:dk1>
          <a:srgbClr val="000000"/>
        </a:dk1>
        <a:lt1>
          <a:srgbClr val="F8F8F8"/>
        </a:lt1>
        <a:dk2>
          <a:srgbClr val="800000"/>
        </a:dk2>
        <a:lt2>
          <a:srgbClr val="FFFFFF"/>
        </a:lt2>
        <a:accent1>
          <a:srgbClr val="FF3300"/>
        </a:accent1>
        <a:accent2>
          <a:srgbClr val="FF5050"/>
        </a:accent2>
        <a:accent3>
          <a:srgbClr val="C0AAAA"/>
        </a:accent3>
        <a:accent4>
          <a:srgbClr val="D4D4D4"/>
        </a:accent4>
        <a:accent5>
          <a:srgbClr val="FFADAA"/>
        </a:accent5>
        <a:accent6>
          <a:srgbClr val="E74848"/>
        </a:accent6>
        <a:hlink>
          <a:srgbClr val="FF9999"/>
        </a:hlink>
        <a:folHlink>
          <a:srgbClr val="FF9966"/>
        </a:folHlink>
      </a:clrScheme>
      <a:clrMap bg1="dk2" tx1="lt1" bg2="dk1" tx2="lt2" accent1="accent1" accent2="accent2" accent3="accent3" accent4="accent4" accent5="accent5" accent6="accent6" hlink="hlink" folHlink="folHlink"/>
    </a:extraClrScheme>
    <a:extraClrScheme>
      <a:clrScheme name="Balloons 5">
        <a:dk1>
          <a:srgbClr val="666699"/>
        </a:dk1>
        <a:lt1>
          <a:srgbClr val="FFFFFF"/>
        </a:lt1>
        <a:dk2>
          <a:srgbClr val="000066"/>
        </a:dk2>
        <a:lt2>
          <a:srgbClr val="CCECFF"/>
        </a:lt2>
        <a:accent1>
          <a:srgbClr val="009999"/>
        </a:accent1>
        <a:accent2>
          <a:srgbClr val="0099CC"/>
        </a:accent2>
        <a:accent3>
          <a:srgbClr val="AAAAB8"/>
        </a:accent3>
        <a:accent4>
          <a:srgbClr val="DADADA"/>
        </a:accent4>
        <a:accent5>
          <a:srgbClr val="AACACA"/>
        </a:accent5>
        <a:accent6>
          <a:srgbClr val="008AB9"/>
        </a:accent6>
        <a:hlink>
          <a:srgbClr val="CC99FF"/>
        </a:hlink>
        <a:folHlink>
          <a:srgbClr val="3366CC"/>
        </a:folHlink>
      </a:clrScheme>
      <a:clrMap bg1="dk2" tx1="lt1" bg2="dk1" tx2="lt2" accent1="accent1" accent2="accent2" accent3="accent3" accent4="accent4" accent5="accent5" accent6="accent6" hlink="hlink" folHlink="folHlink"/>
    </a:extraClrScheme>
    <a:extraClrScheme>
      <a:clrScheme name="Balloons 6">
        <a:dk1>
          <a:srgbClr val="99CC00"/>
        </a:dk1>
        <a:lt1>
          <a:srgbClr val="FFFFFF"/>
        </a:lt1>
        <a:dk2>
          <a:srgbClr val="009900"/>
        </a:dk2>
        <a:lt2>
          <a:srgbClr val="FFFF99"/>
        </a:lt2>
        <a:accent1>
          <a:srgbClr val="336600"/>
        </a:accent1>
        <a:accent2>
          <a:srgbClr val="008000"/>
        </a:accent2>
        <a:accent3>
          <a:srgbClr val="AACAAA"/>
        </a:accent3>
        <a:accent4>
          <a:srgbClr val="DADADA"/>
        </a:accent4>
        <a:accent5>
          <a:srgbClr val="ADB8AA"/>
        </a:accent5>
        <a:accent6>
          <a:srgbClr val="007300"/>
        </a:accent6>
        <a:hlink>
          <a:srgbClr val="CCCC00"/>
        </a:hlink>
        <a:folHlink>
          <a:srgbClr val="33CC33"/>
        </a:folHlink>
      </a:clrScheme>
      <a:clrMap bg1="dk2" tx1="lt1" bg2="dk1" tx2="lt2" accent1="accent1" accent2="accent2" accent3="accent3" accent4="accent4" accent5="accent5" accent6="accent6" hlink="hlink" folHlink="folHlink"/>
    </a:extraClrScheme>
    <a:extraClrScheme>
      <a:clrScheme name="Balloons 7">
        <a:dk1>
          <a:srgbClr val="000066"/>
        </a:dk1>
        <a:lt1>
          <a:srgbClr val="E1F4FF"/>
        </a:lt1>
        <a:dk2>
          <a:srgbClr val="000066"/>
        </a:dk2>
        <a:lt2>
          <a:srgbClr val="CCCCFF"/>
        </a:lt2>
        <a:accent1>
          <a:srgbClr val="9999FF"/>
        </a:accent1>
        <a:accent2>
          <a:srgbClr val="33CCCC"/>
        </a:accent2>
        <a:accent3>
          <a:srgbClr val="EEF8FF"/>
        </a:accent3>
        <a:accent4>
          <a:srgbClr val="000056"/>
        </a:accent4>
        <a:accent5>
          <a:srgbClr val="CACAFF"/>
        </a:accent5>
        <a:accent6>
          <a:srgbClr val="2DB9B9"/>
        </a:accent6>
        <a:hlink>
          <a:srgbClr val="66FFFF"/>
        </a:hlink>
        <a:folHlink>
          <a:srgbClr val="660066"/>
        </a:folHlink>
      </a:clrScheme>
      <a:clrMap bg1="lt1" tx1="dk1" bg2="lt2" tx2="dk2" accent1="accent1" accent2="accent2" accent3="accent3" accent4="accent4" accent5="accent5" accent6="accent6" hlink="hlink" folHlink="folHlink"/>
    </a:extraClrScheme>
    <a:extraClrScheme>
      <a:clrScheme name="Balloons 8">
        <a:dk1>
          <a:srgbClr val="006699"/>
        </a:dk1>
        <a:lt1>
          <a:srgbClr val="FFFFFF"/>
        </a:lt1>
        <a:dk2>
          <a:srgbClr val="006666"/>
        </a:dk2>
        <a:lt2>
          <a:srgbClr val="FFFFCC"/>
        </a:lt2>
        <a:accent1>
          <a:srgbClr val="EDFAD2"/>
        </a:accent1>
        <a:accent2>
          <a:srgbClr val="EBF7FF"/>
        </a:accent2>
        <a:accent3>
          <a:srgbClr val="FFFFFF"/>
        </a:accent3>
        <a:accent4>
          <a:srgbClr val="005682"/>
        </a:accent4>
        <a:accent5>
          <a:srgbClr val="F4FCE5"/>
        </a:accent5>
        <a:accent6>
          <a:srgbClr val="D5E0E7"/>
        </a:accent6>
        <a:hlink>
          <a:srgbClr val="CC99FF"/>
        </a:hlink>
        <a:folHlink>
          <a:srgbClr val="F2DFFD"/>
        </a:folHlink>
      </a:clrScheme>
      <a:clrMap bg1="lt1" tx1="dk1" bg2="lt2" tx2="dk2" accent1="accent1" accent2="accent2" accent3="accent3" accent4="accent4" accent5="accent5" accent6="accent6" hlink="hlink" folHlink="folHlink"/>
    </a:extraClrScheme>
    <a:extraClrScheme>
      <a:clrScheme name="Balloons 9">
        <a:dk1>
          <a:srgbClr val="000000"/>
        </a:dk1>
        <a:lt1>
          <a:srgbClr val="FFFFFF"/>
        </a:lt1>
        <a:dk2>
          <a:srgbClr val="000000"/>
        </a:dk2>
        <a:lt2>
          <a:srgbClr val="FFCC99"/>
        </a:lt2>
        <a:accent1>
          <a:srgbClr val="FF9900"/>
        </a:accent1>
        <a:accent2>
          <a:srgbClr val="FF99CC"/>
        </a:accent2>
        <a:accent3>
          <a:srgbClr val="FFFFFF"/>
        </a:accent3>
        <a:accent4>
          <a:srgbClr val="000000"/>
        </a:accent4>
        <a:accent5>
          <a:srgbClr val="FFCAAA"/>
        </a:accent5>
        <a:accent6>
          <a:srgbClr val="E78AB9"/>
        </a:accent6>
        <a:hlink>
          <a:srgbClr val="FF9999"/>
        </a:hlink>
        <a:folHlink>
          <a:srgbClr val="FFFF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24</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24</vt:i4>
      </vt:variant>
    </vt:vector>
  </HeadingPairs>
  <TitlesOfParts>
    <vt:vector baseType="lpstr" size="31">
      <vt:lpstr>Arial</vt:lpstr>
      <vt:lpstr>Calibri</vt:lpstr>
      <vt:lpstr>Verdana</vt:lpstr>
      <vt:lpstr>宋体</vt:lpstr>
      <vt:lpstr>Wingdings</vt:lpstr>
      <vt:lpstr>Times New Roman</vt:lpstr>
      <vt:lpstr>Office Theme</vt:lpstr>
      <vt:lpstr> </vt:lpstr>
      <vt:lpstr>              第一节    生产运作计划体系 一、生产运作计划的组成（一）长期生产运作计划          一般为三至五年，主要包括产品或服务项目的发展方向、生产与运作发展规划、技术发展水平及主要技术经济指标。（二）中期生产运作计划         一般为一年或更长时间，内容包括企业的年度生产目标，如品种、质量、产量、产值、新产品和新项目开发，以及年度内按季、按月的进度。（三）短期生产运作计划         又称生产作业计划，时间跨度在一年以内，如季计划、月计划、日计划等。</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2024-09-26T06:29:54.358</cp:lastPrinted>
  <dcterms:created xsi:type="dcterms:W3CDTF">2024-09-25T22:29:54Z</dcterms:created>
  <dcterms:modified xsi:type="dcterms:W3CDTF">2024-09-25T22:29:55Z</dcterms:modified>
</cp:coreProperties>
</file>