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2F50A2-7856-46E0-9ECC-010483DF4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81B5B-D896-4F53-B56E-F5C40303C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3918A9-61D4-44EB-AFE9-E197CF616B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8217C7-F3E0-4D8C-AE52-6F565B5F3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C05B76-A580-475F-84A0-2A01C3C3B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539675-1C13-44E9-A175-72C8326B4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6F570B-8D9E-40F7-9887-3B3C8A34D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E76AD5-B77D-4F71-968F-21B53A38A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193814-6978-4D54-AB1A-79CAA8770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9AC69-F1D2-4707-B2AD-1AD283FF6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292C6-9931-4310-9B2B-A194A1EC7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3200202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:XXX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人性营销创始人杨珑颖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人性营销理论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杨珑颖的人性营销实践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人性营销的未来发展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人性营销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杨珑颖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  <p:sp>
        <p:nvSpPr>
          <p:cNvPr id="31" name="AutoShape 31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一种基于对人性的深入理解和尊重，通过满足人的基本需求和欲望，激发人的积极情感和行为反应，从而实现营销目标的营销策略。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中国著名的人性营销专家，致力于研究和推广人性营销理念和方法，帮助企业实现更好的商业效果和社会价值。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1204294" y="1287329"/>
            <a:ext cx="2035112" cy="2035112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791319" y="1987226"/>
            <a:ext cx="891159" cy="635222"/>
          </a:xfrm>
          <a:custGeom>
            <a:rect l="l" t="t" r="r" b="b"/>
            <a:pathLst>
              <a:path w="21600" h="21600">
                <a:moveTo>
                  <a:pt x="20056" y="17282"/>
                </a:moveTo>
                <a:lnTo>
                  <a:pt x="1544" y="17282"/>
                </a:lnTo>
                <a:cubicBezTo>
                  <a:pt x="691" y="17282"/>
                  <a:pt x="0" y="18250"/>
                  <a:pt x="0" y="19441"/>
                </a:cubicBezTo>
                <a:cubicBezTo>
                  <a:pt x="0" y="20638"/>
                  <a:pt x="691" y="21600"/>
                  <a:pt x="1544" y="21600"/>
                </a:cubicBezTo>
                <a:lnTo>
                  <a:pt x="20056" y="21600"/>
                </a:lnTo>
                <a:cubicBezTo>
                  <a:pt x="20909" y="21600"/>
                  <a:pt x="21600" y="20638"/>
                  <a:pt x="21600" y="19441"/>
                </a:cubicBezTo>
                <a:cubicBezTo>
                  <a:pt x="21600" y="18250"/>
                  <a:pt x="20909" y="17282"/>
                  <a:pt x="20056" y="17282"/>
                </a:cubicBezTo>
                <a:close/>
                <a:moveTo>
                  <a:pt x="1544" y="4321"/>
                </a:moveTo>
                <a:lnTo>
                  <a:pt x="20056" y="4321"/>
                </a:lnTo>
                <a:cubicBezTo>
                  <a:pt x="20909" y="4321"/>
                  <a:pt x="21600" y="3353"/>
                  <a:pt x="21600" y="2159"/>
                </a:cubicBezTo>
                <a:cubicBezTo>
                  <a:pt x="21600" y="965"/>
                  <a:pt x="20909" y="0"/>
                  <a:pt x="20056" y="0"/>
                </a:cubicBezTo>
                <a:lnTo>
                  <a:pt x="1544" y="0"/>
                </a:lnTo>
                <a:cubicBezTo>
                  <a:pt x="691" y="0"/>
                  <a:pt x="0" y="965"/>
                  <a:pt x="0" y="2159"/>
                </a:cubicBezTo>
                <a:cubicBezTo>
                  <a:pt x="0" y="3353"/>
                  <a:pt x="691" y="4321"/>
                  <a:pt x="1544" y="4321"/>
                </a:cubicBezTo>
                <a:close/>
                <a:moveTo>
                  <a:pt x="20056" y="8640"/>
                </a:moveTo>
                <a:lnTo>
                  <a:pt x="1544" y="8640"/>
                </a:lnTo>
                <a:cubicBezTo>
                  <a:pt x="691" y="8640"/>
                  <a:pt x="0" y="9608"/>
                  <a:pt x="0" y="10799"/>
                </a:cubicBezTo>
                <a:cubicBezTo>
                  <a:pt x="0" y="11996"/>
                  <a:pt x="691" y="12958"/>
                  <a:pt x="1544" y="12958"/>
                </a:cubicBezTo>
                <a:lnTo>
                  <a:pt x="20056" y="12958"/>
                </a:lnTo>
                <a:cubicBezTo>
                  <a:pt x="20909" y="12958"/>
                  <a:pt x="21600" y="11996"/>
                  <a:pt x="21600" y="10799"/>
                </a:cubicBezTo>
                <a:cubicBezTo>
                  <a:pt x="21600" y="9608"/>
                  <a:pt x="20909" y="8640"/>
                  <a:pt x="20056" y="864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866656" y="2100573"/>
            <a:ext cx="80296" cy="45244"/>
          </a:xfrm>
          <a:custGeom>
            <a:rect l="l" t="t" r="r" b="b"/>
            <a:pathLst>
              <a:path w="57" h="32">
                <a:moveTo>
                  <a:pt x="0" y="32"/>
                </a:moveTo>
                <a:cubicBezTo>
                  <a:pt x="57" y="32"/>
                  <a:pt x="57" y="32"/>
                  <a:pt x="57" y="32"/>
                </a:cubicBezTo>
                <a:cubicBezTo>
                  <a:pt x="56" y="21"/>
                  <a:pt x="55" y="11"/>
                  <a:pt x="54" y="0"/>
                </a:cubicBezTo>
                <a:cubicBezTo>
                  <a:pt x="0" y="0"/>
                  <a:pt x="0" y="0"/>
                  <a:pt x="0" y="0"/>
                </a:cubicBezTo>
                <a:lnTo>
                  <a:pt x="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40380" y="1956650"/>
            <a:ext cx="28004" cy="60674"/>
          </a:xfrm>
          <a:custGeom>
            <a:rect l="l" t="t" r="r" b="b"/>
            <a:pathLst>
              <a:path w="20" h="43">
                <a:moveTo>
                  <a:pt x="20" y="43"/>
                </a:moveTo>
                <a:cubicBezTo>
                  <a:pt x="18" y="28"/>
                  <a:pt x="15" y="14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5"/>
                  <a:pt x="4" y="29"/>
                  <a:pt x="6" y="43"/>
                </a:cubicBezTo>
                <a:lnTo>
                  <a:pt x="2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66656" y="2032755"/>
            <a:ext cx="74962" cy="52388"/>
          </a:xfrm>
          <a:custGeom>
            <a:rect l="l" t="t" r="r" b="b"/>
            <a:pathLst>
              <a:path w="52" h="37">
                <a:moveTo>
                  <a:pt x="0" y="37"/>
                </a:moveTo>
                <a:cubicBezTo>
                  <a:pt x="53" y="37"/>
                  <a:pt x="53" y="37"/>
                  <a:pt x="53" y="37"/>
                </a:cubicBezTo>
                <a:cubicBezTo>
                  <a:pt x="52" y="25"/>
                  <a:pt x="51" y="13"/>
                  <a:pt x="5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949905" y="2032755"/>
            <a:ext cx="29718" cy="52388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19" y="25"/>
                  <a:pt x="17" y="12"/>
                  <a:pt x="1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3"/>
                  <a:pt x="3" y="25"/>
                  <a:pt x="4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4917139" y="1828158"/>
            <a:ext cx="20193" cy="49339"/>
          </a:xfrm>
          <a:custGeom>
            <a:rect l="l" t="t" r="r" b="b"/>
            <a:pathLst>
              <a:path w="14" h="35">
                <a:moveTo>
                  <a:pt x="14" y="35"/>
                </a:moveTo>
                <a:cubicBezTo>
                  <a:pt x="10" y="23"/>
                  <a:pt x="6" y="1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2"/>
                  <a:pt x="5" y="24"/>
                  <a:pt x="7" y="35"/>
                </a:cubicBezTo>
                <a:lnTo>
                  <a:pt x="14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930283" y="1894167"/>
            <a:ext cx="22574" cy="46958"/>
          </a:xfrm>
          <a:custGeom>
            <a:rect l="l" t="t" r="r" b="b"/>
            <a:pathLst>
              <a:path w="16" h="33">
                <a:moveTo>
                  <a:pt x="16" y="33"/>
                </a:moveTo>
                <a:cubicBezTo>
                  <a:pt x="14" y="21"/>
                  <a:pt x="11" y="10"/>
                  <a:pt x="8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1"/>
                  <a:pt x="4" y="22"/>
                  <a:pt x="5" y="33"/>
                </a:cubicBezTo>
                <a:lnTo>
                  <a:pt x="16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733306" y="2100573"/>
            <a:ext cx="33909" cy="45244"/>
          </a:xfrm>
          <a:custGeom>
            <a:rect l="l" t="t" r="r" b="b"/>
            <a:pathLst>
              <a:path w="24" h="32">
                <a:moveTo>
                  <a:pt x="4" y="0"/>
                </a:moveTo>
                <a:cubicBezTo>
                  <a:pt x="2" y="11"/>
                  <a:pt x="1" y="21"/>
                  <a:pt x="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2" y="21"/>
                  <a:pt x="23" y="11"/>
                  <a:pt x="24" y="0"/>
                </a:cubicBezTo>
                <a:lnTo>
                  <a:pt x="4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766072" y="1894167"/>
            <a:ext cx="26765" cy="46958"/>
          </a:xfrm>
          <a:custGeom>
            <a:rect l="l" t="t" r="r" b="b"/>
            <a:pathLst>
              <a:path w="19" h="33">
                <a:moveTo>
                  <a:pt x="9" y="0"/>
                </a:moveTo>
                <a:cubicBezTo>
                  <a:pt x="6" y="10"/>
                  <a:pt x="3" y="21"/>
                  <a:pt x="0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16" y="22"/>
                  <a:pt x="17" y="11"/>
                  <a:pt x="19" y="0"/>
                </a:cubicBezTo>
                <a:lnTo>
                  <a:pt x="9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740450" y="2032755"/>
            <a:ext cx="32766" cy="52388"/>
          </a:xfrm>
          <a:custGeom>
            <a:rect l="l" t="t" r="r" b="b"/>
            <a:pathLst>
              <a:path w="23" h="37">
                <a:moveTo>
                  <a:pt x="6" y="0"/>
                </a:moveTo>
                <a:cubicBezTo>
                  <a:pt x="4" y="12"/>
                  <a:pt x="2" y="25"/>
                  <a:pt x="0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21" y="25"/>
                  <a:pt x="22" y="13"/>
                  <a:pt x="23" y="0"/>
                </a:cubicBezTo>
                <a:lnTo>
                  <a:pt x="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822555" y="1757387"/>
            <a:ext cx="30956" cy="55340"/>
          </a:xfrm>
          <a:custGeom>
            <a:rect l="l" t="t" r="r" b="b"/>
            <a:pathLst>
              <a:path w="22" h="39">
                <a:moveTo>
                  <a:pt x="22" y="0"/>
                </a:moveTo>
                <a:cubicBezTo>
                  <a:pt x="14" y="2"/>
                  <a:pt x="7" y="9"/>
                  <a:pt x="0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3" y="27"/>
                  <a:pt x="2" y="33"/>
                  <a:pt x="1" y="39"/>
                </a:cubicBezTo>
                <a:cubicBezTo>
                  <a:pt x="22" y="39"/>
                  <a:pt x="22" y="39"/>
                  <a:pt x="22" y="39"/>
                </a:cubicBezTo>
                <a:lnTo>
                  <a:pt x="2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6656" y="1757387"/>
            <a:ext cx="33909" cy="55340"/>
          </a:xfrm>
          <a:custGeom>
            <a:rect l="l" t="t" r="r" b="b"/>
            <a:pathLst>
              <a:path w="24" h="39">
                <a:moveTo>
                  <a:pt x="20" y="21"/>
                </a:moveTo>
                <a:cubicBezTo>
                  <a:pt x="22" y="20"/>
                  <a:pt x="22" y="20"/>
                  <a:pt x="22" y="20"/>
                </a:cubicBezTo>
                <a:cubicBezTo>
                  <a:pt x="15" y="9"/>
                  <a:pt x="8" y="2"/>
                  <a:pt x="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2" y="33"/>
                  <a:pt x="21" y="27"/>
                  <a:pt x="20" y="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4807125" y="1804346"/>
            <a:ext cx="4191" cy="8287"/>
          </a:xfrm>
          <a:custGeom>
            <a:rect l="l" t="t" r="r" b="b"/>
            <a:pathLst>
              <a:path w="3" h="6">
                <a:moveTo>
                  <a:pt x="0" y="6"/>
                </a:moveTo>
                <a:cubicBezTo>
                  <a:pt x="2" y="6"/>
                  <a:pt x="2" y="6"/>
                  <a:pt x="2" y="6"/>
                </a:cubicBezTo>
                <a:cubicBezTo>
                  <a:pt x="2" y="4"/>
                  <a:pt x="3" y="2"/>
                  <a:pt x="3" y="0"/>
                </a:cubicBezTo>
                <a:cubicBezTo>
                  <a:pt x="2" y="2"/>
                  <a:pt x="1" y="4"/>
                  <a:pt x="0" y="6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782741" y="1828158"/>
            <a:ext cx="23241" cy="49339"/>
          </a:xfrm>
          <a:custGeom>
            <a:rect l="l" t="t" r="r" b="b"/>
            <a:pathLst>
              <a:path w="16" h="35">
                <a:moveTo>
                  <a:pt x="12" y="0"/>
                </a:moveTo>
                <a:cubicBezTo>
                  <a:pt x="8" y="11"/>
                  <a:pt x="4" y="23"/>
                  <a:pt x="0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2" y="24"/>
                  <a:pt x="14" y="12"/>
                  <a:pt x="16" y="0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751785" y="1956650"/>
            <a:ext cx="30956" cy="60674"/>
          </a:xfrm>
          <a:custGeom>
            <a:rect l="l" t="t" r="r" b="b"/>
            <a:pathLst>
              <a:path w="22" h="43">
                <a:moveTo>
                  <a:pt x="8" y="0"/>
                </a:moveTo>
                <a:cubicBezTo>
                  <a:pt x="5" y="14"/>
                  <a:pt x="2" y="28"/>
                  <a:pt x="0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8" y="29"/>
                  <a:pt x="20" y="15"/>
                  <a:pt x="22" y="0"/>
                </a:cubicBezTo>
                <a:lnTo>
                  <a:pt x="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4866656" y="2161343"/>
            <a:ext cx="83248" cy="52388"/>
          </a:xfrm>
          <a:custGeom>
            <a:rect l="l" t="t" r="r" b="b"/>
            <a:pathLst>
              <a:path w="59" h="37">
                <a:moveTo>
                  <a:pt x="0" y="37"/>
                </a:moveTo>
                <a:cubicBezTo>
                  <a:pt x="59" y="37"/>
                  <a:pt x="59" y="37"/>
                  <a:pt x="59" y="37"/>
                </a:cubicBezTo>
                <a:cubicBezTo>
                  <a:pt x="58" y="25"/>
                  <a:pt x="58" y="13"/>
                  <a:pt x="57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4788646" y="1956650"/>
            <a:ext cx="64865" cy="60674"/>
          </a:xfrm>
          <a:custGeom>
            <a:rect l="l" t="t" r="r" b="b"/>
            <a:pathLst>
              <a:path w="46" h="43">
                <a:moveTo>
                  <a:pt x="46" y="0"/>
                </a:moveTo>
                <a:cubicBezTo>
                  <a:pt x="6" y="0"/>
                  <a:pt x="6" y="0"/>
                  <a:pt x="6" y="0"/>
                </a:cubicBezTo>
                <a:cubicBezTo>
                  <a:pt x="4" y="15"/>
                  <a:pt x="2" y="29"/>
                  <a:pt x="0" y="43"/>
                </a:cubicBezTo>
                <a:cubicBezTo>
                  <a:pt x="46" y="43"/>
                  <a:pt x="46" y="43"/>
                  <a:pt x="46" y="43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4810078" y="1828158"/>
            <a:ext cx="43434" cy="49339"/>
          </a:xfrm>
          <a:custGeom>
            <a:rect l="l" t="t" r="r" b="b"/>
            <a:pathLst>
              <a:path w="31" h="35">
                <a:moveTo>
                  <a:pt x="31" y="0"/>
                </a:moveTo>
                <a:cubicBezTo>
                  <a:pt x="7" y="0"/>
                  <a:pt x="7" y="0"/>
                  <a:pt x="7" y="0"/>
                </a:cubicBezTo>
                <a:cubicBezTo>
                  <a:pt x="5" y="12"/>
                  <a:pt x="2" y="24"/>
                  <a:pt x="0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0"/>
                  <a:pt x="31" y="0"/>
                  <a:pt x="3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4781503" y="2032755"/>
            <a:ext cx="72009" cy="52388"/>
          </a:xfrm>
          <a:custGeom>
            <a:rect l="l" t="t" r="r" b="b"/>
            <a:pathLst>
              <a:path w="51" h="37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13"/>
                  <a:pt x="1" y="25"/>
                  <a:pt x="0" y="37"/>
                </a:cubicBezTo>
                <a:cubicBezTo>
                  <a:pt x="51" y="37"/>
                  <a:pt x="51" y="37"/>
                  <a:pt x="51" y="37"/>
                </a:cubicBezTo>
                <a:lnTo>
                  <a:pt x="5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4866656" y="1956650"/>
            <a:ext cx="67818" cy="60674"/>
          </a:xfrm>
          <a:custGeom>
            <a:rect l="l" t="t" r="r" b="b"/>
            <a:pathLst>
              <a:path w="48" h="43">
                <a:moveTo>
                  <a:pt x="0" y="43"/>
                </a:moveTo>
                <a:cubicBezTo>
                  <a:pt x="48" y="43"/>
                  <a:pt x="48" y="43"/>
                  <a:pt x="48" y="43"/>
                </a:cubicBezTo>
                <a:cubicBezTo>
                  <a:pt x="47" y="29"/>
                  <a:pt x="45" y="15"/>
                  <a:pt x="43" y="0"/>
                </a:cubicBezTo>
                <a:cubicBezTo>
                  <a:pt x="0" y="0"/>
                  <a:pt x="0" y="0"/>
                  <a:pt x="0" y="0"/>
                </a:cubicBezTo>
                <a:lnTo>
                  <a:pt x="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4866656" y="1828158"/>
            <a:ext cx="46387" cy="49339"/>
          </a:xfrm>
          <a:custGeom>
            <a:rect l="l" t="t" r="r" b="b"/>
            <a:pathLst>
              <a:path w="33" h="35">
                <a:moveTo>
                  <a:pt x="33" y="35"/>
                </a:moveTo>
                <a:cubicBezTo>
                  <a:pt x="31" y="24"/>
                  <a:pt x="29" y="12"/>
                  <a:pt x="2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5"/>
                  <a:pt x="0" y="35"/>
                  <a:pt x="0" y="35"/>
                </a:cubicBezTo>
                <a:lnTo>
                  <a:pt x="33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4866656" y="1894167"/>
            <a:ext cx="57721" cy="46958"/>
          </a:xfrm>
          <a:custGeom>
            <a:rect l="l" t="t" r="r" b="b"/>
            <a:pathLst>
              <a:path w="41" h="33">
                <a:moveTo>
                  <a:pt x="0" y="33"/>
                </a:moveTo>
                <a:cubicBezTo>
                  <a:pt x="41" y="33"/>
                  <a:pt x="41" y="33"/>
                  <a:pt x="41" y="33"/>
                </a:cubicBezTo>
                <a:cubicBezTo>
                  <a:pt x="39" y="22"/>
                  <a:pt x="37" y="11"/>
                  <a:pt x="35" y="0"/>
                </a:cubicBezTo>
                <a:cubicBezTo>
                  <a:pt x="0" y="0"/>
                  <a:pt x="0" y="0"/>
                  <a:pt x="0" y="0"/>
                </a:cubicBezTo>
                <a:lnTo>
                  <a:pt x="0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799981" y="1894167"/>
            <a:ext cx="53530" cy="46958"/>
          </a:xfrm>
          <a:custGeom>
            <a:rect l="l" t="t" r="r" b="b"/>
            <a:pathLst>
              <a:path w="38" h="33">
                <a:moveTo>
                  <a:pt x="38" y="0"/>
                </a:moveTo>
                <a:cubicBezTo>
                  <a:pt x="5" y="0"/>
                  <a:pt x="5" y="0"/>
                  <a:pt x="5" y="0"/>
                </a:cubicBezTo>
                <a:cubicBezTo>
                  <a:pt x="3" y="11"/>
                  <a:pt x="1" y="22"/>
                  <a:pt x="0" y="33"/>
                </a:cubicBezTo>
                <a:cubicBezTo>
                  <a:pt x="38" y="33"/>
                  <a:pt x="38" y="33"/>
                  <a:pt x="38" y="33"/>
                </a:cubicBezTo>
                <a:lnTo>
                  <a:pt x="3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773216" y="2229161"/>
            <a:ext cx="80296" cy="54769"/>
          </a:xfrm>
          <a:custGeom>
            <a:rect l="l" t="t" r="r" b="b"/>
            <a:pathLst>
              <a:path w="57" h="39">
                <a:moveTo>
                  <a:pt x="5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27"/>
                  <a:pt x="0" y="39"/>
                </a:cubicBezTo>
                <a:cubicBezTo>
                  <a:pt x="57" y="39"/>
                  <a:pt x="57" y="39"/>
                  <a:pt x="57" y="39"/>
                </a:cubicBezTo>
                <a:lnTo>
                  <a:pt x="57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777407" y="2100573"/>
            <a:ext cx="76105" cy="45244"/>
          </a:xfrm>
          <a:custGeom>
            <a:rect l="l" t="t" r="r" b="b"/>
            <a:pathLst>
              <a:path w="54" h="32">
                <a:moveTo>
                  <a:pt x="5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11"/>
                  <a:pt x="0" y="21"/>
                  <a:pt x="0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0"/>
                  <a:pt x="54" y="0"/>
                  <a:pt x="54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774359" y="2161343"/>
            <a:ext cx="79153" cy="52388"/>
          </a:xfrm>
          <a:custGeom>
            <a:rect l="l" t="t" r="r" b="b"/>
            <a:pathLst>
              <a:path w="56" h="37">
                <a:moveTo>
                  <a:pt x="56" y="0"/>
                </a:moveTo>
                <a:cubicBezTo>
                  <a:pt x="1" y="0"/>
                  <a:pt x="1" y="0"/>
                  <a:pt x="1" y="0"/>
                </a:cubicBezTo>
                <a:cubicBezTo>
                  <a:pt x="0" y="13"/>
                  <a:pt x="0" y="25"/>
                  <a:pt x="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0"/>
                  <a:pt x="56" y="0"/>
                  <a:pt x="56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729210" y="2161343"/>
            <a:ext cx="33909" cy="52388"/>
          </a:xfrm>
          <a:custGeom>
            <a:rect l="l" t="t" r="r" b="b"/>
            <a:pathLst>
              <a:path w="24" h="37">
                <a:moveTo>
                  <a:pt x="2" y="0"/>
                </a:moveTo>
                <a:cubicBezTo>
                  <a:pt x="1" y="13"/>
                  <a:pt x="1" y="25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25"/>
                  <a:pt x="23" y="13"/>
                  <a:pt x="24" y="0"/>
                </a:cubicBezTo>
                <a:lnTo>
                  <a:pt x="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61239" y="2161343"/>
            <a:ext cx="29718" cy="52388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20" y="25"/>
                  <a:pt x="19" y="13"/>
                  <a:pt x="1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1" y="25"/>
                  <a:pt x="1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957049" y="2100573"/>
            <a:ext cx="28575" cy="45244"/>
          </a:xfrm>
          <a:custGeom>
            <a:rect l="l" t="t" r="r" b="b"/>
            <a:pathLst>
              <a:path w="20" h="32">
                <a:moveTo>
                  <a:pt x="20" y="32"/>
                </a:moveTo>
                <a:cubicBezTo>
                  <a:pt x="19" y="21"/>
                  <a:pt x="18" y="11"/>
                  <a:pt x="17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1"/>
                  <a:pt x="1" y="21"/>
                  <a:pt x="2" y="32"/>
                </a:cubicBezTo>
                <a:lnTo>
                  <a:pt x="2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805887" y="1812728"/>
            <a:ext cx="17812" cy="15431"/>
          </a:xfrm>
          <a:custGeom>
            <a:rect l="l" t="t" r="r" b="b"/>
            <a:pathLst>
              <a:path w="13" h="11">
                <a:moveTo>
                  <a:pt x="13" y="0"/>
                </a:moveTo>
                <a:cubicBezTo>
                  <a:pt x="3" y="0"/>
                  <a:pt x="3" y="0"/>
                  <a:pt x="3" y="0"/>
                </a:cubicBezTo>
                <a:cubicBezTo>
                  <a:pt x="2" y="4"/>
                  <a:pt x="1" y="8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8"/>
                  <a:pt x="12" y="4"/>
                  <a:pt x="13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900565" y="1812728"/>
            <a:ext cx="16669" cy="15431"/>
          </a:xfrm>
          <a:custGeom>
            <a:rect l="l" t="t" r="r" b="b"/>
            <a:pathLst>
              <a:path w="12" h="11">
                <a:moveTo>
                  <a:pt x="12" y="11"/>
                </a:moveTo>
                <a:cubicBezTo>
                  <a:pt x="12" y="9"/>
                  <a:pt x="11" y="7"/>
                  <a:pt x="11" y="5"/>
                </a:cubicBezTo>
                <a:cubicBezTo>
                  <a:pt x="10" y="3"/>
                  <a:pt x="9" y="2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8"/>
                  <a:pt x="2" y="11"/>
                </a:cubicBezTo>
                <a:lnTo>
                  <a:pt x="12" y="1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853512" y="1812728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792837" y="1877498"/>
            <a:ext cx="17240" cy="16669"/>
          </a:xfrm>
          <a:custGeom>
            <a:rect l="l" t="t" r="r" b="b"/>
            <a:pathLst>
              <a:path w="12" h="12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4"/>
                  <a:pt x="1" y="8"/>
                  <a:pt x="0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8"/>
                  <a:pt x="12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913043" y="1877498"/>
            <a:ext cx="17240" cy="16669"/>
          </a:xfrm>
          <a:custGeom>
            <a:rect l="l" t="t" r="r" b="b"/>
            <a:pathLst>
              <a:path w="12" h="12">
                <a:moveTo>
                  <a:pt x="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1" y="8"/>
                  <a:pt x="11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2" y="8"/>
                  <a:pt x="2" y="12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853512" y="1877498"/>
            <a:ext cx="13049" cy="1666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782741" y="1941220"/>
            <a:ext cx="17240" cy="15431"/>
          </a:xfrm>
          <a:custGeom>
            <a:rect l="l" t="t" r="r" b="b"/>
            <a:pathLst>
              <a:path w="12" h="11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924283" y="1941220"/>
            <a:ext cx="16097" cy="15431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853512" y="1941220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4773216" y="2017325"/>
            <a:ext cx="15431" cy="15431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3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3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4934474" y="2017325"/>
            <a:ext cx="15431" cy="15431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3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3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4853512" y="2017325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4766072" y="2085143"/>
            <a:ext cx="15431" cy="15431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4941523" y="2085143"/>
            <a:ext cx="15431" cy="15431"/>
          </a:xfrm>
          <a:custGeom>
            <a:rect l="l" t="t" r="r" b="b"/>
            <a:pathLst>
              <a:path w="11" h="11">
                <a:moveTo>
                  <a:pt x="1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7"/>
                  <a:pt x="1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4853512" y="2085143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4763119" y="2145817"/>
            <a:ext cx="14288" cy="15431"/>
          </a:xfrm>
          <a:custGeom>
            <a:rect l="l" t="t" r="r" b="b"/>
            <a:pathLst>
              <a:path w="10" h="11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10" y="3"/>
                  <a:pt x="10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4946952" y="2145817"/>
            <a:ext cx="14288" cy="15431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3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853512" y="2145817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4760166" y="2213635"/>
            <a:ext cx="13049" cy="15431"/>
          </a:xfrm>
          <a:custGeom>
            <a:rect l="l" t="t" r="r" b="b"/>
            <a:pathLst>
              <a:path w="9" h="11">
                <a:moveTo>
                  <a:pt x="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9" y="4"/>
                  <a:pt x="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4949905" y="2213635"/>
            <a:ext cx="14288" cy="15431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4853512" y="2213635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4853512" y="2283834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 flipH="1">
            <a:off x="6479524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81041" y="1888451"/>
            <a:ext cx="662750" cy="833056"/>
          </a:xfrm>
          <a:custGeom>
            <a:rect l="l" t="t" r="r" b="b"/>
            <a:pathLst>
              <a:path w="21600" h="21600">
                <a:moveTo>
                  <a:pt x="10799" y="0"/>
                </a:moveTo>
                <a:cubicBezTo>
                  <a:pt x="4836" y="0"/>
                  <a:pt x="0" y="1447"/>
                  <a:pt x="0" y="3231"/>
                </a:cubicBezTo>
                <a:lnTo>
                  <a:pt x="0" y="4776"/>
                </a:lnTo>
                <a:cubicBezTo>
                  <a:pt x="0" y="6669"/>
                  <a:pt x="4836" y="8203"/>
                  <a:pt x="10799" y="8203"/>
                </a:cubicBezTo>
                <a:cubicBezTo>
                  <a:pt x="16764" y="8203"/>
                  <a:pt x="21600" y="6669"/>
                  <a:pt x="21600" y="4776"/>
                </a:cubicBezTo>
                <a:lnTo>
                  <a:pt x="21600" y="3231"/>
                </a:lnTo>
                <a:cubicBezTo>
                  <a:pt x="21600" y="1447"/>
                  <a:pt x="16764" y="0"/>
                  <a:pt x="10799" y="0"/>
                </a:cubicBezTo>
                <a:close/>
                <a:moveTo>
                  <a:pt x="21195" y="8008"/>
                </a:moveTo>
                <a:cubicBezTo>
                  <a:pt x="19915" y="9488"/>
                  <a:pt x="15746" y="10572"/>
                  <a:pt x="10799" y="10572"/>
                </a:cubicBezTo>
                <a:cubicBezTo>
                  <a:pt x="5856" y="10572"/>
                  <a:pt x="1685" y="9488"/>
                  <a:pt x="405" y="8008"/>
                </a:cubicBezTo>
                <a:cubicBezTo>
                  <a:pt x="141" y="7702"/>
                  <a:pt x="0" y="7868"/>
                  <a:pt x="0" y="8007"/>
                </a:cubicBezTo>
                <a:cubicBezTo>
                  <a:pt x="0" y="8144"/>
                  <a:pt x="0" y="10898"/>
                  <a:pt x="0" y="10898"/>
                </a:cubicBezTo>
                <a:cubicBezTo>
                  <a:pt x="0" y="13061"/>
                  <a:pt x="4836" y="14814"/>
                  <a:pt x="10799" y="14814"/>
                </a:cubicBezTo>
                <a:cubicBezTo>
                  <a:pt x="16764" y="14814"/>
                  <a:pt x="21600" y="13061"/>
                  <a:pt x="21600" y="10898"/>
                </a:cubicBezTo>
                <a:cubicBezTo>
                  <a:pt x="21600" y="10898"/>
                  <a:pt x="21600" y="8144"/>
                  <a:pt x="21600" y="8007"/>
                </a:cubicBezTo>
                <a:cubicBezTo>
                  <a:pt x="21600" y="7868"/>
                  <a:pt x="21459" y="7702"/>
                  <a:pt x="21195" y="8008"/>
                </a:cubicBezTo>
                <a:close/>
                <a:moveTo>
                  <a:pt x="21176" y="14285"/>
                </a:moveTo>
                <a:cubicBezTo>
                  <a:pt x="19876" y="15959"/>
                  <a:pt x="15722" y="17184"/>
                  <a:pt x="10799" y="17184"/>
                </a:cubicBezTo>
                <a:cubicBezTo>
                  <a:pt x="5878" y="17184"/>
                  <a:pt x="1724" y="15959"/>
                  <a:pt x="424" y="14285"/>
                </a:cubicBezTo>
                <a:cubicBezTo>
                  <a:pt x="147" y="13932"/>
                  <a:pt x="0" y="14121"/>
                  <a:pt x="0" y="14297"/>
                </a:cubicBezTo>
                <a:cubicBezTo>
                  <a:pt x="0" y="14472"/>
                  <a:pt x="0" y="16754"/>
                  <a:pt x="0" y="16754"/>
                </a:cubicBezTo>
                <a:cubicBezTo>
                  <a:pt x="0" y="19133"/>
                  <a:pt x="4836" y="21600"/>
                  <a:pt x="10799" y="21600"/>
                </a:cubicBezTo>
                <a:cubicBezTo>
                  <a:pt x="16764" y="21600"/>
                  <a:pt x="21600" y="19133"/>
                  <a:pt x="21600" y="16754"/>
                </a:cubicBezTo>
                <a:cubicBezTo>
                  <a:pt x="21600" y="16754"/>
                  <a:pt x="21600" y="14472"/>
                  <a:pt x="21600" y="14297"/>
                </a:cubicBezTo>
                <a:cubicBezTo>
                  <a:pt x="21600" y="14121"/>
                  <a:pt x="21453" y="13932"/>
                  <a:pt x="21176" y="14285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 flipH="1">
            <a:off x="9103948" y="1287329"/>
            <a:ext cx="2035112" cy="2035112"/>
          </a:xfrm>
          <a:prstGeom prst="ellipse">
            <a:avLst/>
          </a:prstGeom>
          <a:noFill/>
          <a:ln w="9525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9551051" y="2130196"/>
            <a:ext cx="1279493" cy="450056"/>
          </a:xfrm>
          <a:custGeom>
            <a:rect l="l" t="t" r="r" b="b"/>
            <a:pathLst>
              <a:path w="412" h="132">
                <a:moveTo>
                  <a:pt x="412" y="15"/>
                </a:moveTo>
                <a:cubicBezTo>
                  <a:pt x="412" y="12"/>
                  <a:pt x="411" y="10"/>
                  <a:pt x="407" y="10"/>
                </a:cubicBezTo>
                <a:cubicBezTo>
                  <a:pt x="406" y="10"/>
                  <a:pt x="406" y="10"/>
                  <a:pt x="405" y="11"/>
                </a:cubicBezTo>
                <a:cubicBezTo>
                  <a:pt x="342" y="44"/>
                  <a:pt x="342" y="44"/>
                  <a:pt x="342" y="44"/>
                </a:cubicBezTo>
                <a:cubicBezTo>
                  <a:pt x="299" y="26"/>
                  <a:pt x="258" y="14"/>
                  <a:pt x="219" y="8"/>
                </a:cubicBezTo>
                <a:cubicBezTo>
                  <a:pt x="180" y="2"/>
                  <a:pt x="148" y="0"/>
                  <a:pt x="125" y="3"/>
                </a:cubicBezTo>
                <a:cubicBezTo>
                  <a:pt x="101" y="5"/>
                  <a:pt x="79" y="11"/>
                  <a:pt x="59" y="19"/>
                </a:cubicBezTo>
                <a:cubicBezTo>
                  <a:pt x="39" y="26"/>
                  <a:pt x="26" y="32"/>
                  <a:pt x="20" y="37"/>
                </a:cubicBezTo>
                <a:cubicBezTo>
                  <a:pt x="15" y="41"/>
                  <a:pt x="10" y="44"/>
                  <a:pt x="7" y="46"/>
                </a:cubicBezTo>
                <a:cubicBezTo>
                  <a:pt x="7" y="47"/>
                  <a:pt x="7" y="48"/>
                  <a:pt x="7" y="49"/>
                </a:cubicBezTo>
                <a:cubicBezTo>
                  <a:pt x="7" y="49"/>
                  <a:pt x="7" y="50"/>
                  <a:pt x="7" y="51"/>
                </a:cubicBezTo>
                <a:cubicBezTo>
                  <a:pt x="48" y="71"/>
                  <a:pt x="48" y="71"/>
                  <a:pt x="48" y="71"/>
                </a:cubicBezTo>
                <a:cubicBezTo>
                  <a:pt x="49" y="72"/>
                  <a:pt x="50" y="73"/>
                  <a:pt x="50" y="75"/>
                </a:cubicBezTo>
                <a:cubicBezTo>
                  <a:pt x="50" y="78"/>
                  <a:pt x="48" y="79"/>
                  <a:pt x="46" y="79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79"/>
                  <a:pt x="0" y="79"/>
                  <a:pt x="0" y="80"/>
                </a:cubicBezTo>
                <a:cubicBezTo>
                  <a:pt x="0" y="81"/>
                  <a:pt x="1" y="81"/>
                  <a:pt x="1" y="81"/>
                </a:cubicBezTo>
                <a:cubicBezTo>
                  <a:pt x="24" y="101"/>
                  <a:pt x="51" y="114"/>
                  <a:pt x="82" y="122"/>
                </a:cubicBezTo>
                <a:cubicBezTo>
                  <a:pt x="114" y="129"/>
                  <a:pt x="144" y="132"/>
                  <a:pt x="173" y="130"/>
                </a:cubicBezTo>
                <a:cubicBezTo>
                  <a:pt x="203" y="127"/>
                  <a:pt x="230" y="123"/>
                  <a:pt x="256" y="117"/>
                </a:cubicBezTo>
                <a:cubicBezTo>
                  <a:pt x="282" y="111"/>
                  <a:pt x="303" y="106"/>
                  <a:pt x="318" y="100"/>
                </a:cubicBezTo>
                <a:cubicBezTo>
                  <a:pt x="334" y="95"/>
                  <a:pt x="342" y="92"/>
                  <a:pt x="342" y="91"/>
                </a:cubicBezTo>
                <a:cubicBezTo>
                  <a:pt x="405" y="124"/>
                  <a:pt x="405" y="124"/>
                  <a:pt x="405" y="124"/>
                </a:cubicBezTo>
                <a:cubicBezTo>
                  <a:pt x="407" y="124"/>
                  <a:pt x="407" y="124"/>
                  <a:pt x="407" y="124"/>
                </a:cubicBezTo>
                <a:cubicBezTo>
                  <a:pt x="411" y="124"/>
                  <a:pt x="412" y="123"/>
                  <a:pt x="412" y="119"/>
                </a:cubicBezTo>
                <a:cubicBezTo>
                  <a:pt x="412" y="118"/>
                  <a:pt x="412" y="118"/>
                  <a:pt x="411" y="116"/>
                </a:cubicBezTo>
                <a:cubicBezTo>
                  <a:pt x="375" y="67"/>
                  <a:pt x="375" y="67"/>
                  <a:pt x="375" y="67"/>
                </a:cubicBezTo>
                <a:cubicBezTo>
                  <a:pt x="411" y="18"/>
                  <a:pt x="411" y="18"/>
                  <a:pt x="411" y="18"/>
                </a:cubicBezTo>
                <a:cubicBezTo>
                  <a:pt x="412" y="17"/>
                  <a:pt x="412" y="16"/>
                  <a:pt x="412" y="15"/>
                </a:cubicBezTo>
                <a:close/>
                <a:moveTo>
                  <a:pt x="82" y="57"/>
                </a:moveTo>
                <a:cubicBezTo>
                  <a:pt x="79" y="60"/>
                  <a:pt x="76" y="61"/>
                  <a:pt x="72" y="61"/>
                </a:cubicBezTo>
                <a:cubicBezTo>
                  <a:pt x="68" y="61"/>
                  <a:pt x="64" y="60"/>
                  <a:pt x="61" y="57"/>
                </a:cubicBezTo>
                <a:cubicBezTo>
                  <a:pt x="58" y="54"/>
                  <a:pt x="57" y="50"/>
                  <a:pt x="57" y="45"/>
                </a:cubicBezTo>
                <a:cubicBezTo>
                  <a:pt x="57" y="41"/>
                  <a:pt x="58" y="37"/>
                  <a:pt x="61" y="34"/>
                </a:cubicBezTo>
                <a:cubicBezTo>
                  <a:pt x="64" y="31"/>
                  <a:pt x="68" y="29"/>
                  <a:pt x="72" y="29"/>
                </a:cubicBezTo>
                <a:cubicBezTo>
                  <a:pt x="76" y="29"/>
                  <a:pt x="79" y="31"/>
                  <a:pt x="82" y="34"/>
                </a:cubicBezTo>
                <a:cubicBezTo>
                  <a:pt x="85" y="37"/>
                  <a:pt x="87" y="41"/>
                  <a:pt x="87" y="45"/>
                </a:cubicBezTo>
                <a:cubicBezTo>
                  <a:pt x="87" y="50"/>
                  <a:pt x="85" y="54"/>
                  <a:pt x="82" y="57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TextBox 6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教育背景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职业经历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成就与荣誉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社会影响力</a:t>
            </a:r>
          </a:p>
        </p:txBody>
      </p:sp>
      <p:sp>
        <p:nvSpPr>
          <p:cNvPr id="72" name="AutoShape 7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AutoShape 7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AutoShape 7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AutoShape 7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AutoShape 8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AutoShape 8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AutoShape 8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AutoShape 8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AutoShape 8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AutoShape 8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AutoShape 9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TextBox 9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杨珑颖简介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杨珑颖在人性营销领域取得了卓越的成就，她的研究成果和实战经验受到广泛认可。她曾荣获“中国十大杰出营销人”、“中国营销创新奖”等多项荣誉。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杨珑颖曾在多家知名企业担任高管职位，积累了丰富的市场营销和管理经验。她创立了人性营销咨询公司，为企业提供人性营销战略咨询和培训服务。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杨珑颖拥有北京大学心理学硕士学位和香港大学市场学博士学位，具备深厚的学术背景和专业知识。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杨珑颖积极参与公益事业和社会活动，通过分享人性营销理念和方法，帮助更多企业和个人实现成长和发展。她的思想和行动影响了众多企业家、营销人员和社会各界人士。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人性营销理论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人性营销是一种以人类本质需求和情感共鸣为核心的营销策略。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人性营销强调从人的本质需求出发，通过深入挖掘消费者的情感、价值观和心理诉求，运用产品、品牌、营销策略等方式满足这些需求，从而引发消费者的共鸣和情感连接，提升品牌忠诚度和市场竞争力。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人性营销定义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人性营销的特点</a:t>
            </a:r>
          </a:p>
        </p:txBody>
      </p:sp>
      <p:sp>
        <p:nvSpPr>
          <p:cNvPr id="23" name="AutoShape 23"/>
          <p:cNvSpPr/>
          <p:nvPr/>
        </p:nvSpPr>
        <p:spPr>
          <a:xfrm flipV="1">
            <a:off x="628074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625403" y="3988927"/>
            <a:ext cx="2062742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Freeform 25"/>
          <p:cNvSpPr/>
          <p:nvPr/>
        </p:nvSpPr>
        <p:spPr>
          <a:xfrm>
            <a:off x="539110" y="1836420"/>
            <a:ext cx="2235327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314255" y="2225802"/>
            <a:ext cx="527590" cy="593503"/>
          </a:xfrm>
          <a:custGeom>
            <a:rect l="l" t="t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613786" y="4632433"/>
            <a:ext cx="2085975" cy="13906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人性化、情感化、个性化和社会化。</a:t>
            </a:r>
          </a:p>
        </p:txBody>
      </p:sp>
      <p:sp>
        <p:nvSpPr>
          <p:cNvPr id="28" name="AutoShape 28"/>
          <p:cNvSpPr/>
          <p:nvPr/>
        </p:nvSpPr>
        <p:spPr>
          <a:xfrm flipV="1">
            <a:off x="2866760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2778558" y="1836420"/>
            <a:ext cx="2233803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3631093" y="2611469"/>
            <a:ext cx="193929" cy="178308"/>
          </a:xfrm>
          <a:custGeom>
            <a:rect l="l" t="t" r="r" b="b"/>
            <a:pathLst>
              <a:path w="26" h="24">
                <a:moveTo>
                  <a:pt x="22" y="1"/>
                </a:moveTo>
                <a:cubicBezTo>
                  <a:pt x="22" y="0"/>
                  <a:pt x="21" y="0"/>
                  <a:pt x="20" y="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1"/>
                  <a:pt x="0" y="22"/>
                </a:cubicBezTo>
                <a:cubicBezTo>
                  <a:pt x="0" y="22"/>
                  <a:pt x="1" y="23"/>
                  <a:pt x="1" y="23"/>
                </a:cubicBezTo>
                <a:cubicBezTo>
                  <a:pt x="5" y="24"/>
                  <a:pt x="5" y="24"/>
                  <a:pt x="5" y="24"/>
                </a:cubicBezTo>
                <a:cubicBezTo>
                  <a:pt x="6" y="24"/>
                  <a:pt x="7" y="24"/>
                  <a:pt x="7" y="24"/>
                </a:cubicBezTo>
                <a:cubicBezTo>
                  <a:pt x="25" y="6"/>
                  <a:pt x="25" y="6"/>
                  <a:pt x="25" y="6"/>
                </a:cubicBezTo>
                <a:cubicBezTo>
                  <a:pt x="26" y="5"/>
                  <a:pt x="26" y="4"/>
                  <a:pt x="25" y="3"/>
                </a:cubicBezTo>
                <a:lnTo>
                  <a:pt x="22" y="1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3671860" y="2264283"/>
            <a:ext cx="487966" cy="466058"/>
          </a:xfrm>
          <a:custGeom>
            <a:rect l="l" t="t" r="r" b="b"/>
            <a:pathLst>
              <a:path w="66" h="62">
                <a:moveTo>
                  <a:pt x="45" y="1"/>
                </a:moveTo>
                <a:cubicBezTo>
                  <a:pt x="45" y="0"/>
                  <a:pt x="45" y="0"/>
                  <a:pt x="45" y="0"/>
                </a:cubicBezTo>
                <a:cubicBezTo>
                  <a:pt x="45" y="1"/>
                  <a:pt x="45" y="1"/>
                  <a:pt x="45" y="1"/>
                </a:cubicBezTo>
                <a:cubicBezTo>
                  <a:pt x="43" y="0"/>
                  <a:pt x="41" y="0"/>
                  <a:pt x="40" y="1"/>
                </a:cubicBezTo>
                <a:cubicBezTo>
                  <a:pt x="39" y="2"/>
                  <a:pt x="39" y="2"/>
                  <a:pt x="39" y="2"/>
                </a:cubicBezTo>
                <a:cubicBezTo>
                  <a:pt x="38" y="3"/>
                  <a:pt x="37" y="5"/>
                  <a:pt x="37" y="6"/>
                </a:cubicBezTo>
                <a:cubicBezTo>
                  <a:pt x="37" y="7"/>
                  <a:pt x="37" y="8"/>
                  <a:pt x="38" y="9"/>
                </a:cubicBezTo>
                <a:cubicBezTo>
                  <a:pt x="39" y="12"/>
                  <a:pt x="38" y="15"/>
                  <a:pt x="36" y="16"/>
                </a:cubicBezTo>
                <a:cubicBezTo>
                  <a:pt x="33" y="19"/>
                  <a:pt x="24" y="28"/>
                  <a:pt x="21" y="26"/>
                </a:cubicBezTo>
                <a:cubicBezTo>
                  <a:pt x="16" y="23"/>
                  <a:pt x="10" y="24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3" y="27"/>
                  <a:pt x="2" y="28"/>
                  <a:pt x="0" y="29"/>
                </a:cubicBezTo>
                <a:cubicBezTo>
                  <a:pt x="0" y="29"/>
                  <a:pt x="0" y="30"/>
                  <a:pt x="0" y="30"/>
                </a:cubicBezTo>
                <a:cubicBezTo>
                  <a:pt x="0" y="31"/>
                  <a:pt x="0" y="31"/>
                  <a:pt x="0" y="32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63"/>
                  <a:pt x="32" y="63"/>
                  <a:pt x="32" y="63"/>
                </a:cubicBezTo>
                <a:cubicBezTo>
                  <a:pt x="33" y="63"/>
                  <a:pt x="33" y="63"/>
                  <a:pt x="33" y="62"/>
                </a:cubicBezTo>
                <a:cubicBezTo>
                  <a:pt x="38" y="57"/>
                  <a:pt x="41" y="49"/>
                  <a:pt x="37" y="42"/>
                </a:cubicBezTo>
                <a:cubicBezTo>
                  <a:pt x="35" y="39"/>
                  <a:pt x="44" y="30"/>
                  <a:pt x="46" y="27"/>
                </a:cubicBezTo>
                <a:cubicBezTo>
                  <a:pt x="48" y="25"/>
                  <a:pt x="51" y="24"/>
                  <a:pt x="54" y="25"/>
                </a:cubicBezTo>
                <a:cubicBezTo>
                  <a:pt x="54" y="25"/>
                  <a:pt x="55" y="25"/>
                  <a:pt x="56" y="25"/>
                </a:cubicBezTo>
                <a:cubicBezTo>
                  <a:pt x="58" y="25"/>
                  <a:pt x="60" y="25"/>
                  <a:pt x="61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66" y="17"/>
                  <a:pt x="54" y="3"/>
                  <a:pt x="45" y="1"/>
                </a:cubicBezTo>
                <a:close/>
                <a:moveTo>
                  <a:pt x="54" y="9"/>
                </a:moveTo>
                <a:cubicBezTo>
                  <a:pt x="52" y="8"/>
                  <a:pt x="52" y="8"/>
                  <a:pt x="52" y="8"/>
                </a:cubicBezTo>
                <a:cubicBezTo>
                  <a:pt x="53" y="8"/>
                  <a:pt x="53" y="9"/>
                  <a:pt x="54" y="9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2971535" y="3988927"/>
            <a:ext cx="1847850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人性化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852472" y="4632433"/>
            <a:ext cx="2085975" cy="13906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人性营销关注人类的本质需求和情感，强调尊重和满足消费者的个性需求。</a:t>
            </a:r>
          </a:p>
        </p:txBody>
      </p:sp>
      <p:sp>
        <p:nvSpPr>
          <p:cNvPr id="34" name="AutoShape 34"/>
          <p:cNvSpPr/>
          <p:nvPr/>
        </p:nvSpPr>
        <p:spPr>
          <a:xfrm flipV="1">
            <a:off x="5104684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016482" y="1836420"/>
            <a:ext cx="2233803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5735524" y="2286095"/>
            <a:ext cx="609124" cy="563499"/>
          </a:xfrm>
          <a:custGeom>
            <a:rect l="l" t="t" r="r" b="b"/>
            <a:pathLst>
              <a:path w="68" h="62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5209459" y="3988927"/>
            <a:ext cx="1847850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情感化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090396" y="4632433"/>
            <a:ext cx="2085975" cy="13906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通过情感共鸣和情感连接来触动消费者的内心，引发消费者的购买行为。</a:t>
            </a:r>
          </a:p>
        </p:txBody>
      </p:sp>
      <p:sp>
        <p:nvSpPr>
          <p:cNvPr id="39" name="AutoShape 39"/>
          <p:cNvSpPr/>
          <p:nvPr/>
        </p:nvSpPr>
        <p:spPr>
          <a:xfrm flipV="1">
            <a:off x="7342608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7254406" y="1836420"/>
            <a:ext cx="2233803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954875" y="2347341"/>
            <a:ext cx="589693" cy="487108"/>
          </a:xfrm>
          <a:custGeom>
            <a:rect l="l" t="t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7447383" y="3988927"/>
            <a:ext cx="1847850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28320" y="4632433"/>
            <a:ext cx="2085975" cy="13906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针对不同消费者群体的个性化需求，制定差异化的产品、服务和营销策略。</a:t>
            </a:r>
          </a:p>
        </p:txBody>
      </p:sp>
      <p:sp>
        <p:nvSpPr>
          <p:cNvPr id="44" name="AutoShape 44"/>
          <p:cNvSpPr/>
          <p:nvPr/>
        </p:nvSpPr>
        <p:spPr>
          <a:xfrm flipV="1">
            <a:off x="9580531" y="4006263"/>
            <a:ext cx="2057400" cy="432054"/>
          </a:xfrm>
          <a:prstGeom prst="roundRect">
            <a:avLst>
              <a:gd name="adj" fmla="val 50000"/>
            </a:avLst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9492330" y="1836420"/>
            <a:ext cx="2233803" cy="1434560"/>
          </a:xfrm>
          <a:custGeom>
            <a:rect l="l" t="t" r="r" b="b"/>
            <a:pathLst>
              <a:path w="2234654" h="1434898">
                <a:moveTo>
                  <a:pt x="0" y="0"/>
                </a:moveTo>
                <a:lnTo>
                  <a:pt x="372442" y="0"/>
                </a:lnTo>
                <a:lnTo>
                  <a:pt x="372442" y="0"/>
                </a:lnTo>
                <a:lnTo>
                  <a:pt x="931106" y="0"/>
                </a:lnTo>
                <a:lnTo>
                  <a:pt x="2234654" y="0"/>
                </a:lnTo>
                <a:lnTo>
                  <a:pt x="2234654" y="837024"/>
                </a:lnTo>
                <a:lnTo>
                  <a:pt x="2234654" y="837024"/>
                </a:lnTo>
                <a:lnTo>
                  <a:pt x="2234654" y="1195748"/>
                </a:lnTo>
                <a:lnTo>
                  <a:pt x="2234654" y="1434898"/>
                </a:lnTo>
                <a:lnTo>
                  <a:pt x="931106" y="1434898"/>
                </a:lnTo>
                <a:lnTo>
                  <a:pt x="651782" y="1614260"/>
                </a:lnTo>
                <a:lnTo>
                  <a:pt x="372442" y="1434898"/>
                </a:lnTo>
                <a:lnTo>
                  <a:pt x="0" y="1434898"/>
                </a:lnTo>
                <a:lnTo>
                  <a:pt x="0" y="1195748"/>
                </a:lnTo>
                <a:lnTo>
                  <a:pt x="0" y="837024"/>
                </a:lnTo>
                <a:lnTo>
                  <a:pt x="0" y="8370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9050">
            <a:solidFill>
              <a:schemeClr val="lt1">
                <a:lumMod val="95000"/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10311194" y="2330196"/>
            <a:ext cx="571976" cy="508825"/>
          </a:xfrm>
          <a:custGeom>
            <a:rect l="l" t="t" r="r" b="b"/>
            <a:pathLst>
              <a:path w="134" h="119">
                <a:moveTo>
                  <a:pt x="133" y="16"/>
                </a:moveTo>
                <a:cubicBezTo>
                  <a:pt x="121" y="5"/>
                  <a:pt x="121" y="5"/>
                  <a:pt x="121" y="5"/>
                </a:cubicBezTo>
                <a:cubicBezTo>
                  <a:pt x="119" y="3"/>
                  <a:pt x="117" y="3"/>
                  <a:pt x="115" y="5"/>
                </a:cubicBezTo>
                <a:cubicBezTo>
                  <a:pt x="114" y="6"/>
                  <a:pt x="114" y="7"/>
                  <a:pt x="114" y="8"/>
                </a:cubicBezTo>
                <a:cubicBezTo>
                  <a:pt x="113" y="8"/>
                  <a:pt x="112" y="8"/>
                  <a:pt x="111" y="9"/>
                </a:cubicBezTo>
                <a:cubicBezTo>
                  <a:pt x="111" y="9"/>
                  <a:pt x="111" y="9"/>
                  <a:pt x="111" y="9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2"/>
                  <a:pt x="80" y="45"/>
                  <a:pt x="79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1"/>
                  <a:pt x="83" y="51"/>
                  <a:pt x="83" y="51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7"/>
                  <a:pt x="47" y="10"/>
                </a:cubicBezTo>
                <a:cubicBezTo>
                  <a:pt x="40" y="3"/>
                  <a:pt x="30" y="0"/>
                  <a:pt x="21" y="3"/>
                </a:cubicBezTo>
                <a:cubicBezTo>
                  <a:pt x="36" y="18"/>
                  <a:pt x="36" y="18"/>
                  <a:pt x="36" y="18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30"/>
                  <a:pt x="3" y="40"/>
                  <a:pt x="10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58" y="75"/>
                  <a:pt x="58" y="75"/>
                  <a:pt x="58" y="75"/>
                </a:cubicBezTo>
                <a:cubicBezTo>
                  <a:pt x="38" y="96"/>
                  <a:pt x="38" y="96"/>
                  <a:pt x="38" y="96"/>
                </a:cubicBezTo>
                <a:cubicBezTo>
                  <a:pt x="36" y="95"/>
                  <a:pt x="36" y="95"/>
                  <a:pt x="36" y="95"/>
                </a:cubicBezTo>
                <a:cubicBezTo>
                  <a:pt x="31" y="99"/>
                  <a:pt x="31" y="99"/>
                  <a:pt x="31" y="99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80"/>
                  <a:pt x="63" y="80"/>
                  <a:pt x="63" y="80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1" y="117"/>
                  <a:pt x="104" y="119"/>
                  <a:pt x="107" y="119"/>
                </a:cubicBezTo>
                <a:cubicBezTo>
                  <a:pt x="110" y="119"/>
                  <a:pt x="113" y="117"/>
                  <a:pt x="116" y="115"/>
                </a:cubicBezTo>
                <a:cubicBezTo>
                  <a:pt x="121" y="110"/>
                  <a:pt x="121" y="102"/>
                  <a:pt x="116" y="97"/>
                </a:cubicBezTo>
                <a:cubicBezTo>
                  <a:pt x="81" y="62"/>
                  <a:pt x="81" y="62"/>
                  <a:pt x="81" y="62"/>
                </a:cubicBezTo>
                <a:cubicBezTo>
                  <a:pt x="87" y="56"/>
                  <a:pt x="87" y="56"/>
                  <a:pt x="87" y="56"/>
                </a:cubicBezTo>
                <a:cubicBezTo>
                  <a:pt x="90" y="59"/>
                  <a:pt x="90" y="59"/>
                  <a:pt x="90" y="59"/>
                </a:cubicBezTo>
                <a:cubicBezTo>
                  <a:pt x="92" y="57"/>
                  <a:pt x="95" y="56"/>
                  <a:pt x="98" y="57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9" y="25"/>
                  <a:pt x="129" y="24"/>
                  <a:pt x="129" y="23"/>
                </a:cubicBezTo>
                <a:cubicBezTo>
                  <a:pt x="130" y="24"/>
                  <a:pt x="132" y="23"/>
                  <a:pt x="133" y="22"/>
                </a:cubicBezTo>
                <a:cubicBezTo>
                  <a:pt x="134" y="21"/>
                  <a:pt x="134" y="18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6"/>
                  <a:pt x="113" y="108"/>
                </a:cubicBezTo>
                <a:cubicBezTo>
                  <a:pt x="113" y="111"/>
                  <a:pt x="111" y="113"/>
                  <a:pt x="108" y="113"/>
                </a:cubicBezTo>
                <a:cubicBezTo>
                  <a:pt x="105" y="113"/>
                  <a:pt x="103" y="111"/>
                  <a:pt x="103" y="108"/>
                </a:cubicBezTo>
                <a:cubicBezTo>
                  <a:pt x="103" y="106"/>
                  <a:pt x="105" y="103"/>
                  <a:pt x="108" y="103"/>
                </a:cubicBezTo>
                <a:close/>
                <a:moveTo>
                  <a:pt x="91" y="41"/>
                </a:moveTo>
                <a:cubicBezTo>
                  <a:pt x="89" y="39"/>
                  <a:pt x="89" y="39"/>
                  <a:pt x="89" y="39"/>
                </a:cubicBezTo>
                <a:cubicBezTo>
                  <a:pt x="112" y="17"/>
                  <a:pt x="112" y="17"/>
                  <a:pt x="112" y="17"/>
                </a:cubicBezTo>
                <a:cubicBezTo>
                  <a:pt x="114" y="19"/>
                  <a:pt x="114" y="19"/>
                  <a:pt x="114" y="19"/>
                </a:cubicBezTo>
                <a:lnTo>
                  <a:pt x="91" y="41"/>
                </a:lnTo>
                <a:close/>
                <a:moveTo>
                  <a:pt x="98" y="48"/>
                </a:moveTo>
                <a:cubicBezTo>
                  <a:pt x="96" y="47"/>
                  <a:pt x="96" y="47"/>
                  <a:pt x="96" y="47"/>
                </a:cubicBezTo>
                <a:cubicBezTo>
                  <a:pt x="119" y="24"/>
                  <a:pt x="119" y="24"/>
                  <a:pt x="119" y="24"/>
                </a:cubicBezTo>
                <a:cubicBezTo>
                  <a:pt x="121" y="26"/>
                  <a:pt x="121" y="26"/>
                  <a:pt x="121" y="26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9685306" y="3988927"/>
            <a:ext cx="1847850" cy="466725"/>
          </a:xfrm>
          <a:prstGeom prst="rect">
            <a:avLst/>
          </a:prstGeom>
        </p:spPr>
        <p:txBody>
          <a:bodyPr wrap="square" lIns="95250" tIns="95250" rIns="47625" bIns="952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社会化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566244" y="4632433"/>
            <a:ext cx="2085975" cy="13906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利用社会化的媒体和网络平台，与消费者进行互动和沟通，建立品牌的社会影响力。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5869176" y="1718742"/>
            <a:ext cx="203211" cy="3011"/>
          </a:xfrm>
          <a:prstGeom prst="line">
            <a:avLst/>
          </a:prstGeom>
          <a:ln w="1238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5869234" y="2048957"/>
            <a:ext cx="203211" cy="1506"/>
          </a:xfrm>
          <a:prstGeom prst="line">
            <a:avLst/>
          </a:prstGeom>
          <a:ln w="1238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5869176" y="2289940"/>
            <a:ext cx="203211" cy="1505"/>
          </a:xfrm>
          <a:prstGeom prst="line">
            <a:avLst/>
          </a:prstGeom>
          <a:ln w="123825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5869176" y="2606170"/>
            <a:ext cx="203211" cy="1506"/>
          </a:xfrm>
          <a:prstGeom prst="line">
            <a:avLst/>
          </a:prstGeom>
          <a:ln w="123825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5869176" y="2931925"/>
            <a:ext cx="203211" cy="3011"/>
          </a:xfrm>
          <a:prstGeom prst="line">
            <a:avLst/>
          </a:prstGeom>
          <a:ln w="123825">
            <a:solidFill>
              <a:schemeClr val="accent5"/>
            </a:solidFill>
            <a:prstDash val="solid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76152" y="1125474"/>
            <a:ext cx="1371058" cy="9848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76152" y="2178729"/>
            <a:ext cx="1531585" cy="9848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76152" y="3231985"/>
            <a:ext cx="1455586" cy="9848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76152" y="4285240"/>
            <a:ext cx="1531585" cy="9848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76152" y="5338496"/>
            <a:ext cx="1371058" cy="9848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20002"/>
              </a:spcBef>
              <a:defRPr/>
            </a:pPr>
            <a:r>
              <a:rPr lang="en-US" sz="6399" b="1">
                <a:solidFill>
                  <a:schemeClr val="accent5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>
            <a:off x="3516854" y="2936005"/>
            <a:ext cx="2286043" cy="1129"/>
          </a:xfrm>
          <a:prstGeom prst="line">
            <a:avLst/>
          </a:prstGeom>
          <a:ln w="123825">
            <a:solidFill>
              <a:schemeClr val="accent5"/>
            </a:solidFill>
            <a:prstDash val="solid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>
            <a:off x="3516854" y="2609027"/>
            <a:ext cx="2286043" cy="1129"/>
          </a:xfrm>
          <a:prstGeom prst="line">
            <a:avLst/>
          </a:prstGeom>
          <a:ln w="123825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3516854" y="2292273"/>
            <a:ext cx="2286043" cy="2257"/>
          </a:xfrm>
          <a:prstGeom prst="line">
            <a:avLst/>
          </a:prstGeom>
          <a:ln w="123825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>
            <a:off x="3516854" y="2042290"/>
            <a:ext cx="2286043" cy="1128"/>
          </a:xfrm>
          <a:prstGeom prst="line">
            <a:avLst/>
          </a:prstGeom>
          <a:ln w="1238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>
            <a:off x="3516854" y="1722297"/>
            <a:ext cx="2286044" cy="1128"/>
          </a:xfrm>
          <a:prstGeom prst="line">
            <a:avLst/>
          </a:prstGeom>
          <a:ln w="1238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539110" y="1502508"/>
            <a:ext cx="4286250" cy="42862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20110" y="1885606"/>
            <a:ext cx="3524250" cy="35242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301110" y="2266606"/>
            <a:ext cx="2762250" cy="276225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682110" y="2647606"/>
            <a:ext cx="2000250" cy="200025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2063110" y="3028606"/>
            <a:ext cx="1238250" cy="1238250"/>
          </a:xfrm>
          <a:prstGeom prst="ellipse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7397997" y="1117118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97997" y="1455775"/>
            <a:ext cx="423100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人性营销在品牌定位、产品设计、广告传播和客户关系管理等方面都有广泛应用。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97997" y="2152730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97997" y="2494597"/>
            <a:ext cx="423100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通过深入了解消费者的价值观和心理诉求，塑造与消费者情感共鸣的品牌形象。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97997" y="3191552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397997" y="3530209"/>
            <a:ext cx="423100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将消费者的需求和情感融入产品设计中，提升产品的附加值和竞争力。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397997" y="4227164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广告传播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397997" y="4565822"/>
            <a:ext cx="423100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运用情感化的广告创意和传播方式，吸引消费者的注意力，提高品牌知名度和美誉度。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97997" y="5262777"/>
            <a:ext cx="4229100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97997" y="5604643"/>
            <a:ext cx="423100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建立与消费者之间的情感连接，提高客户满意度和忠诚度，促进口碑传播和复购率。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人性营销的应用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杨珑颖的人性营销实践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https://d.book118.com/658032002026006046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2024-09-26T23:33:51.385</cp:lastPrinted>
  <dcterms:created xsi:type="dcterms:W3CDTF">2024-09-26T15:33:51Z</dcterms:created>
  <dcterms:modified xsi:type="dcterms:W3CDTF">2024-09-26T15:33:53Z</dcterms:modified>
</cp:coreProperties>
</file>