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9865DD-FB1C-42EA-B19B-9D8D7F6B4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6149A-FA72-4E39-A3FD-6F6601033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BB5FBA-1FB2-4B0F-94E8-F9CB00A8E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60AA26-FCB0-48AC-962E-7AFD57525C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8DC5A7-96F1-4BD0-BBDF-B6FCFE06D3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6AE6E3-F11C-4F0D-8CCF-4D56B11496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41372E-0984-44DB-9F44-0532AE34C8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654F9-4283-4E5A-895A-E8F13DC48D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B8111-346A-4F4C-99F5-2361727E1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3031A-478D-4402-B43D-4E950103C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F6F35-A93C-4422-8704-A8524A9BBB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2024/1/19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2024/1/19</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3204214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style>
          <a:lnRef idx="2">
            <a:schemeClr val="dk1"/>
          </a:lnRef>
          <a:fillRef idx="1">
            <a:schemeClr val="lt1"/>
          </a:fillRef>
          <a:effectRef idx="0">
            <a:schemeClr val="dk1"/>
          </a:effectRef>
          <a:fontRef idx="minor">
            <a:schemeClr val="dk1"/>
          </a:fontRef>
        </p:style>
        <p:txBody>
          <a:bodyPr>
            <a:normAutofit fontScale="70000" lnSpcReduction="20000"/>
          </a:bodyPr>
          <a:lstStyle>
            <a:lvl1pPr>
              <a:defRPr>
                <a:solidFill>
                  <a:srgbClr val="000000"/>
                </a:solidFill>
                <a:latin typeface="Calibri"/>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r>
              <a:rPr lang="en-US" altLang="zh-CN" sz="3600" smtClean="0">
                <a:latin typeface="Times New Roman" pitchFamily="18" charset="0"/>
                <a:cs typeface="Times New Roman" pitchFamily="18" charset="0"/>
              </a:rPr>
              <a:t>It was a sunny day this April, and I was flying with my boy off to Carnavon in my light </a:t>
            </a:r>
            <a:r>
              <a:rPr lang="en-US" altLang="zh-CN" sz="3600" b="1" u="sng" smtClean="0">
                <a:latin typeface="Times New Roman" pitchFamily="18" charset="0"/>
                <a:cs typeface="Times New Roman" pitchFamily="18" charset="0"/>
              </a:rPr>
              <a:t>aircraft</a:t>
            </a:r>
            <a:r>
              <a:rPr lang="en-US" altLang="zh-CN" sz="3600" smtClean="0">
                <a:latin typeface="Times New Roman" pitchFamily="18" charset="0"/>
                <a:cs typeface="Times New Roman" pitchFamily="18" charset="0"/>
              </a:rPr>
              <a:t> to see a </a:t>
            </a:r>
            <a:r>
              <a:rPr lang="en-US" altLang="zh-CN" sz="3600" b="1" u="sng" smtClean="0">
                <a:latin typeface="Times New Roman" pitchFamily="18" charset="0"/>
                <a:cs typeface="Times New Roman" pitchFamily="18" charset="0"/>
              </a:rPr>
              <a:t>solar eclipse</a:t>
            </a:r>
            <a:r>
              <a:rPr lang="en-US" altLang="zh-CN" sz="3600" smtClean="0">
                <a:latin typeface="Times New Roman" pitchFamily="18" charset="0"/>
                <a:cs typeface="Times New Roman" pitchFamily="18" charset="0"/>
              </a:rPr>
              <a:t> (</a:t>
            </a:r>
            <a:r>
              <a:rPr lang="zh-CN" altLang="en-US" sz="3600" smtClean="0">
                <a:latin typeface="Times New Roman" pitchFamily="18" charset="0"/>
                <a:cs typeface="Times New Roman" pitchFamily="18" charset="0"/>
              </a:rPr>
              <a:t>日食</a:t>
            </a:r>
            <a:r>
              <a:rPr lang="en-US" altLang="zh-CN" sz="3600" smtClean="0">
                <a:latin typeface="Times New Roman" pitchFamily="18" charset="0"/>
                <a:cs typeface="Times New Roman" pitchFamily="18" charset="0"/>
              </a:rPr>
              <a:t>). Looking out of the window, I was deeply absorbed in the picturesque scenery below. My son </a:t>
            </a:r>
            <a:r>
              <a:rPr lang="en-US" altLang="zh-CN" sz="3600" b="1" u="sng" smtClean="0">
                <a:latin typeface="Times New Roman" pitchFamily="18" charset="0"/>
                <a:cs typeface="Times New Roman" pitchFamily="18" charset="0"/>
              </a:rPr>
              <a:t>Jacob</a:t>
            </a:r>
            <a:r>
              <a:rPr lang="en-US" altLang="zh-CN" sz="3600" smtClean="0">
                <a:latin typeface="Times New Roman" pitchFamily="18" charset="0"/>
                <a:cs typeface="Times New Roman" pitchFamily="18" charset="0"/>
              </a:rPr>
              <a:t>, 15, who was enthusiastic about flying, was in high spirits. </a:t>
            </a:r>
            <a:r>
              <a:rPr lang="zh-CN" altLang="en-US" sz="3600" smtClean="0">
                <a:latin typeface="Times New Roman" pitchFamily="18" charset="0"/>
                <a:cs typeface="Times New Roman" pitchFamily="18" charset="0"/>
              </a:rPr>
              <a:t>　</a:t>
            </a:r>
          </a:p>
          <a:p>
            <a:r>
              <a:rPr lang="en-US" altLang="zh-CN" sz="3600" smtClean="0">
                <a:latin typeface="Times New Roman" pitchFamily="18" charset="0"/>
                <a:cs typeface="Times New Roman" pitchFamily="18" charset="0"/>
              </a:rPr>
              <a:t>After 25 years in the mining industry, I’d quit my job to pursue a </a:t>
            </a:r>
            <a:r>
              <a:rPr lang="en-US" altLang="zh-CN" sz="3600" b="1" u="sng" smtClean="0">
                <a:latin typeface="Times New Roman" pitchFamily="18" charset="0"/>
                <a:cs typeface="Times New Roman" pitchFamily="18" charset="0"/>
              </a:rPr>
              <a:t>career</a:t>
            </a:r>
            <a:r>
              <a:rPr lang="en-US" altLang="zh-CN" sz="3600" smtClean="0">
                <a:latin typeface="Times New Roman" pitchFamily="18" charset="0"/>
                <a:cs typeface="Times New Roman" pitchFamily="18" charset="0"/>
              </a:rPr>
              <a:t> in </a:t>
            </a:r>
            <a:r>
              <a:rPr lang="en-US" altLang="zh-CN" sz="3600" b="1" u="sng" smtClean="0">
                <a:latin typeface="Times New Roman" pitchFamily="18" charset="0"/>
                <a:cs typeface="Times New Roman" pitchFamily="18" charset="0"/>
              </a:rPr>
              <a:t>flying</a:t>
            </a:r>
            <a:r>
              <a:rPr lang="en-US" altLang="zh-CN" sz="3600" smtClean="0">
                <a:latin typeface="Times New Roman" pitchFamily="18" charset="0"/>
                <a:cs typeface="Times New Roman" pitchFamily="18" charset="0"/>
              </a:rPr>
              <a:t>. Getting my commercial pilot license in September 2022, I believed this was my calling. </a:t>
            </a:r>
          </a:p>
          <a:p>
            <a:r>
              <a:rPr lang="en-US" altLang="zh-CN" sz="3600" smtClean="0">
                <a:latin typeface="Times New Roman" pitchFamily="18" charset="0"/>
                <a:cs typeface="Times New Roman" pitchFamily="18" charset="0"/>
              </a:rPr>
              <a:t>Jacob was a passionate flyer, who always enjoyed the flights with me. “What does this button do?” “How does it work?” “What is the function?” There were so many questions he’d ask curiously. I wonder if he’ll be a pilot someday. </a:t>
            </a:r>
            <a:r>
              <a:rPr lang="zh-CN" altLang="en-US" sz="3600" smtClean="0">
                <a:latin typeface="Times New Roman" pitchFamily="18" charset="0"/>
                <a:cs typeface="Times New Roman" pitchFamily="18" charset="0"/>
              </a:rPr>
              <a:t>　</a:t>
            </a:r>
          </a:p>
          <a:p>
            <a:r>
              <a:rPr lang="en-US" altLang="zh-CN" sz="3600" smtClean="0">
                <a:latin typeface="Times New Roman" pitchFamily="18" charset="0"/>
                <a:cs typeface="Times New Roman" pitchFamily="18" charset="0"/>
              </a:rPr>
              <a:t>Watching the eclipse through our solar goggles (</a:t>
            </a:r>
            <a:r>
              <a:rPr lang="zh-CN" altLang="en-US" sz="3600" smtClean="0">
                <a:latin typeface="Times New Roman" pitchFamily="18" charset="0"/>
                <a:cs typeface="Times New Roman" pitchFamily="18" charset="0"/>
              </a:rPr>
              <a:t>太阳镜</a:t>
            </a:r>
            <a:r>
              <a:rPr lang="en-US" altLang="zh-CN" sz="3600" smtClean="0">
                <a:latin typeface="Times New Roman" pitchFamily="18" charset="0"/>
                <a:cs typeface="Times New Roman" pitchFamily="18" charset="0"/>
              </a:rPr>
              <a:t>), we both were in amazement. After a bite of lunch, I did all my checks and refueled the plane before flying us back. </a:t>
            </a:r>
            <a:r>
              <a:rPr lang="zh-CN" altLang="en-US" smtClean="0">
                <a:latin typeface="Times New Roman" pitchFamily="18" charset="0"/>
                <a:cs typeface="Times New Roman" pitchFamily="18" charset="0"/>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style>
          <a:lnRef idx="2">
            <a:schemeClr val="dk1"/>
          </a:lnRef>
          <a:fillRef idx="1">
            <a:schemeClr val="lt1"/>
          </a:fillRef>
          <a:effectRef idx="0">
            <a:schemeClr val="dk1"/>
          </a:effectRef>
          <a:fontRef idx="minor">
            <a:schemeClr val="dk1"/>
          </a:fontRef>
        </p:style>
        <p:txBody>
          <a:bodyPr>
            <a:normAutofit/>
          </a:bodyPr>
          <a:lstStyle>
            <a:lvl1pPr>
              <a:defRPr>
                <a:solidFill>
                  <a:srgbClr val="000000"/>
                </a:solidFill>
                <a:latin typeface="Calibri"/>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r>
              <a:rPr lang="en-US" altLang="zh-CN" sz="2400" smtClean="0">
                <a:latin typeface="Times New Roman" pitchFamily="18" charset="0"/>
                <a:cs typeface="Times New Roman" pitchFamily="18" charset="0"/>
              </a:rPr>
              <a:t>Flying back into the air, I headed towards Jandakot Airport, which was right near our house.</a:t>
            </a:r>
          </a:p>
          <a:p>
            <a:r>
              <a:rPr lang="en-US" altLang="zh-CN" sz="2400" smtClean="0">
                <a:latin typeface="Times New Roman" pitchFamily="18" charset="0"/>
                <a:cs typeface="Times New Roman" pitchFamily="18" charset="0"/>
              </a:rPr>
              <a:t>More than half way I, I spotted some smoke in the air. Realizing we were flying over Lancelin where there’d been some nearby bushfires, I didn’t think there was anything to panic about. Travelling south, we took in the lovely coastline. “This is beautiful!” Jacob exclaimed. </a:t>
            </a:r>
            <a:r>
              <a:rPr lang="zh-CN" altLang="en-US" sz="2400" smtClean="0">
                <a:latin typeface="Times New Roman" pitchFamily="18" charset="0"/>
                <a:cs typeface="Times New Roman" pitchFamily="18" charset="0"/>
              </a:rPr>
              <a:t>　　</a:t>
            </a:r>
          </a:p>
          <a:p>
            <a:r>
              <a:rPr lang="en-US" altLang="zh-CN" sz="2400" smtClean="0">
                <a:latin typeface="Times New Roman" pitchFamily="18" charset="0"/>
                <a:cs typeface="Times New Roman" pitchFamily="18" charset="0"/>
              </a:rPr>
              <a:t>At around 5 p.m., just about five minutes to our destination, the engine suddenly decreased rapidly. Glancing over at my boy, I thought, “This is bad.” As I tried to bring the engine back to life, it worked only for a millisecond (</a:t>
            </a:r>
            <a:r>
              <a:rPr lang="zh-CN" altLang="en-US" sz="2400" smtClean="0">
                <a:latin typeface="Times New Roman" pitchFamily="18" charset="0"/>
                <a:cs typeface="Times New Roman" pitchFamily="18" charset="0"/>
              </a:rPr>
              <a:t>毫秒</a:t>
            </a:r>
            <a:r>
              <a:rPr lang="en-US" altLang="zh-CN" sz="2400" smtClean="0">
                <a:latin typeface="Times New Roman" pitchFamily="18" charset="0"/>
                <a:cs typeface="Times New Roman" pitchFamily="18" charset="0"/>
              </a:rPr>
              <a:t>), and then died again. “Okay mate, we’ve had an </a:t>
            </a:r>
            <a:r>
              <a:rPr lang="en-US" altLang="zh-CN" sz="2400" b="1" u="sng" smtClean="0">
                <a:latin typeface="Times New Roman" pitchFamily="18" charset="0"/>
                <a:cs typeface="Times New Roman" pitchFamily="18" charset="0"/>
              </a:rPr>
              <a:t>engine failure</a:t>
            </a:r>
            <a:r>
              <a:rPr lang="en-US" altLang="zh-CN" sz="2400" smtClean="0">
                <a:latin typeface="Times New Roman" pitchFamily="18" charset="0"/>
                <a:cs typeface="Times New Roman" pitchFamily="18" charset="0"/>
              </a:rPr>
              <a:t>,” I said calmly to Jacob. The plane was </a:t>
            </a:r>
            <a:r>
              <a:rPr lang="en-US" altLang="zh-CN" sz="2400" b="1" u="sng" smtClean="0">
                <a:latin typeface="Times New Roman" pitchFamily="18" charset="0"/>
                <a:cs typeface="Times New Roman" pitchFamily="18" charset="0"/>
              </a:rPr>
              <a:t>dropping</a:t>
            </a:r>
            <a:r>
              <a:rPr lang="en-US" altLang="zh-CN" sz="2400" smtClean="0">
                <a:latin typeface="Times New Roman" pitchFamily="18" charset="0"/>
                <a:cs typeface="Times New Roman" pitchFamily="18" charset="0"/>
              </a:rPr>
              <a:t> and we went from 1800 feet to 1500 in just 20 seconds.</a:t>
            </a:r>
            <a:endParaRPr lang="en-US" altLang="zh-CN" sz="2400" smtClean="0">
              <a:latin typeface="Times New Roman" pitchFamily="18" charset="0"/>
              <a:cs typeface="Times New Roman" pitchFamily="18" charset="0"/>
            </a:endParaRPr>
          </a:p>
        </p:txBody>
      </p:sp>
      <p:pic>
        <p:nvPicPr>
          <p:cNvPr id="2" name="Picture 2"/>
          <p:cNvPicPr>
            <a:picLocks noChangeAspect="1"/>
          </p:cNvPicPr>
          <p:nvPr/>
        </p:nvPicPr>
        <p:blipFill>
          <a:blip r:embed="rId2"/>
          <a:stretch>
            <a:fillRect/>
          </a:stretch>
        </p:blipFill>
        <p:spPr>
          <a:xfrm flipH="1">
            <a:off x="10617200" y="10668000"/>
            <a:ext cx="0" cy="0"/>
          </a:xfrm>
          <a:prstGeom prst="rect">
            <a:avLst/>
          </a:prstGeom>
          <a:ln>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style>
          <a:lnRef idx="2">
            <a:schemeClr val="dk1"/>
          </a:lnRef>
          <a:fillRef idx="1">
            <a:schemeClr val="lt1"/>
          </a:fillRef>
          <a:effectRef idx="0">
            <a:schemeClr val="dk1"/>
          </a:effectRef>
          <a:fontRef idx="minor">
            <a:schemeClr val="dk1"/>
          </a:fontRef>
        </p:style>
        <p:txBody>
          <a:bodyPr>
            <a:normAutofit fontScale="92500" lnSpcReduction="10000"/>
          </a:bodyPr>
          <a:lstStyle>
            <a:lvl1pPr>
              <a:defRPr>
                <a:solidFill>
                  <a:srgbClr val="000000"/>
                </a:solidFill>
                <a:latin typeface="Calibri"/>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r>
              <a:rPr lang="en-US" altLang="zh-CN" sz="2600" smtClean="0">
                <a:latin typeface="Times New Roman" pitchFamily="18" charset="0"/>
                <a:cs typeface="Times New Roman" pitchFamily="18" charset="0"/>
              </a:rPr>
              <a:t>Looking forward, I could see Jandakot Airport about 15 kilometres ahead. “We aren’t going to make it,” I told myself. We only had another 60 seconds before making the decision. Looking down at Leighton Beach north of Fremantle below, I saw </a:t>
            </a:r>
            <a:r>
              <a:rPr lang="en-US" altLang="zh-CN" sz="2600" b="1" u="sng" smtClean="0">
                <a:latin typeface="Times New Roman" pitchFamily="18" charset="0"/>
                <a:cs typeface="Times New Roman" pitchFamily="18" charset="0"/>
              </a:rPr>
              <a:t>crowds</a:t>
            </a:r>
            <a:r>
              <a:rPr lang="en-US" altLang="zh-CN" sz="2600" smtClean="0">
                <a:latin typeface="Times New Roman" pitchFamily="18" charset="0"/>
                <a:cs typeface="Times New Roman" pitchFamily="18" charset="0"/>
              </a:rPr>
              <a:t> of people on the </a:t>
            </a:r>
            <a:r>
              <a:rPr lang="en-US" altLang="zh-CN" sz="2600" b="1" u="sng" smtClean="0">
                <a:latin typeface="Times New Roman" pitchFamily="18" charset="0"/>
                <a:cs typeface="Times New Roman" pitchFamily="18" charset="0"/>
              </a:rPr>
              <a:t>beach</a:t>
            </a:r>
            <a:r>
              <a:rPr lang="en-US" altLang="zh-CN" sz="2600" smtClean="0">
                <a:latin typeface="Times New Roman" pitchFamily="18" charset="0"/>
                <a:cs typeface="Times New Roman" pitchFamily="18" charset="0"/>
              </a:rPr>
              <a:t>.</a:t>
            </a:r>
          </a:p>
          <a:p>
            <a:endParaRPr lang="en-US" altLang="zh-CN" sz="2600" smtClean="0">
              <a:latin typeface="Times New Roman" pitchFamily="18" charset="0"/>
              <a:cs typeface="Times New Roman" pitchFamily="18" charset="0"/>
            </a:endParaRPr>
          </a:p>
          <a:p>
            <a:r>
              <a:rPr lang="en-US" altLang="zh-CN" sz="2600" b="1" i="1" smtClean="0">
                <a:solidFill>
                  <a:schemeClr val="tx2"/>
                </a:solidFill>
                <a:latin typeface="Times New Roman" pitchFamily="18" charset="0"/>
                <a:cs typeface="Times New Roman" pitchFamily="18" charset="0"/>
              </a:rPr>
              <a:t>Paragraph 1: But thankfully there were not many in the water behind the waves.</a:t>
            </a:r>
          </a:p>
          <a:p>
            <a:r>
              <a:rPr lang="en-US" altLang="zh-CN" sz="2600" smtClean="0">
                <a:latin typeface="Times New Roman" pitchFamily="18" charset="0"/>
                <a:cs typeface="Times New Roman" pitchFamily="18" charset="0"/>
              </a:rPr>
              <a:t>________________________________________________________________________________________</a:t>
            </a:r>
            <a:br>
              <a:rPr lang="en-US" altLang="zh-CN" sz="2600" smtClean="0">
                <a:latin typeface="Times New Roman" pitchFamily="18" charset="0"/>
                <a:cs typeface="Times New Roman" pitchFamily="18" charset="0"/>
              </a:rPr>
            </a:br>
            <a:endParaRPr lang="en-US" altLang="zh-CN" sz="2600" smtClean="0">
              <a:latin typeface="Times New Roman" pitchFamily="18" charset="0"/>
              <a:cs typeface="Times New Roman" pitchFamily="18" charset="0"/>
            </a:endParaRPr>
          </a:p>
          <a:p>
            <a:r>
              <a:rPr lang="en-US" altLang="zh-CN" sz="2600" b="1" i="1" smtClean="0">
                <a:solidFill>
                  <a:schemeClr val="tx2"/>
                </a:solidFill>
                <a:latin typeface="Times New Roman" pitchFamily="18" charset="0"/>
                <a:cs typeface="Times New Roman" pitchFamily="18" charset="0"/>
              </a:rPr>
              <a:t>Paragraph 2:  On the beach, I hugged my boy, thrilled.</a:t>
            </a:r>
          </a:p>
          <a:p>
            <a:r>
              <a:rPr lang="en-US" altLang="zh-CN" sz="2600" smtClean="0">
                <a:latin typeface="Times New Roman" pitchFamily="18" charset="0"/>
                <a:cs typeface="Times New Roman" pitchFamily="18" charset="0"/>
              </a:rPr>
              <a:t> _______________________________________________________________________________________</a:t>
            </a:r>
            <a:endParaRPr lang="en-US" altLang="zh-CN" smtClean="0">
              <a:latin typeface="Times New Roman" pitchFamily="18" charset="0"/>
              <a:cs typeface="Times New Roman" pitchFamily="18" charset="0"/>
            </a:endParaRPr>
          </a:p>
          <a:p>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txBody>
          <a:bodyPr>
            <a:normAutofit lnSpcReduction="10000"/>
          </a:bodyPr>
          <a:lstStyle/>
          <a:p>
            <a:r>
              <a:rPr lang="zh-CN" altLang="en-US" sz="2400" smtClean="0">
                <a:latin typeface="Times New Roman" pitchFamily="18" charset="0"/>
                <a:cs typeface="Times New Roman" pitchFamily="18" charset="0"/>
              </a:rPr>
              <a:t>在读后续写中，偶尔会有需要用到一些行业术语的情况。这通常发生在故事背景或情节涉及特定的</a:t>
            </a:r>
            <a:r>
              <a:rPr lang="zh-CN" altLang="en-US" sz="2400" smtClean="0">
                <a:solidFill>
                  <a:srgbClr val="FF0000"/>
                </a:solidFill>
                <a:latin typeface="Times New Roman" pitchFamily="18" charset="0"/>
                <a:cs typeface="Times New Roman" pitchFamily="18" charset="0"/>
              </a:rPr>
              <a:t>专业领域，如医学、工程、法律、科技、飞行等。</a:t>
            </a:r>
            <a:endParaRPr lang="en-US" altLang="zh-CN" sz="2400" smtClean="0">
              <a:solidFill>
                <a:srgbClr val="FF0000"/>
              </a:solidFill>
              <a:latin typeface="Times New Roman" pitchFamily="18" charset="0"/>
              <a:cs typeface="Times New Roman" pitchFamily="18" charset="0"/>
            </a:endParaRPr>
          </a:p>
          <a:p>
            <a:r>
              <a:rPr lang="zh-CN" altLang="en-US" sz="2400" smtClean="0">
                <a:latin typeface="Times New Roman" pitchFamily="18" charset="0"/>
                <a:cs typeface="Times New Roman" pitchFamily="18" charset="0"/>
              </a:rPr>
              <a:t>可是，大多数考生面对的残酷现实是：</a:t>
            </a:r>
            <a:r>
              <a:rPr lang="zh-CN" altLang="en-US" sz="2400" b="1" smtClean="0">
                <a:solidFill>
                  <a:srgbClr val="FF0000"/>
                </a:solidFill>
                <a:latin typeface="Times New Roman" pitchFamily="18" charset="0"/>
                <a:cs typeface="Times New Roman" pitchFamily="18" charset="0"/>
              </a:rPr>
              <a:t>平时阅读输入有限，几乎不掌握专业术语。</a:t>
            </a:r>
            <a:endParaRPr lang="en-US" altLang="zh-CN" sz="2400" b="1" smtClean="0">
              <a:solidFill>
                <a:srgbClr val="FF0000"/>
              </a:solidFill>
              <a:latin typeface="Times New Roman" pitchFamily="18" charset="0"/>
              <a:cs typeface="Times New Roman" pitchFamily="18" charset="0"/>
            </a:endParaRPr>
          </a:p>
          <a:p>
            <a:endParaRPr lang="en-US" altLang="zh-CN" sz="2400" b="1" smtClean="0">
              <a:solidFill>
                <a:srgbClr val="FF0000"/>
              </a:solidFill>
              <a:latin typeface="Times New Roman" pitchFamily="18" charset="0"/>
              <a:cs typeface="Times New Roman" pitchFamily="18" charset="0"/>
            </a:endParaRPr>
          </a:p>
          <a:p>
            <a:r>
              <a:rPr lang="zh-CN" altLang="en-US" sz="2400" b="1" smtClean="0">
                <a:solidFill>
                  <a:schemeClr val="tx2"/>
                </a:solidFill>
              </a:rPr>
              <a:t>阅读文本故事梗概</a:t>
            </a:r>
          </a:p>
          <a:p>
            <a:r>
              <a:rPr lang="zh-CN" altLang="en-US" sz="2400" b="1" smtClean="0">
                <a:solidFill>
                  <a:schemeClr val="tx2"/>
                </a:solidFill>
                <a:latin typeface="Times New Roman" pitchFamily="18" charset="0"/>
                <a:cs typeface="Times New Roman" pitchFamily="18" charset="0"/>
              </a:rPr>
              <a:t>作者“我”在</a:t>
            </a:r>
            <a:r>
              <a:rPr lang="en-US" altLang="zh-CN" sz="2400" b="1" smtClean="0">
                <a:solidFill>
                  <a:schemeClr val="tx2"/>
                </a:solidFill>
                <a:latin typeface="Times New Roman" pitchFamily="18" charset="0"/>
                <a:cs typeface="Times New Roman" pitchFamily="18" charset="0"/>
              </a:rPr>
              <a:t>2022</a:t>
            </a:r>
            <a:r>
              <a:rPr lang="zh-CN" altLang="en-US" sz="2400" b="1" smtClean="0">
                <a:solidFill>
                  <a:schemeClr val="tx2"/>
                </a:solidFill>
                <a:latin typeface="Times New Roman" pitchFamily="18" charset="0"/>
                <a:cs typeface="Times New Roman" pitchFamily="18" charset="0"/>
              </a:rPr>
              <a:t>年取得了商用飞行执照（</a:t>
            </a:r>
            <a:r>
              <a:rPr lang="en-US" altLang="zh-CN" sz="2400" b="1" smtClean="0">
                <a:solidFill>
                  <a:schemeClr val="tx2"/>
                </a:solidFill>
                <a:latin typeface="Times New Roman" pitchFamily="18" charset="0"/>
                <a:cs typeface="Times New Roman" pitchFamily="18" charset="0"/>
              </a:rPr>
              <a:t>commercial pilot license</a:t>
            </a:r>
            <a:r>
              <a:rPr lang="zh-CN" altLang="en-US" sz="2400" b="1" smtClean="0">
                <a:solidFill>
                  <a:schemeClr val="tx2"/>
                </a:solidFill>
                <a:latin typeface="Times New Roman" pitchFamily="18" charset="0"/>
                <a:cs typeface="Times New Roman" pitchFamily="18" charset="0"/>
              </a:rPr>
              <a:t>）。四月里的一天，“我”带着对飞行充满热情的</a:t>
            </a:r>
            <a:r>
              <a:rPr lang="en-US" altLang="zh-CN" sz="2400" b="1" smtClean="0">
                <a:solidFill>
                  <a:schemeClr val="tx2"/>
                </a:solidFill>
                <a:latin typeface="Times New Roman" pitchFamily="18" charset="0"/>
                <a:cs typeface="Times New Roman" pitchFamily="18" charset="0"/>
              </a:rPr>
              <a:t>15</a:t>
            </a:r>
            <a:r>
              <a:rPr lang="zh-CN" altLang="en-US" sz="2400" b="1" smtClean="0">
                <a:solidFill>
                  <a:schemeClr val="tx2"/>
                </a:solidFill>
                <a:latin typeface="Times New Roman" pitchFamily="18" charset="0"/>
                <a:cs typeface="Times New Roman" pitchFamily="18" charset="0"/>
              </a:rPr>
              <a:t>岁儿子</a:t>
            </a:r>
            <a:r>
              <a:rPr lang="en-US" altLang="zh-CN" sz="2400" b="1" smtClean="0">
                <a:solidFill>
                  <a:schemeClr val="tx2"/>
                </a:solidFill>
                <a:latin typeface="Times New Roman" pitchFamily="18" charset="0"/>
                <a:cs typeface="Times New Roman" pitchFamily="18" charset="0"/>
              </a:rPr>
              <a:t>Jacob</a:t>
            </a:r>
            <a:r>
              <a:rPr lang="zh-CN" altLang="en-US" sz="2400" b="1" smtClean="0">
                <a:solidFill>
                  <a:schemeClr val="tx2"/>
                </a:solidFill>
                <a:latin typeface="Times New Roman" pitchFamily="18" charset="0"/>
                <a:cs typeface="Times New Roman" pitchFamily="18" charset="0"/>
              </a:rPr>
              <a:t>，驾驶轻型飞机前往</a:t>
            </a:r>
            <a:r>
              <a:rPr lang="en-US" altLang="zh-CN" sz="2400" b="1" smtClean="0">
                <a:solidFill>
                  <a:schemeClr val="tx2"/>
                </a:solidFill>
                <a:latin typeface="Times New Roman" pitchFamily="18" charset="0"/>
                <a:cs typeface="Times New Roman" pitchFamily="18" charset="0"/>
              </a:rPr>
              <a:t>Carnavon</a:t>
            </a:r>
            <a:r>
              <a:rPr lang="zh-CN" altLang="en-US" sz="2400" b="1" smtClean="0">
                <a:solidFill>
                  <a:schemeClr val="tx2"/>
                </a:solidFill>
                <a:latin typeface="Times New Roman" pitchFamily="18" charset="0"/>
                <a:cs typeface="Times New Roman" pitchFamily="18" charset="0"/>
              </a:rPr>
              <a:t>观看日食。</a:t>
            </a:r>
            <a:endParaRPr lang="en-US" altLang="zh-CN" sz="2400" b="1" smtClean="0">
              <a:solidFill>
                <a:schemeClr val="tx2"/>
              </a:solidFill>
              <a:latin typeface="Times New Roman" pitchFamily="18" charset="0"/>
              <a:cs typeface="Times New Roman" pitchFamily="18" charset="0"/>
            </a:endParaRPr>
          </a:p>
          <a:p>
            <a:r>
              <a:rPr lang="zh-CN" altLang="en-US" sz="2400" b="1" smtClean="0">
                <a:solidFill>
                  <a:schemeClr val="tx2"/>
                </a:solidFill>
                <a:latin typeface="Times New Roman" pitchFamily="18" charset="0"/>
                <a:cs typeface="Times New Roman" pitchFamily="18" charset="0"/>
              </a:rPr>
              <a:t>返程途中，发动机突发故障，引擎失效，飞机急剧下降。面对紧急情况，“我”只能冷静应对。</a:t>
            </a:r>
            <a:endParaRPr lang="en-US" altLang="zh-CN" sz="2400" b="1" smtClean="0">
              <a:solidFill>
                <a:schemeClr val="tx2"/>
              </a:solidFill>
              <a:latin typeface="Times New Roman" pitchFamily="18" charset="0"/>
              <a:cs typeface="Times New Roman" pitchFamily="18" charset="0"/>
            </a:endParaRPr>
          </a:p>
          <a:p>
            <a:r>
              <a:rPr lang="zh-CN" altLang="en-US" sz="2400" b="1" smtClean="0">
                <a:solidFill>
                  <a:schemeClr val="tx2"/>
                </a:solidFill>
                <a:latin typeface="Times New Roman" pitchFamily="18" charset="0"/>
                <a:cs typeface="Times New Roman" pitchFamily="18" charset="0"/>
              </a:rPr>
              <a:t>生死关头，“我”看到了也许能够供飞机迫降的一片海滩</a:t>
            </a:r>
            <a:r>
              <a:rPr lang="en-US" altLang="zh-CN" sz="2400" b="1" smtClean="0">
                <a:solidFill>
                  <a:schemeClr val="tx2"/>
                </a:solidFill>
                <a:latin typeface="Times New Roman" pitchFamily="18" charset="0"/>
                <a:cs typeface="Times New Roman" pitchFamily="18" charset="0"/>
              </a:rPr>
              <a:t>…</a:t>
            </a:r>
          </a:p>
          <a:p>
            <a:endParaRPr lang="zh-CN" altLang="en-US" sz="2400" smtClean="0">
              <a:solidFill>
                <a:srgbClr val="FF0000"/>
              </a:solidFill>
              <a:latin typeface="Times New Roman" pitchFamily="18" charset="0"/>
              <a:cs typeface="Times New Roman" pitchFamily="18" charset="0"/>
            </a:endParaRPr>
          </a:p>
          <a:p>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txBody>
          <a:bodyPr>
            <a:normAutofit fontScale="70000" lnSpcReduction="20000"/>
          </a:bodyPr>
          <a:lstStyle/>
          <a:p>
            <a:r>
              <a:rPr lang="zh-CN" altLang="en-US" b="1" smtClean="0">
                <a:solidFill>
                  <a:srgbClr val="FF0000"/>
                </a:solidFill>
                <a:latin typeface="Times New Roman" pitchFamily="18" charset="0"/>
                <a:cs typeface="Times New Roman" pitchFamily="18" charset="0"/>
              </a:rPr>
              <a:t>续写难点分析</a:t>
            </a:r>
            <a:endParaRPr lang="zh-CN" altLang="en-US" smtClean="0">
              <a:solidFill>
                <a:srgbClr val="FF0000"/>
              </a:solidFill>
              <a:latin typeface="Times New Roman" pitchFamily="18" charset="0"/>
              <a:cs typeface="Times New Roman" pitchFamily="18" charset="0"/>
            </a:endParaRPr>
          </a:p>
          <a:p>
            <a:r>
              <a:rPr lang="zh-CN" altLang="en-US" smtClean="0">
                <a:latin typeface="Times New Roman" pitchFamily="18" charset="0"/>
                <a:cs typeface="Times New Roman" pitchFamily="18" charset="0"/>
              </a:rPr>
              <a:t>原文中主要人物只有“我”和“我”的儿子</a:t>
            </a:r>
            <a:r>
              <a:rPr lang="en-US" altLang="zh-CN" smtClean="0">
                <a:latin typeface="Times New Roman" pitchFamily="18" charset="0"/>
                <a:cs typeface="Times New Roman" pitchFamily="18" charset="0"/>
              </a:rPr>
              <a:t>Jacob</a:t>
            </a:r>
            <a:r>
              <a:rPr lang="zh-CN" altLang="en-US" smtClean="0">
                <a:latin typeface="Times New Roman" pitchFamily="18" charset="0"/>
                <a:cs typeface="Times New Roman" pitchFamily="18" charset="0"/>
              </a:rPr>
              <a:t>两人。原文中人物少，人物关系清楚是比较有利于续写的。续写时，考生可以轻松描绘和扩展主要角色的个性和关系，而不必担心平衡太多的人物互动。</a:t>
            </a:r>
            <a:endParaRPr lang="zh-CN" altLang="en-US" smtClean="0">
              <a:latin typeface="Times New Roman" pitchFamily="18" charset="0"/>
              <a:cs typeface="Times New Roman" pitchFamily="18" charset="0"/>
            </a:endParaRPr>
          </a:p>
          <a:p>
            <a:r>
              <a:rPr lang="zh-CN" altLang="en-US" b="1" smtClean="0">
                <a:solidFill>
                  <a:schemeClr val="accent1"/>
                </a:solidFill>
                <a:latin typeface="Times New Roman" pitchFamily="18" charset="0"/>
                <a:cs typeface="Times New Roman" pitchFamily="18" charset="0"/>
              </a:rPr>
              <a:t>本次写作的难点在于描述“我”在紧急状况下操控飞机迫降的动作和语言。写作过程涉及一定的飞机驾驶术语和词汇</a:t>
            </a:r>
            <a:r>
              <a:rPr lang="zh-CN" altLang="en-US" smtClean="0">
                <a:solidFill>
                  <a:schemeClr val="accent1"/>
                </a:solidFill>
                <a:latin typeface="Times New Roman" pitchFamily="18" charset="0"/>
                <a:cs typeface="Times New Roman" pitchFamily="18" charset="0"/>
              </a:rPr>
              <a:t>。</a:t>
            </a:r>
            <a:endParaRPr lang="zh-CN" altLang="en-US" smtClean="0">
              <a:solidFill>
                <a:schemeClr val="accent1"/>
              </a:solidFill>
              <a:latin typeface="Times New Roman" pitchFamily="18" charset="0"/>
              <a:cs typeface="Times New Roman" pitchFamily="18" charset="0"/>
            </a:endParaRPr>
          </a:p>
          <a:p>
            <a:r>
              <a:rPr lang="zh-CN" altLang="en-US" b="1" smtClean="0">
                <a:solidFill>
                  <a:srgbClr val="FF0000"/>
                </a:solidFill>
                <a:latin typeface="Times New Roman" pitchFamily="18" charset="0"/>
                <a:cs typeface="Times New Roman" pitchFamily="18" charset="0"/>
              </a:rPr>
              <a:t>聚焦情感描写</a:t>
            </a:r>
            <a:endParaRPr lang="zh-CN" altLang="en-US" smtClean="0">
              <a:solidFill>
                <a:srgbClr val="FF0000"/>
              </a:solidFill>
              <a:latin typeface="Times New Roman" pitchFamily="18" charset="0"/>
              <a:cs typeface="Times New Roman" pitchFamily="18" charset="0"/>
            </a:endParaRPr>
          </a:p>
          <a:p>
            <a:r>
              <a:rPr lang="zh-CN" altLang="en-US" smtClean="0">
                <a:latin typeface="Times New Roman" pitchFamily="18" charset="0"/>
                <a:cs typeface="Times New Roman" pitchFamily="18" charset="0"/>
              </a:rPr>
              <a:t>将重点放在人物的情感反应上，而不是技术细节。描述“我”如何感受，以及“我”如何与儿子沟通，可以帮助读者感同身受。</a:t>
            </a:r>
          </a:p>
          <a:p>
            <a:r>
              <a:rPr lang="zh-CN" altLang="en-US" b="1" smtClean="0">
                <a:solidFill>
                  <a:srgbClr val="FF0000"/>
                </a:solidFill>
                <a:latin typeface="Times New Roman" pitchFamily="18" charset="0"/>
                <a:cs typeface="Times New Roman" pitchFamily="18" charset="0"/>
              </a:rPr>
              <a:t>描写视觉听觉</a:t>
            </a:r>
            <a:endParaRPr lang="zh-CN" altLang="en-US" smtClean="0">
              <a:solidFill>
                <a:srgbClr val="FF0000"/>
              </a:solidFill>
              <a:latin typeface="Times New Roman" pitchFamily="18" charset="0"/>
              <a:cs typeface="Times New Roman" pitchFamily="18" charset="0"/>
            </a:endParaRPr>
          </a:p>
          <a:p>
            <a:r>
              <a:rPr lang="zh-CN" altLang="en-US" smtClean="0">
                <a:latin typeface="Times New Roman" pitchFamily="18" charset="0"/>
                <a:cs typeface="Times New Roman" pitchFamily="18" charset="0"/>
              </a:rPr>
              <a:t>使用动作和感官描述来传达紧张和紧迫感，而不是依赖术语。例如，描述飞机下降时的视觉变化、引擎声音的变化等。</a:t>
            </a:r>
          </a:p>
          <a:p>
            <a:r>
              <a:rPr lang="zh-CN" altLang="en-US" smtClean="0">
                <a:latin typeface="Times New Roman" pitchFamily="18" charset="0"/>
                <a:cs typeface="Times New Roman" pitchFamily="18" charset="0"/>
              </a:rPr>
              <a:t>通过上述方法，即使是对飞行不熟悉的考生也可能够创造出一个合理的紧急迫降场景</a:t>
            </a:r>
            <a:r>
              <a:rPr lang="zh-CN" altLang="en-US" b="1" smtClean="0">
                <a:latin typeface="Times New Roman" pitchFamily="18" charset="0"/>
                <a:cs typeface="Times New Roman" pitchFamily="18" charset="0"/>
              </a:rPr>
              <a:t>。</a:t>
            </a:r>
            <a:endParaRPr lang="en-US" altLang="zh-CN" b="1" smtClean="0">
              <a:latin typeface="Times New Roman" pitchFamily="18" charset="0"/>
              <a:cs typeface="Times New Roman" pitchFamily="18" charset="0"/>
            </a:endParaRPr>
          </a:p>
          <a:p>
            <a:r>
              <a:rPr lang="zh-CN" altLang="en-US" b="1" smtClean="0">
                <a:latin typeface="Times New Roman" pitchFamily="18" charset="0"/>
                <a:cs typeface="Times New Roman" pitchFamily="18" charset="0"/>
              </a:rPr>
              <a:t>重要的是传达出场景的紧迫感、人物的反应以及最终的安全着陆。</a:t>
            </a:r>
            <a:endParaRPr lang="zh-CN" altLang="en-US" smtClean="0">
              <a:latin typeface="Times New Roman" pitchFamily="18" charset="0"/>
              <a:cs typeface="Times New Roman" pitchFamily="18"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txBody>
          <a:bodyPr>
            <a:normAutofit fontScale="70000" lnSpcReduction="20000"/>
          </a:bodyPr>
          <a:lstStyle/>
          <a:p>
            <a:r>
              <a:rPr lang="zh-CN" altLang="en-US" sz="3400" b="1" smtClean="0">
                <a:solidFill>
                  <a:schemeClr val="tx2"/>
                </a:solidFill>
                <a:latin typeface="Times New Roman" pitchFamily="18" charset="0"/>
                <a:cs typeface="Times New Roman" pitchFamily="18" charset="0"/>
              </a:rPr>
              <a:t>读后续写例文</a:t>
            </a:r>
            <a:endParaRPr lang="en-US" altLang="zh-CN" sz="3400" b="1" smtClean="0">
              <a:solidFill>
                <a:schemeClr val="tx2"/>
              </a:solidFill>
              <a:latin typeface="Times New Roman" pitchFamily="18" charset="0"/>
              <a:cs typeface="Times New Roman" pitchFamily="18" charset="0"/>
            </a:endParaRPr>
          </a:p>
          <a:p>
            <a:r>
              <a:rPr lang="en-US" altLang="zh-CN" sz="3400" b="1" smtClean="0">
                <a:solidFill>
                  <a:schemeClr val="tx2"/>
                </a:solidFill>
                <a:latin typeface="Times New Roman" pitchFamily="18" charset="0"/>
                <a:cs typeface="Times New Roman" pitchFamily="18" charset="0"/>
              </a:rPr>
              <a:t>But thankfully there were not many in the water behind the waves. </a:t>
            </a:r>
            <a:r>
              <a:rPr lang="en-US" altLang="zh-CN" sz="3400" smtClean="0">
                <a:solidFill>
                  <a:schemeClr val="tx2"/>
                </a:solidFill>
                <a:latin typeface="Times New Roman" pitchFamily="18" charset="0"/>
                <a:cs typeface="Times New Roman" pitchFamily="18" charset="0"/>
              </a:rPr>
              <a:t>I had to act quickly to steer clear of the swimmers and execute an emergency </a:t>
            </a:r>
            <a:r>
              <a:rPr lang="en-US" altLang="zh-CN" sz="3400" b="1" u="sng" smtClean="0">
                <a:solidFill>
                  <a:schemeClr val="tx2"/>
                </a:solidFill>
                <a:latin typeface="Times New Roman" pitchFamily="18" charset="0"/>
                <a:cs typeface="Times New Roman" pitchFamily="18" charset="0"/>
              </a:rPr>
              <a:t>landing</a:t>
            </a:r>
            <a:r>
              <a:rPr lang="en-US" altLang="zh-CN" sz="3400" smtClean="0">
                <a:solidFill>
                  <a:schemeClr val="tx2"/>
                </a:solidFill>
                <a:latin typeface="Times New Roman" pitchFamily="18" charset="0"/>
                <a:cs typeface="Times New Roman" pitchFamily="18" charset="0"/>
              </a:rPr>
              <a:t> on the shore.</a:t>
            </a:r>
            <a:r>
              <a:rPr lang="zh-CN" altLang="en-US" sz="3400" smtClean="0">
                <a:solidFill>
                  <a:schemeClr val="tx2"/>
                </a:solidFill>
                <a:latin typeface="Times New Roman" pitchFamily="18" charset="0"/>
                <a:cs typeface="Times New Roman" pitchFamily="18" charset="0"/>
              </a:rPr>
              <a:t>（</a:t>
            </a:r>
            <a:r>
              <a:rPr lang="zh-CN" altLang="en-US" sz="3400" b="1" smtClean="0">
                <a:solidFill>
                  <a:srgbClr val="FF0000"/>
                </a:solidFill>
                <a:latin typeface="Times New Roman" pitchFamily="18" charset="0"/>
                <a:cs typeface="Times New Roman" pitchFamily="18" charset="0"/>
              </a:rPr>
              <a:t>合理动作描写：迫降要避开海上的游泳者） </a:t>
            </a:r>
            <a:endParaRPr lang="en-US" altLang="zh-CN" sz="3400" b="1" smtClean="0">
              <a:solidFill>
                <a:srgbClr val="FF0000"/>
              </a:solidFill>
              <a:latin typeface="Times New Roman" pitchFamily="18" charset="0"/>
              <a:cs typeface="Times New Roman" pitchFamily="18" charset="0"/>
            </a:endParaRPr>
          </a:p>
          <a:p>
            <a:r>
              <a:rPr lang="en-US" altLang="zh-CN" sz="3400" smtClean="0">
                <a:solidFill>
                  <a:schemeClr val="tx2"/>
                </a:solidFill>
                <a:latin typeface="Times New Roman" pitchFamily="18" charset="0"/>
                <a:cs typeface="Times New Roman" pitchFamily="18" charset="0"/>
              </a:rPr>
              <a:t>“Brace for impact!”</a:t>
            </a:r>
            <a:r>
              <a:rPr lang="zh-CN" altLang="en-US" sz="3400" b="1" smtClean="0">
                <a:solidFill>
                  <a:srgbClr val="FF0000"/>
                </a:solidFill>
                <a:latin typeface="Times New Roman" pitchFamily="18" charset="0"/>
                <a:cs typeface="Times New Roman" pitchFamily="18" charset="0"/>
              </a:rPr>
              <a:t>（迫降常用术语：准备迎接冲击）</a:t>
            </a:r>
            <a:r>
              <a:rPr lang="zh-CN" altLang="en-US" sz="3400" smtClean="0">
                <a:solidFill>
                  <a:schemeClr val="tx2"/>
                </a:solidFill>
                <a:latin typeface="Times New Roman" pitchFamily="18" charset="0"/>
                <a:cs typeface="Times New Roman" pitchFamily="18" charset="0"/>
              </a:rPr>
              <a:t> </a:t>
            </a:r>
            <a:r>
              <a:rPr lang="en-US" altLang="zh-CN" sz="3400" smtClean="0">
                <a:solidFill>
                  <a:schemeClr val="tx2"/>
                </a:solidFill>
                <a:latin typeface="Times New Roman" pitchFamily="18" charset="0"/>
                <a:cs typeface="Times New Roman" pitchFamily="18" charset="0"/>
              </a:rPr>
              <a:t>I commanded, as </a:t>
            </a:r>
            <a:r>
              <a:rPr lang="en-US" altLang="zh-CN" sz="3400" b="1" u="sng" smtClean="0">
                <a:solidFill>
                  <a:schemeClr val="tx2"/>
                </a:solidFill>
                <a:latin typeface="Times New Roman" pitchFamily="18" charset="0"/>
                <a:cs typeface="Times New Roman" pitchFamily="18" charset="0"/>
              </a:rPr>
              <a:t>Jacob</a:t>
            </a:r>
            <a:r>
              <a:rPr lang="en-US" altLang="zh-CN" sz="3400" smtClean="0">
                <a:solidFill>
                  <a:schemeClr val="tx2"/>
                </a:solidFill>
                <a:latin typeface="Times New Roman" pitchFamily="18" charset="0"/>
                <a:cs typeface="Times New Roman" pitchFamily="18" charset="0"/>
              </a:rPr>
              <a:t> nodded, his hands gripping the sides of his seat. The </a:t>
            </a:r>
            <a:r>
              <a:rPr lang="en-US" altLang="zh-CN" sz="3400" b="1" u="sng" smtClean="0">
                <a:solidFill>
                  <a:schemeClr val="tx2"/>
                </a:solidFill>
                <a:latin typeface="Times New Roman" pitchFamily="18" charset="0"/>
                <a:cs typeface="Times New Roman" pitchFamily="18" charset="0"/>
              </a:rPr>
              <a:t>aircraft</a:t>
            </a:r>
            <a:r>
              <a:rPr lang="en-US" altLang="zh-CN" sz="3400" smtClean="0">
                <a:solidFill>
                  <a:schemeClr val="tx2"/>
                </a:solidFill>
                <a:latin typeface="Times New Roman" pitchFamily="18" charset="0"/>
                <a:cs typeface="Times New Roman" pitchFamily="18" charset="0"/>
              </a:rPr>
              <a:t>’s wheels skimmed the water's edge, sending up a spray of sea and foam.</a:t>
            </a:r>
            <a:r>
              <a:rPr lang="zh-CN" altLang="en-US" sz="3400" b="1" smtClean="0">
                <a:solidFill>
                  <a:srgbClr val="FF0000"/>
                </a:solidFill>
                <a:latin typeface="Times New Roman" pitchFamily="18" charset="0"/>
                <a:cs typeface="Times New Roman" pitchFamily="18" charset="0"/>
              </a:rPr>
              <a:t>（必要的飞机降落在水面的细节描写） </a:t>
            </a:r>
            <a:endParaRPr lang="en-US" altLang="zh-CN" sz="3400" b="1" smtClean="0">
              <a:solidFill>
                <a:srgbClr val="FF0000"/>
              </a:solidFill>
              <a:latin typeface="Times New Roman" pitchFamily="18" charset="0"/>
              <a:cs typeface="Times New Roman" pitchFamily="18" charset="0"/>
            </a:endParaRPr>
          </a:p>
          <a:p>
            <a:r>
              <a:rPr lang="en-US" altLang="zh-CN" sz="3400" smtClean="0">
                <a:solidFill>
                  <a:schemeClr val="tx2"/>
                </a:solidFill>
                <a:latin typeface="Times New Roman" pitchFamily="18" charset="0"/>
                <a:cs typeface="Times New Roman" pitchFamily="18" charset="0"/>
              </a:rPr>
              <a:t>With a final and careful maneuver, I managed to land the aircraft on the sandy shore. The sand helped to slow us down, and soon we stopped, safe and sound. </a:t>
            </a:r>
            <a:r>
              <a:rPr lang="zh-CN" altLang="en-US" sz="3400" b="1" smtClean="0">
                <a:solidFill>
                  <a:srgbClr val="FF0000"/>
                </a:solidFill>
                <a:latin typeface="Times New Roman" pitchFamily="18" charset="0"/>
                <a:cs typeface="Times New Roman" pitchFamily="18" charset="0"/>
              </a:rPr>
              <a:t>（阅卷人喜闻乐见的结局：最后成功落在沙滩上）</a:t>
            </a:r>
            <a:r>
              <a:rPr lang="en-US" altLang="zh-CN" sz="3400" smtClean="0">
                <a:solidFill>
                  <a:schemeClr val="tx2"/>
                </a:solidFill>
                <a:latin typeface="Times New Roman" pitchFamily="18" charset="0"/>
                <a:cs typeface="Times New Roman" pitchFamily="18" charset="0"/>
              </a:rPr>
              <a:t>We quickly unbuckled our seatbelts, and I pushed the cockpit door open, letting in the fresh sea air. </a:t>
            </a:r>
            <a:r>
              <a:rPr lang="zh-CN" altLang="en-US" sz="3400" b="1" smtClean="0">
                <a:solidFill>
                  <a:srgbClr val="FF0000"/>
                </a:solidFill>
                <a:latin typeface="Times New Roman" pitchFamily="18" charset="0"/>
                <a:cs typeface="Times New Roman" pitchFamily="18" charset="0"/>
              </a:rPr>
              <a:t>（打开舱门和第二段首句“在沙滩上拥抱”合理衔接）      </a:t>
            </a:r>
            <a:r>
              <a:rPr lang="zh-CN" altLang="en-US" sz="3100" b="1" smtClean="0">
                <a:solidFill>
                  <a:srgbClr val="FF0000"/>
                </a:solidFill>
                <a:latin typeface="Times New Roman" pitchFamily="18" charset="0"/>
                <a:cs typeface="Times New Roman" pitchFamily="18" charset="0"/>
              </a:rPr>
              <a:t> </a:t>
            </a:r>
            <a:r>
              <a:rPr lang="zh-CN" altLang="en-US" smtClean="0">
                <a:solidFill>
                  <a:schemeClr val="tx2"/>
                </a:solidFill>
                <a:latin typeface="Times New Roman" pitchFamily="18" charset="0"/>
                <a:cs typeface="Times New Roman" pitchFamily="18" charset="0"/>
              </a:rPr>
              <a:t>   </a:t>
            </a:r>
            <a:br>
              <a:rPr lang="zh-CN" altLang="en-US" smtClean="0"/>
            </a:b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txBody>
          <a:bodyPr>
            <a:normAutofit lnSpcReduction="10000"/>
          </a:bodyPr>
          <a:lstStyle/>
          <a:p>
            <a:r>
              <a:rPr lang="en-US" altLang="zh-CN" sz="2800" b="1" smtClean="0">
                <a:solidFill>
                  <a:schemeClr val="tx2"/>
                </a:solidFill>
                <a:latin typeface="Times New Roman" pitchFamily="18" charset="0"/>
                <a:cs typeface="Times New Roman" pitchFamily="18" charset="0"/>
              </a:rPr>
              <a:t>On the beach, I hugged my boy, thrilled. </a:t>
            </a:r>
            <a:r>
              <a:rPr lang="en-US" altLang="zh-CN" sz="2800" smtClean="0">
                <a:solidFill>
                  <a:schemeClr val="tx2"/>
                </a:solidFill>
                <a:latin typeface="Times New Roman" pitchFamily="18" charset="0"/>
                <a:cs typeface="Times New Roman" pitchFamily="18" charset="0"/>
              </a:rPr>
              <a:t>Our arms wrapped tightly around each other, and we had made it. Against all odds, we were safe. The </a:t>
            </a:r>
            <a:r>
              <a:rPr lang="en-US" altLang="zh-CN" sz="2800" b="1" u="sng" smtClean="0">
                <a:solidFill>
                  <a:schemeClr val="tx2"/>
                </a:solidFill>
                <a:latin typeface="Times New Roman" pitchFamily="18" charset="0"/>
                <a:cs typeface="Times New Roman" pitchFamily="18" charset="0"/>
              </a:rPr>
              <a:t>crowd</a:t>
            </a:r>
            <a:r>
              <a:rPr lang="en-US" altLang="zh-CN" sz="2800" smtClean="0">
                <a:solidFill>
                  <a:schemeClr val="tx2"/>
                </a:solidFill>
                <a:latin typeface="Times New Roman" pitchFamily="18" charset="0"/>
                <a:cs typeface="Times New Roman" pitchFamily="18" charset="0"/>
              </a:rPr>
              <a:t> that had gathered burst into cheers and applause, their earlier panic replaced by awe and relief.</a:t>
            </a:r>
            <a:r>
              <a:rPr lang="zh-CN" altLang="en-US" sz="2800" b="1" smtClean="0">
                <a:solidFill>
                  <a:srgbClr val="FF0000"/>
                </a:solidFill>
                <a:latin typeface="Times New Roman" pitchFamily="18" charset="0"/>
                <a:cs typeface="Times New Roman" pitchFamily="18" charset="0"/>
              </a:rPr>
              <a:t>（海滩上的群众的自然反应）</a:t>
            </a:r>
            <a:r>
              <a:rPr lang="zh-CN" altLang="en-US" sz="2800" smtClean="0">
                <a:solidFill>
                  <a:schemeClr val="tx2"/>
                </a:solidFill>
                <a:latin typeface="Times New Roman" pitchFamily="18" charset="0"/>
                <a:cs typeface="Times New Roman" pitchFamily="18" charset="0"/>
              </a:rPr>
              <a:t> </a:t>
            </a:r>
            <a:r>
              <a:rPr lang="en-US" altLang="zh-CN" sz="2800" smtClean="0">
                <a:solidFill>
                  <a:schemeClr val="tx2"/>
                </a:solidFill>
                <a:latin typeface="Times New Roman" pitchFamily="18" charset="0"/>
                <a:cs typeface="Times New Roman" pitchFamily="18" charset="0"/>
              </a:rPr>
              <a:t>A wide grin broke across Jacob's usually composed face. </a:t>
            </a:r>
            <a:endParaRPr lang="en-US" altLang="zh-CN" sz="2800" smtClean="0">
              <a:solidFill>
                <a:schemeClr val="tx2"/>
              </a:solidFill>
              <a:latin typeface="Times New Roman" pitchFamily="18" charset="0"/>
              <a:cs typeface="Times New Roman" pitchFamily="18" charset="0"/>
            </a:endParaRPr>
          </a:p>
          <a:p>
            <a:r>
              <a:rPr lang="en-US" altLang="zh-CN" sz="2800" smtClean="0">
                <a:solidFill>
                  <a:schemeClr val="tx2"/>
                </a:solidFill>
                <a:latin typeface="Times New Roman" pitchFamily="18" charset="0"/>
                <a:cs typeface="Times New Roman" pitchFamily="18" charset="0"/>
              </a:rPr>
              <a:t>His eyes said it all—he had been terrified, but his trust in me, in us, had been unwavering.</a:t>
            </a:r>
            <a:r>
              <a:rPr lang="zh-CN" altLang="en-US" sz="2800" b="1" smtClean="0">
                <a:solidFill>
                  <a:srgbClr val="FF0000"/>
                </a:solidFill>
                <a:latin typeface="Times New Roman" pitchFamily="18" charset="0"/>
                <a:cs typeface="Times New Roman" pitchFamily="18" charset="0"/>
              </a:rPr>
              <a:t>（突出父子（母子）信任）</a:t>
            </a:r>
            <a:r>
              <a:rPr lang="zh-CN" altLang="en-US" sz="2800" smtClean="0">
                <a:solidFill>
                  <a:schemeClr val="tx2"/>
                </a:solidFill>
                <a:latin typeface="Times New Roman" pitchFamily="18" charset="0"/>
                <a:cs typeface="Times New Roman" pitchFamily="18" charset="0"/>
              </a:rPr>
              <a:t> </a:t>
            </a:r>
            <a:r>
              <a:rPr lang="en-US" altLang="zh-CN" sz="2800" smtClean="0">
                <a:solidFill>
                  <a:schemeClr val="tx2"/>
                </a:solidFill>
                <a:latin typeface="Times New Roman" pitchFamily="18" charset="0"/>
                <a:cs typeface="Times New Roman" pitchFamily="18" charset="0"/>
              </a:rPr>
              <a:t>As the sun began to dip below the horizon, casting a golden glow over the </a:t>
            </a:r>
            <a:r>
              <a:rPr lang="en-US" altLang="zh-CN" sz="2800" b="1" u="sng" smtClean="0">
                <a:solidFill>
                  <a:schemeClr val="tx2"/>
                </a:solidFill>
                <a:latin typeface="Times New Roman" pitchFamily="18" charset="0"/>
                <a:cs typeface="Times New Roman" pitchFamily="18" charset="0"/>
              </a:rPr>
              <a:t>beach</a:t>
            </a:r>
            <a:r>
              <a:rPr lang="en-US" altLang="zh-CN" sz="2800" smtClean="0">
                <a:solidFill>
                  <a:schemeClr val="tx2"/>
                </a:solidFill>
                <a:latin typeface="Times New Roman" pitchFamily="18" charset="0"/>
                <a:cs typeface="Times New Roman" pitchFamily="18" charset="0"/>
              </a:rPr>
              <a:t>, it was as if it was giving us a gentle nod of approval for the courage we had shown. </a:t>
            </a:r>
            <a:r>
              <a:rPr lang="zh-CN" altLang="en-US" sz="2800" b="1" smtClean="0">
                <a:solidFill>
                  <a:srgbClr val="FF0000"/>
                </a:solidFill>
                <a:latin typeface="Times New Roman" pitchFamily="18" charset="0"/>
                <a:cs typeface="Times New Roman" pitchFamily="18" charset="0"/>
              </a:rPr>
              <a:t>（适度提炼主题：临危不乱的勇气值得赞扬）</a:t>
            </a:r>
            <a:r>
              <a:rPr lang="zh-CN" altLang="en-US" sz="2800" smtClean="0">
                <a:solidFill>
                  <a:schemeClr val="tx2"/>
                </a:solidFill>
                <a:latin typeface="Times New Roman" pitchFamily="18" charset="0"/>
                <a:cs typeface="Times New Roman" pitchFamily="18" charset="0"/>
              </a:rPr>
              <a:t>（</a:t>
            </a:r>
            <a:r>
              <a:rPr lang="en-US" altLang="zh-CN" sz="2800" smtClean="0">
                <a:solidFill>
                  <a:schemeClr val="tx2"/>
                </a:solidFill>
                <a:latin typeface="Times New Roman" pitchFamily="18" charset="0"/>
                <a:cs typeface="Times New Roman" pitchFamily="18" charset="0"/>
              </a:rPr>
              <a:t>99 words</a:t>
            </a:r>
            <a:r>
              <a:rPr lang="zh-CN" altLang="en-US" sz="2800" smtClean="0">
                <a:solidFill>
                  <a:schemeClr val="tx2"/>
                </a:solidFill>
                <a:latin typeface="Times New Roman" pitchFamily="18" charset="0"/>
                <a:cs typeface="Times New Roman" pitchFamily="18" charset="0"/>
              </a:rPr>
              <a:t>）</a:t>
            </a:r>
          </a:p>
          <a:p>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1"/>
            <a:ext cx="8229600" cy="2448271"/>
          </a:xfrm>
        </p:spPr>
        <p:txBody>
          <a:bodyPr>
            <a:normAutofit/>
          </a:bodyPr>
          <a:lstStyle/>
          <a:p>
            <a:pPr>
              <a:buNone/>
            </a:pPr>
            <a:r>
              <a:rPr lang="en-US" altLang="zh-CN" sz="2000" smtClean="0">
                <a:latin typeface="Times New Roman" pitchFamily="18" charset="0"/>
                <a:cs typeface="Times New Roman" pitchFamily="18" charset="0"/>
              </a:rPr>
              <a:t>steer clear of  </a:t>
            </a:r>
            <a:r>
              <a:rPr lang="zh-CN" altLang="en-US" sz="2000" smtClean="0">
                <a:latin typeface="Times New Roman" pitchFamily="18" charset="0"/>
                <a:cs typeface="Times New Roman" pitchFamily="18" charset="0"/>
              </a:rPr>
              <a:t>避开                                                    </a:t>
            </a:r>
            <a:r>
              <a:rPr lang="en-US" altLang="zh-CN" sz="2000" smtClean="0">
                <a:latin typeface="Times New Roman" pitchFamily="18" charset="0"/>
                <a:cs typeface="Times New Roman" pitchFamily="18" charset="0"/>
              </a:rPr>
              <a:t>execute  v. </a:t>
            </a:r>
            <a:r>
              <a:rPr lang="zh-CN" altLang="en-US" sz="2000" smtClean="0">
                <a:latin typeface="Times New Roman" pitchFamily="18" charset="0"/>
                <a:cs typeface="Times New Roman" pitchFamily="18" charset="0"/>
              </a:rPr>
              <a:t>执行</a:t>
            </a:r>
          </a:p>
          <a:p>
            <a:pPr>
              <a:buNone/>
            </a:pPr>
            <a:r>
              <a:rPr lang="en-US" altLang="zh-CN" sz="2000" smtClean="0">
                <a:latin typeface="Times New Roman" pitchFamily="18" charset="0"/>
                <a:cs typeface="Times New Roman" pitchFamily="18" charset="0"/>
              </a:rPr>
              <a:t>emergency landing  </a:t>
            </a:r>
            <a:r>
              <a:rPr lang="zh-CN" altLang="en-US" sz="2000" smtClean="0">
                <a:latin typeface="Times New Roman" pitchFamily="18" charset="0"/>
                <a:cs typeface="Times New Roman" pitchFamily="18" charset="0"/>
              </a:rPr>
              <a:t>紧急降落                                  </a:t>
            </a:r>
            <a:r>
              <a:rPr lang="en-US" altLang="zh-CN" sz="2000" smtClean="0">
                <a:latin typeface="Times New Roman" pitchFamily="18" charset="0"/>
                <a:cs typeface="Times New Roman" pitchFamily="18" charset="0"/>
              </a:rPr>
              <a:t>maneuver n./v. </a:t>
            </a:r>
            <a:r>
              <a:rPr lang="zh-CN" altLang="en-US" sz="2000" smtClean="0">
                <a:latin typeface="Times New Roman" pitchFamily="18" charset="0"/>
                <a:cs typeface="Times New Roman" pitchFamily="18" charset="0"/>
              </a:rPr>
              <a:t>操纵</a:t>
            </a:r>
          </a:p>
          <a:p>
            <a:pPr>
              <a:buNone/>
            </a:pPr>
            <a:r>
              <a:rPr lang="en-US" altLang="zh-CN" sz="2000" smtClean="0">
                <a:latin typeface="Times New Roman" pitchFamily="18" charset="0"/>
                <a:cs typeface="Times New Roman" pitchFamily="18" charset="0"/>
              </a:rPr>
              <a:t>unbuckle  v. </a:t>
            </a:r>
            <a:r>
              <a:rPr lang="zh-CN" altLang="en-US" sz="2000" smtClean="0">
                <a:latin typeface="Times New Roman" pitchFamily="18" charset="0"/>
                <a:cs typeface="Times New Roman" pitchFamily="18" charset="0"/>
              </a:rPr>
              <a:t>解开安全带                                          </a:t>
            </a:r>
            <a:r>
              <a:rPr lang="en-US" altLang="zh-CN" sz="2000" smtClean="0">
                <a:latin typeface="Times New Roman" pitchFamily="18" charset="0"/>
                <a:cs typeface="Times New Roman" pitchFamily="18" charset="0"/>
              </a:rPr>
              <a:t>cockpit   n. </a:t>
            </a:r>
            <a:r>
              <a:rPr lang="zh-CN" altLang="en-US" sz="2000" smtClean="0">
                <a:latin typeface="Times New Roman" pitchFamily="18" charset="0"/>
                <a:cs typeface="Times New Roman" pitchFamily="18" charset="0"/>
              </a:rPr>
              <a:t>驾驶舱</a:t>
            </a:r>
          </a:p>
          <a:p>
            <a:pPr>
              <a:buNone/>
            </a:pPr>
            <a:r>
              <a:rPr lang="en-US" altLang="zh-CN" sz="2000" smtClean="0">
                <a:latin typeface="Times New Roman" pitchFamily="18" charset="0"/>
                <a:cs typeface="Times New Roman" pitchFamily="18" charset="0"/>
              </a:rPr>
              <a:t>against all odds  </a:t>
            </a:r>
            <a:r>
              <a:rPr lang="zh-CN" altLang="en-US" sz="2000" smtClean="0">
                <a:latin typeface="Times New Roman" pitchFamily="18" charset="0"/>
                <a:cs typeface="Times New Roman" pitchFamily="18" charset="0"/>
              </a:rPr>
              <a:t>尽管困难重重                                </a:t>
            </a:r>
            <a:r>
              <a:rPr lang="en-US" altLang="zh-CN" sz="2000" smtClean="0">
                <a:latin typeface="Times New Roman" pitchFamily="18" charset="0"/>
                <a:cs typeface="Times New Roman" pitchFamily="18" charset="0"/>
              </a:rPr>
              <a:t>grin  n./v. </a:t>
            </a:r>
            <a:r>
              <a:rPr lang="zh-CN" altLang="en-US" sz="2000" smtClean="0">
                <a:latin typeface="Times New Roman" pitchFamily="18" charset="0"/>
                <a:cs typeface="Times New Roman" pitchFamily="18" charset="0"/>
              </a:rPr>
              <a:t>露齿笑</a:t>
            </a:r>
          </a:p>
          <a:p>
            <a:pPr>
              <a:buNone/>
            </a:pPr>
            <a:r>
              <a:rPr lang="en-US" altLang="zh-CN" sz="2000" smtClean="0">
                <a:latin typeface="Times New Roman" pitchFamily="18" charset="0"/>
                <a:cs typeface="Times New Roman" pitchFamily="18" charset="0"/>
              </a:rPr>
              <a:t>break across </a:t>
            </a:r>
            <a:r>
              <a:rPr lang="zh-CN" altLang="en-US" sz="2000" smtClean="0">
                <a:latin typeface="Times New Roman" pitchFamily="18" charset="0"/>
                <a:cs typeface="Times New Roman" pitchFamily="18" charset="0"/>
              </a:rPr>
              <a:t>掠过</a:t>
            </a:r>
            <a:r>
              <a:rPr lang="en-US" altLang="zh-CN" sz="2000" smtClean="0">
                <a:latin typeface="Times New Roman" pitchFamily="18" charset="0"/>
                <a:cs typeface="Times New Roman" pitchFamily="18" charset="0"/>
              </a:rPr>
              <a:t>(</a:t>
            </a:r>
            <a:r>
              <a:rPr lang="zh-CN" altLang="en-US" sz="2000" smtClean="0">
                <a:latin typeface="Times New Roman" pitchFamily="18" charset="0"/>
                <a:cs typeface="Times New Roman" pitchFamily="18" charset="0"/>
              </a:rPr>
              <a:t>表情</a:t>
            </a:r>
            <a:r>
              <a:rPr lang="en-US" altLang="zh-CN" sz="2000" smtClean="0">
                <a:latin typeface="Times New Roman" pitchFamily="18" charset="0"/>
                <a:cs typeface="Times New Roman" pitchFamily="18" charset="0"/>
              </a:rPr>
              <a:t>)                                         composed face  </a:t>
            </a:r>
            <a:r>
              <a:rPr lang="zh-CN" altLang="en-US" sz="2000" smtClean="0">
                <a:latin typeface="Times New Roman" pitchFamily="18" charset="0"/>
                <a:cs typeface="Times New Roman" pitchFamily="18" charset="0"/>
              </a:rPr>
              <a:t>镇定的脸庞</a:t>
            </a:r>
            <a:endParaRPr lang="zh-CN" altLang="en-US" sz="2000"/>
          </a:p>
        </p:txBody>
      </p:sp>
      <p:pic>
        <p:nvPicPr>
          <p:cNvPr id="18434" name="Picture 2" title=""/>
          <p:cNvPicPr>
            <a:picLocks noChangeAspect="1" noChangeArrowheads="1"/>
          </p:cNvPicPr>
          <p:nvPr/>
        </p:nvPicPr>
        <p:blipFill>
          <a:blip r:embed="rId2"/>
          <a:stretch>
            <a:fillRect/>
          </a:stretch>
        </p:blipFill>
        <p:spPr bwMode="auto">
          <a:xfrm>
            <a:off x="467544" y="2564904"/>
            <a:ext cx="8279337" cy="3600400"/>
          </a:xfrm>
          <a:prstGeom prst="rect">
            <a:avLst/>
          </a:prstGeom>
          <a:noFill/>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style>
          <a:lnRef idx="2">
            <a:schemeClr val="dk1"/>
          </a:lnRef>
          <a:fillRef idx="1">
            <a:schemeClr val="lt1"/>
          </a:fillRef>
          <a:effectRef idx="0">
            <a:schemeClr val="dk1"/>
          </a:effectRef>
          <a:fontRef idx="minor">
            <a:schemeClr val="dk1"/>
          </a:fontRef>
        </p:style>
        <p:txBody>
          <a:bodyPr>
            <a:normAutofit fontScale="77500" lnSpcReduction="20000"/>
          </a:bodyPr>
          <a:lstStyle>
            <a:lvl1pPr>
              <a:defRPr>
                <a:solidFill>
                  <a:srgbClr val="000000"/>
                </a:solidFill>
                <a:latin typeface="Calibri"/>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r>
              <a:rPr lang="zh-CN" altLang="en-US" smtClean="0">
                <a:latin typeface="Times New Roman" pitchFamily="18" charset="0"/>
                <a:cs typeface="Times New Roman" pitchFamily="18" charset="0"/>
              </a:rPr>
              <a:t>前不久，你校学生一同观看了我国神州十二号飞船发射直播，大家很受鼓舞。为使学生了解更多的航天知识，你校决定举行一次关于航天科学（</a:t>
            </a:r>
            <a:r>
              <a:rPr lang="en-US" altLang="zh-CN" smtClean="0">
                <a:latin typeface="Times New Roman" pitchFamily="18" charset="0"/>
                <a:cs typeface="Times New Roman" pitchFamily="18" charset="0"/>
              </a:rPr>
              <a:t>Space Science</a:t>
            </a:r>
            <a:r>
              <a:rPr lang="zh-CN" altLang="en-US" smtClean="0">
                <a:latin typeface="Times New Roman" pitchFamily="18" charset="0"/>
                <a:cs typeface="Times New Roman" pitchFamily="18" charset="0"/>
              </a:rPr>
              <a:t>）的讲座，假设你是国际学校的学生会主席李华，请用英语写一则书面通知，内容包括：</a:t>
            </a:r>
          </a:p>
          <a:p>
            <a:r>
              <a:rPr lang="en-US" altLang="zh-CN" smtClean="0">
                <a:latin typeface="Times New Roman" pitchFamily="18" charset="0"/>
                <a:cs typeface="Times New Roman" pitchFamily="18" charset="0"/>
              </a:rPr>
              <a:t>1.</a:t>
            </a:r>
            <a:r>
              <a:rPr lang="zh-CN" altLang="en-US" smtClean="0">
                <a:latin typeface="Times New Roman" pitchFamily="18" charset="0"/>
                <a:cs typeface="Times New Roman" pitchFamily="18" charset="0"/>
              </a:rPr>
              <a:t> 讲座的时间、地点；</a:t>
            </a:r>
          </a:p>
          <a:p>
            <a:r>
              <a:rPr lang="en-US" altLang="zh-CN" smtClean="0">
                <a:latin typeface="Times New Roman" pitchFamily="18" charset="0"/>
                <a:cs typeface="Times New Roman" pitchFamily="18" charset="0"/>
              </a:rPr>
              <a:t>2.</a:t>
            </a:r>
            <a:r>
              <a:rPr lang="zh-CN" altLang="en-US" smtClean="0">
                <a:latin typeface="Times New Roman" pitchFamily="18" charset="0"/>
                <a:cs typeface="Times New Roman" pitchFamily="18" charset="0"/>
              </a:rPr>
              <a:t> 讲座的目的及内容；</a:t>
            </a:r>
          </a:p>
          <a:p>
            <a:r>
              <a:rPr lang="en-US" altLang="zh-CN" smtClean="0">
                <a:latin typeface="Times New Roman" pitchFamily="18" charset="0"/>
                <a:cs typeface="Times New Roman" pitchFamily="18" charset="0"/>
              </a:rPr>
              <a:t>3.</a:t>
            </a:r>
            <a:r>
              <a:rPr lang="zh-CN" altLang="en-US" smtClean="0">
                <a:latin typeface="Times New Roman" pitchFamily="18" charset="0"/>
                <a:cs typeface="Times New Roman" pitchFamily="18" charset="0"/>
              </a:rPr>
              <a:t> 希望同学们踊跃参加。</a:t>
            </a:r>
          </a:p>
          <a:p>
            <a:r>
              <a:rPr lang="zh-CN" altLang="en-US" smtClean="0">
                <a:latin typeface="Times New Roman" pitchFamily="18" charset="0"/>
                <a:cs typeface="Times New Roman" pitchFamily="18" charset="0"/>
              </a:rPr>
              <a:t>注意：</a:t>
            </a:r>
          </a:p>
          <a:p>
            <a:r>
              <a:rPr lang="en-US" altLang="zh-CN" smtClean="0">
                <a:latin typeface="Times New Roman" pitchFamily="18" charset="0"/>
                <a:cs typeface="Times New Roman" pitchFamily="18" charset="0"/>
              </a:rPr>
              <a:t>1.</a:t>
            </a:r>
            <a:r>
              <a:rPr lang="zh-CN" altLang="en-US" smtClean="0">
                <a:latin typeface="Times New Roman" pitchFamily="18" charset="0"/>
                <a:cs typeface="Times New Roman" pitchFamily="18" charset="0"/>
              </a:rPr>
              <a:t> 词数</a:t>
            </a:r>
            <a:r>
              <a:rPr lang="en-US" altLang="zh-CN" smtClean="0">
                <a:latin typeface="Times New Roman" pitchFamily="18" charset="0"/>
                <a:cs typeface="Times New Roman" pitchFamily="18" charset="0"/>
              </a:rPr>
              <a:t>80</a:t>
            </a:r>
            <a:r>
              <a:rPr lang="zh-CN" altLang="en-US" smtClean="0">
                <a:latin typeface="Times New Roman" pitchFamily="18" charset="0"/>
                <a:cs typeface="Times New Roman" pitchFamily="18" charset="0"/>
              </a:rPr>
              <a:t>左右；</a:t>
            </a:r>
          </a:p>
          <a:p>
            <a:r>
              <a:rPr lang="en-US" altLang="zh-CN" smtClean="0">
                <a:latin typeface="Times New Roman" pitchFamily="18" charset="0"/>
                <a:cs typeface="Times New Roman" pitchFamily="18" charset="0"/>
              </a:rPr>
              <a:t>2.</a:t>
            </a:r>
            <a:r>
              <a:rPr lang="zh-CN" altLang="en-US" smtClean="0">
                <a:latin typeface="Times New Roman" pitchFamily="18" charset="0"/>
                <a:cs typeface="Times New Roman" pitchFamily="18" charset="0"/>
              </a:rPr>
              <a:t> 可以适当增加细节，以使行文连贯。</a:t>
            </a:r>
          </a:p>
          <a:p>
            <a:pPr algn="ctr">
              <a:buNone/>
            </a:pPr>
            <a:r>
              <a:rPr lang="en-US" altLang="zh-CN" smtClean="0">
                <a:latin typeface="Times New Roman" pitchFamily="18" charset="0"/>
                <a:cs typeface="Times New Roman" pitchFamily="18" charset="0"/>
              </a:rPr>
              <a:t>Notice</a:t>
            </a:r>
          </a:p>
          <a:p>
            <a:r>
              <a:rPr lang="en-US" altLang="zh-CN" smtClean="0">
                <a:latin typeface="Times New Roman" pitchFamily="18" charset="0"/>
                <a:cs typeface="Times New Roman" pitchFamily="18" charset="0"/>
              </a:rPr>
              <a:t>________________________________________________                                     </a:t>
            </a:r>
          </a:p>
          <a:p>
            <a:pPr algn="r">
              <a:buNone/>
            </a:pPr>
            <a:r>
              <a:rPr lang="en-US" altLang="zh-CN" smtClean="0">
                <a:latin typeface="Times New Roman" pitchFamily="18" charset="0"/>
                <a:cs typeface="Times New Roman" pitchFamily="18" charset="0"/>
              </a:rPr>
              <a:t>The StudentsUnion</a:t>
            </a:r>
          </a:p>
          <a:p>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57200" y="548680"/>
            <a:ext cx="8229600" cy="5577483"/>
          </a:xfrm>
        </p:spPr>
        <p:txBody>
          <a:bodyPr>
            <a:normAutofit/>
          </a:bodyPr>
          <a:lstStyle/>
          <a:p>
            <a:pPr algn="ctr">
              <a:buNone/>
            </a:pPr>
            <a:r>
              <a:rPr lang="en-US" altLang="zh-CN" sz="2400" b="1" smtClean="0">
                <a:solidFill>
                  <a:schemeClr val="tx2"/>
                </a:solidFill>
                <a:latin typeface="Times New Roman" pitchFamily="18" charset="0"/>
                <a:cs typeface="Times New Roman" pitchFamily="18" charset="0"/>
              </a:rPr>
              <a:t>Notice</a:t>
            </a:r>
            <a:endParaRPr lang="en-US" altLang="zh-CN" sz="2400" smtClean="0">
              <a:solidFill>
                <a:schemeClr val="tx2"/>
              </a:solidFill>
              <a:latin typeface="Times New Roman" pitchFamily="18" charset="0"/>
              <a:cs typeface="Times New Roman" pitchFamily="18" charset="0"/>
            </a:endParaRPr>
          </a:p>
          <a:p>
            <a:r>
              <a:rPr lang="en-US" altLang="zh-CN" sz="2400" smtClean="0">
                <a:solidFill>
                  <a:schemeClr val="tx2"/>
                </a:solidFill>
                <a:latin typeface="Times New Roman" pitchFamily="18" charset="0"/>
                <a:cs typeface="Times New Roman" pitchFamily="18" charset="0"/>
              </a:rPr>
              <a:t>In order to let students learn more about Space Science, a lecture about it will be held in the school hall at 2 o'clock this Friday afternoon and will last two hours.</a:t>
            </a:r>
          </a:p>
          <a:p>
            <a:r>
              <a:rPr lang="en-US" altLang="zh-CN" sz="2400" smtClean="0">
                <a:solidFill>
                  <a:schemeClr val="tx2"/>
                </a:solidFill>
                <a:latin typeface="Times New Roman" pitchFamily="18" charset="0"/>
                <a:cs typeface="Times New Roman" pitchFamily="18" charset="0"/>
              </a:rPr>
              <a:t>The lecture mainly involves 2 parts, the first of which is a brief introduction of our recent launch. The second part will be given by the same experts and will be about the scientific benefits of space flight. It will be given in such a way that you will easily understand it. You will learn a lot and have a better understanding of space.</a:t>
            </a:r>
            <a:endParaRPr lang="en-US" altLang="zh-CN" sz="2400" smtClean="0">
              <a:solidFill>
                <a:schemeClr val="tx2"/>
              </a:solidFill>
              <a:latin typeface="Times New Roman" pitchFamily="18" charset="0"/>
              <a:cs typeface="Times New Roman" pitchFamily="18" charset="0"/>
            </a:endParaRPr>
          </a:p>
          <a:p>
            <a:r>
              <a:rPr lang="en-US" altLang="zh-CN" sz="2400" smtClean="0">
                <a:solidFill>
                  <a:schemeClr val="tx2"/>
                </a:solidFill>
                <a:latin typeface="Times New Roman" pitchFamily="18" charset="0"/>
                <a:cs typeface="Times New Roman" pitchFamily="18" charset="0"/>
              </a:rPr>
              <a:t>Everyone who is interested in the lecture is welcome.</a:t>
            </a:r>
          </a:p>
          <a:p>
            <a:pPr algn="r">
              <a:buNone/>
            </a:pPr>
            <a:r>
              <a:rPr lang="en-US" altLang="zh-CN" sz="2400" smtClean="0">
                <a:solidFill>
                  <a:schemeClr val="tx2"/>
                </a:solidFill>
                <a:latin typeface="Times New Roman" pitchFamily="18" charset="0"/>
                <a:cs typeface="Times New Roman" pitchFamily="18" charset="0"/>
              </a:rPr>
              <a:t>The Students Union</a:t>
            </a:r>
            <a:endParaRPr lang="zh-CN" altLang="en-US" sz="2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https://d.book118.com/658032042140006030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宋体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2024-09-07T13:27:08.656</cp:lastPrinted>
  <dcterms:created xsi:type="dcterms:W3CDTF">2024-09-07T05:27:08Z</dcterms:created>
  <dcterms:modified xsi:type="dcterms:W3CDTF">2024-09-07T05:27:10Z</dcterms:modified>
</cp:coreProperties>
</file>