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5EE2965-0E3D-47F4-892E-6DF8376A652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C97DEE-8DF8-4C99-AB4C-B6B22F8F7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6DD4F-8F41-49FE-8A1A-E6C5EF6B5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17AB7C-8896-4210-B96C-56C26322A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5F2300-6D5B-4732-908D-79AF6E56C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79FC60-9E6F-4FA0-958C-FD07194AC4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B5809E-4B93-4F47-B841-1C33D3FE29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85B2FF-526B-4259-BE12-EE343FC4D4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616820-1AFE-4F72-8B3D-4BF6CC553D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9D76EF-8D9F-4848-B75E-C52D667295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F5E4CF-C503-4858-9EE6-7F673BA43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B31907-63F8-4A20-B00A-35C9E5ED5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36BB322-AC2A-4CAA-8299-21191F1D24E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7F8E813-5293-45E0-9965-B6B9127C94D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43027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人员管理技能强化提升班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人员管理技能强化提升班简介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领导力提升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沟通技巧培养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团队建设实践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绩效考核与激励机制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人才培养与留存策略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课程总结与未来展望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人员管理技能强化提升班内容</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人员管理技能强化提升班简介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课程背景和目的</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人员管理技能强化提升班旨在帮助学员提升领导力和沟通技巧，促进团队建设。培训的目的是使学员在实践中不断提升自身的管理能力和团队协作能力，达到更好的工作表现和团队合作效果。</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培训内容概述</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培养学员的领导才能</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领导力</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提升学员的沟通能力和表达能力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引导学员如何有效建设和管理团队</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团队建设</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教授冲突管理的方法和技巧</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冲突解决</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培训形式和安排</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传授相关管理知识和技能</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讲座</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模拟真实情境锻炼学员的应变能力</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角色扮演</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通过实例学习解决问题的方法</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案例分析</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专业权威</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培训师们具备相关管理专业背景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持有各类管理认证资质</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亲身实战</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培训师们曾亲自面对各类管理挑战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能够分享真实的管理案例和经验</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关爱学员</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培训师们热爱教育事业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关心学员的成长和发展</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培训师资和资质</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资历丰富</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培训师们拥有丰富的管理实践经验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在各自领域有多年的从业经历</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领导力提升</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领导力概念概述</a:t>
            </a:r>
            <a:endParaRPr lang="en-US" sz="3600" b="0" strike="noStrike" spc="-1">
              <a:solidFill>
                <a:schemeClr val="dk1"/>
              </a:solidFill>
              <a:latin typeface="Arial"/>
            </a:endParaRPr>
          </a:p>
        </p:txBody>
      </p:sp>
      <p:sp>
        <p:nvSpPr>
          <p:cNvPr id="12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领导力是指一个人在组织或团队中影响、指导他人实现共同目标的能力。它在组织和团队的发展中起着至关重要的作用，能够带领团队走向成功。</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领导力特质培养</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激励员工积极工作</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激励团队</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有效沟通团队成员</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能够做出明智的决策</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决策能力</a:t>
            </a:r>
            <a:endParaRPr lang="en-US" sz="3000" b="0" strike="noStrike" spc="-1">
              <a:solidFill>
                <a:srgbClr val="000000"/>
              </a:solidFill>
              <a:latin typeface="Arial"/>
            </a:endParaRPr>
          </a:p>
        </p:txBody>
      </p:sp>
      <p:sp>
        <p:nvSpPr>
          <p:cNvPr id="13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成功领导力案例分析</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苹果公司创始人，以创新和果断著称</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乔布斯</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阿里巴巴集团创始人，具有坚韧和创业精神</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马云</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亚马逊公司创始人，重视用户体验和长远规划</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杰夫</a:t>
            </a:r>
            <a:r>
              <a:rPr lang="en-US" sz="2200" b="1" strike="noStrike" spc="-1">
                <a:solidFill>
                  <a:schemeClr val="dk1"/>
                </a:solidFill>
                <a:latin typeface="微软雅黑"/>
                <a:ea typeface="微软雅黑"/>
              </a:rPr>
              <a:t>·</a:t>
            </a:r>
            <a:r>
              <a:rPr lang="zh-CN" sz="2200" b="1" strike="noStrike" spc="-1">
                <a:solidFill>
                  <a:schemeClr val="dk1"/>
                </a:solidFill>
                <a:latin typeface="微软雅黑"/>
                <a:ea typeface="微软雅黑"/>
              </a:rPr>
              <a:t>贝佐斯</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星巴克公司创始人，重视员工福祉和社会责任</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梅尔罗宾斯</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领导力实操演练</a:t>
            </a:r>
            <a:endParaRPr lang="en-US" sz="3500" b="0" strike="noStrike" spc="-1">
              <a:solidFill>
                <a:srgbClr val="000000"/>
              </a:solidFill>
              <a:latin typeface="Arial"/>
            </a:endParaRPr>
          </a:p>
        </p:txBody>
      </p:sp>
      <p:sp>
        <p:nvSpPr>
          <p:cNvPr id="14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领导力实操演练是提升领导者能力的关键环节。通过实际操作和训练，领导者可以更好地运用自己的领导力特质，提高团队的凝聚力和执行力，从而实现组织和团队的成功目标。</a:t>
            </a:r>
            <a:endParaRPr lang="en-US" sz="2500" b="0" strike="noStrike" spc="-1">
              <a:solidFill>
                <a:srgbClr val="000000"/>
              </a:solidFill>
              <a:latin typeface="Arial"/>
            </a:endParaRPr>
          </a:p>
        </p:txBody>
      </p:sp>
      <p:sp>
        <p:nvSpPr>
          <p:cNvPr id="1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4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沟通技巧培养</a:t>
            </a:r>
            <a:endParaRPr lang="en-US" sz="3600" b="0" strike="noStrike" spc="-1">
              <a:solidFill>
                <a:schemeClr val="dk1"/>
              </a:solidFill>
              <a:latin typeface="Arial"/>
            </a:endParaRPr>
          </a:p>
        </p:txBody>
      </p:sp>
      <p:sp>
        <p:nvSpPr>
          <p:cNvPr id="14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沟通技巧重要性</a:t>
            </a:r>
            <a:endParaRPr lang="en-US" sz="3500" b="0" strike="noStrike" spc="-1">
              <a:solidFill>
                <a:srgbClr val="000000"/>
              </a:solidFill>
              <a:latin typeface="Arial"/>
            </a:endParaRPr>
          </a:p>
        </p:txBody>
      </p:sp>
      <p:sp>
        <p:nvSpPr>
          <p:cNvPr id="14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在人员管理中，沟通技巧是至关重要的。有效的沟通可以促进团队合作，增进员工之间的理解和信任，从而提高工作效率。学员们需要重视沟通技巧的提升，才能更好地应对工作中的挑战。</a:t>
            </a:r>
            <a:endParaRPr lang="en-US" sz="2500" b="0" strike="noStrike" spc="-1">
              <a:solidFill>
                <a:srgbClr val="000000"/>
              </a:solidFill>
              <a:latin typeface="Arial"/>
            </a:endParaRPr>
          </a:p>
        </p:txBody>
      </p:sp>
      <p:sp>
        <p:nvSpPr>
          <p:cNvPr id="1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有效沟通原则</a:t>
            </a:r>
            <a:endParaRPr lang="en-US" sz="3600" b="0" strike="noStrike" spc="-1">
              <a:solidFill>
                <a:schemeClr val="dk1"/>
              </a:solidFill>
              <a:latin typeface="Arial"/>
            </a:endParaRPr>
          </a:p>
        </p:txBody>
      </p:sp>
      <p:sp>
        <p:nvSpPr>
          <p:cNvPr id="15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倾听是一种尊重和尊重对方的表现</a:t>
            </a:r>
            <a:endParaRPr lang="en-US" sz="1500" b="0" strike="noStrike" spc="-1">
              <a:solidFill>
                <a:srgbClr val="000000"/>
              </a:solidFill>
              <a:latin typeface="Arial"/>
            </a:endParaRPr>
          </a:p>
        </p:txBody>
      </p:sp>
      <p:sp>
        <p:nvSpPr>
          <p:cNvPr id="15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倾听</a:t>
            </a:r>
            <a:endParaRPr lang="en-US" sz="2200" b="0" strike="noStrike" spc="-1">
              <a:solidFill>
                <a:srgbClr val="000000"/>
              </a:solidFill>
              <a:latin typeface="Arial"/>
            </a:endParaRPr>
          </a:p>
        </p:txBody>
      </p:sp>
      <p:sp>
        <p:nvSpPr>
          <p:cNvPr id="15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清晰明了的表达可以避免误解和沟通障碍</a:t>
            </a:r>
            <a:endParaRPr lang="en-US" sz="1500" b="0" strike="noStrike" spc="-1">
              <a:solidFill>
                <a:srgbClr val="000000"/>
              </a:solidFill>
              <a:latin typeface="Arial"/>
            </a:endParaRPr>
          </a:p>
        </p:txBody>
      </p:sp>
      <p:sp>
        <p:nvSpPr>
          <p:cNvPr id="15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表达</a:t>
            </a:r>
            <a:endParaRPr lang="en-US" sz="2200" b="0" strike="noStrike" spc="-1">
              <a:solidFill>
                <a:srgbClr val="000000"/>
              </a:solidFill>
              <a:latin typeface="Arial"/>
            </a:endParaRPr>
          </a:p>
        </p:txBody>
      </p:sp>
      <p:sp>
        <p:nvSpPr>
          <p:cNvPr id="15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及时的反馈可以促进沟通的双向流动</a:t>
            </a:r>
            <a:endParaRPr lang="en-US" sz="1500" b="0" strike="noStrike" spc="-1">
              <a:solidFill>
                <a:srgbClr val="000000"/>
              </a:solidFill>
              <a:latin typeface="Arial"/>
            </a:endParaRPr>
          </a:p>
        </p:txBody>
      </p:sp>
      <p:sp>
        <p:nvSpPr>
          <p:cNvPr id="15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反馈</a:t>
            </a:r>
            <a:endParaRPr lang="en-US" sz="2200" b="0" strike="noStrike" spc="-1">
              <a:solidFill>
                <a:srgbClr val="000000"/>
              </a:solidFill>
              <a:latin typeface="Arial"/>
            </a:endParaRPr>
          </a:p>
        </p:txBody>
      </p:sp>
      <p:sp>
        <p:nvSpPr>
          <p:cNvPr id="15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语言障碍</a:t>
            </a:r>
            <a:endParaRPr lang="en-US" sz="2200" b="0" strike="noStrike" spc="-1">
              <a:solidFill>
                <a:srgbClr val="000000"/>
              </a:solidFill>
              <a:latin typeface="Arial"/>
            </a:endParaRPr>
          </a:p>
        </p:txBody>
      </p:sp>
      <p:sp>
        <p:nvSpPr>
          <p:cNvPr id="16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简化语言，避免专业术语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使用简洁明了的语句</a:t>
            </a:r>
            <a:endParaRPr lang="en-US" sz="15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情绪影响</a:t>
            </a:r>
            <a:endParaRPr lang="en-US" sz="2200" b="0" strike="noStrike" spc="-1">
              <a:solidFill>
                <a:srgbClr val="000000"/>
              </a:solidFill>
              <a:latin typeface="Arial"/>
            </a:endParaRPr>
          </a:p>
        </p:txBody>
      </p:sp>
      <p:sp>
        <p:nvSpPr>
          <p:cNvPr id="16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保持冷静，避免因情绪波动影响沟通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尊重他人的情感和感受</a:t>
            </a:r>
            <a:endParaRPr lang="en-US" sz="15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信息不清晰</a:t>
            </a:r>
            <a:endParaRPr lang="en-US" sz="2200" b="0" strike="noStrike" spc="-1">
              <a:solidFill>
                <a:srgbClr val="000000"/>
              </a:solidFill>
              <a:latin typeface="Arial"/>
            </a:endParaRPr>
          </a:p>
        </p:txBody>
      </p:sp>
      <p:sp>
        <p:nvSpPr>
          <p:cNvPr id="16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确认接收方是否理解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随时做好适当的解释和补充</a:t>
            </a:r>
            <a:endParaRPr lang="en-US" sz="1500" b="0" strike="noStrike" spc="-1">
              <a:solidFill>
                <a:srgbClr val="000000"/>
              </a:solidFill>
              <a:latin typeface="Arial"/>
            </a:endParaRPr>
          </a:p>
        </p:txBody>
      </p:sp>
      <p:sp>
        <p:nvSpPr>
          <p:cNvPr id="16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克服沟通障碍</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缺乏倾听</a:t>
            </a:r>
            <a:endParaRPr lang="en-US" sz="2200" b="0" strike="noStrike" spc="-1">
              <a:solidFill>
                <a:srgbClr val="000000"/>
              </a:solidFill>
              <a:latin typeface="Arial"/>
            </a:endParaRPr>
          </a:p>
        </p:txBody>
      </p:sp>
      <p:sp>
        <p:nvSpPr>
          <p:cNvPr id="17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多给予对方说话的机会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积极倾听对方的观点</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沟通技巧实战演练</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模拟真实工作场景，让学员参与互动</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设计活动场景</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鼓励团队参与，促进相互学习和成长</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及时反馈学员表现，帮助他们改进沟通技巧</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提供反馈机制</a:t>
            </a:r>
            <a:endParaRPr lang="en-US" sz="3000" b="0" strike="noStrike" spc="-1">
              <a:solidFill>
                <a:srgbClr val="000000"/>
              </a:solidFill>
              <a:latin typeface="Arial"/>
            </a:endParaRPr>
          </a:p>
        </p:txBody>
      </p:sp>
      <p:sp>
        <p:nvSpPr>
          <p:cNvPr id="18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8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沟通技巧的培养需要持之以恒的实践和反思。只有不断地在工作中尝试和改进，才能真正提升沟通的效果，让团队协作更加顺畅，达到工作目标。</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8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团队建设实践</a:t>
            </a:r>
            <a:endParaRPr lang="en-US" sz="3600" b="0" strike="noStrike" spc="-1">
              <a:solidFill>
                <a:schemeClr val="dk1"/>
              </a:solidFill>
              <a:latin typeface="Arial"/>
            </a:endParaRPr>
          </a:p>
        </p:txBody>
      </p:sp>
      <p:sp>
        <p:nvSpPr>
          <p:cNvPr id="1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团队建设概念解析</a:t>
            </a:r>
            <a:endParaRPr lang="en-US" sz="3500" b="0" strike="noStrike" spc="-1">
              <a:solidFill>
                <a:srgbClr val="000000"/>
              </a:solidFill>
              <a:latin typeface="Arial"/>
            </a:endParaRPr>
          </a:p>
        </p:txBody>
      </p:sp>
      <p:sp>
        <p:nvSpPr>
          <p:cNvPr id="19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团队建设是指通过一系列的组织行为，促进团队成员朝着共同的目标努力，最大限度地发挥团队成员的潜能和协同效应。团队的协作与合作是团队建设的重要基础，建立在相互信任和尊重的基础上。</a:t>
            </a:r>
            <a:endParaRPr lang="en-US" sz="2500" b="0" strike="noStrike" spc="-1">
              <a:solidFill>
                <a:srgbClr val="000000"/>
              </a:solidFill>
              <a:latin typeface="Arial"/>
            </a:endParaRPr>
          </a:p>
        </p:txBody>
      </p:sp>
      <p:sp>
        <p:nvSpPr>
          <p:cNvPr id="19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团队角色分工</a:t>
            </a:r>
            <a:endParaRPr lang="en-US" sz="3600" b="0" strike="noStrike" spc="-1">
              <a:solidFill>
                <a:schemeClr val="dk1"/>
              </a:solidFill>
              <a:latin typeface="Arial"/>
            </a:endParaRPr>
          </a:p>
        </p:txBody>
      </p:sp>
      <p:sp>
        <p:nvSpPr>
          <p:cNvPr id="19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负责制定方向和目标</a:t>
            </a:r>
            <a:endParaRPr lang="en-US" sz="1500" b="0" strike="noStrike" spc="-1">
              <a:solidFill>
                <a:srgbClr val="000000"/>
              </a:solidFill>
              <a:latin typeface="Arial"/>
            </a:endParaRPr>
          </a:p>
        </p:txBody>
      </p:sp>
      <p:sp>
        <p:nvSpPr>
          <p:cNvPr id="19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领导者</a:t>
            </a:r>
            <a:endParaRPr lang="en-US" sz="2200" b="0" strike="noStrike" spc="-1">
              <a:solidFill>
                <a:srgbClr val="000000"/>
              </a:solidFill>
              <a:latin typeface="Arial"/>
            </a:endParaRPr>
          </a:p>
        </p:txBody>
      </p:sp>
      <p:sp>
        <p:nvSpPr>
          <p:cNvPr id="19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负责完成具体任务</a:t>
            </a:r>
            <a:endParaRPr lang="en-US" sz="1500" b="0" strike="noStrike" spc="-1">
              <a:solidFill>
                <a:srgbClr val="000000"/>
              </a:solidFill>
              <a:latin typeface="Arial"/>
            </a:endParaRPr>
          </a:p>
        </p:txBody>
      </p:sp>
      <p:sp>
        <p:nvSpPr>
          <p:cNvPr id="19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执行者</a:t>
            </a:r>
            <a:endParaRPr lang="en-US" sz="2200" b="0" strike="noStrike" spc="-1">
              <a:solidFill>
                <a:srgbClr val="000000"/>
              </a:solidFill>
              <a:latin typeface="Arial"/>
            </a:endParaRPr>
          </a:p>
        </p:txBody>
      </p:sp>
      <p:sp>
        <p:nvSpPr>
          <p:cNvPr id="19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负责协调团队内部关系</a:t>
            </a:r>
            <a:endParaRPr lang="en-US" sz="1500" b="0" strike="noStrike" spc="-1">
              <a:solidFill>
                <a:srgbClr val="000000"/>
              </a:solidFill>
              <a:latin typeface="Arial"/>
            </a:endParaRPr>
          </a:p>
        </p:txBody>
      </p:sp>
      <p:sp>
        <p:nvSpPr>
          <p:cNvPr id="19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协调者</a:t>
            </a:r>
            <a:endParaRPr lang="en-US" sz="2200" b="0" strike="noStrike" spc="-1">
              <a:solidFill>
                <a:srgbClr val="000000"/>
              </a:solidFill>
              <a:latin typeface="Arial"/>
            </a:endParaRPr>
          </a:p>
        </p:txBody>
      </p:sp>
      <p:sp>
        <p:nvSpPr>
          <p:cNvPr id="19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处理方式</a:t>
            </a:r>
            <a:endParaRPr lang="en-US" sz="2200" b="0" strike="noStrike" spc="-1">
              <a:solidFill>
                <a:srgbClr val="000000"/>
              </a:solidFill>
              <a:latin typeface="Arial"/>
            </a:endParaRPr>
          </a:p>
        </p:txBody>
      </p:sp>
      <p:sp>
        <p:nvSpPr>
          <p:cNvPr id="2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开诚布公沟通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寻求第三方协调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制定共同解决方案</a:t>
            </a:r>
            <a:endParaRPr lang="en-US" sz="1500" b="0" strike="noStrike" spc="-1">
              <a:solidFill>
                <a:srgbClr val="000000"/>
              </a:solidFill>
              <a:latin typeface="Arial"/>
            </a:endParaRPr>
          </a:p>
        </p:txBody>
      </p:sp>
      <p:sp>
        <p:nvSpPr>
          <p:cNvPr id="2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团队冲突管理</a:t>
            </a:r>
            <a:endParaRPr lang="en-US" sz="3600" b="0" strike="noStrike" spc="-1">
              <a:solidFill>
                <a:schemeClr val="dk1"/>
              </a:solidFill>
              <a:latin typeface="Arial"/>
            </a:endParaRPr>
          </a:p>
        </p:txBody>
      </p:sp>
      <p:sp>
        <p:nvSpPr>
          <p:cNvPr id="2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成因分析</a:t>
            </a:r>
            <a:endParaRPr lang="en-US" sz="2200" b="0" strike="noStrike" spc="-1">
              <a:solidFill>
                <a:srgbClr val="000000"/>
              </a:solidFill>
              <a:latin typeface="Arial"/>
            </a:endParaRPr>
          </a:p>
        </p:txBody>
      </p:sp>
      <p:sp>
        <p:nvSpPr>
          <p:cNvPr id="2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沟通不畅</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角色冲突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目标不一致</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团队建设实践案例</a:t>
            </a:r>
            <a:endParaRPr lang="en-US" sz="3600" b="0" strike="noStrike" spc="-1">
              <a:solidFill>
                <a:schemeClr val="dk1"/>
              </a:solidFill>
              <a:latin typeface="Arial"/>
            </a:endParaRPr>
          </a:p>
        </p:txBody>
      </p:sp>
      <p:sp>
        <p:nvSpPr>
          <p:cNvPr id="21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注重创新和团队文化</a:t>
            </a:r>
            <a:endParaRPr lang="en-US" sz="2000" b="0" strike="noStrike" spc="-1">
              <a:solidFill>
                <a:srgbClr val="000000"/>
              </a:solidFill>
              <a:latin typeface="Arial"/>
            </a:endParaRPr>
          </a:p>
        </p:txBody>
      </p:sp>
      <p:sp>
        <p:nvSpPr>
          <p:cNvPr id="21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谷歌团队</a:t>
            </a:r>
            <a:endParaRPr lang="en-US" sz="3000" b="0" strike="noStrike" spc="-1">
              <a:solidFill>
                <a:srgbClr val="000000"/>
              </a:solidFill>
              <a:latin typeface="Arial"/>
            </a:endParaRPr>
          </a:p>
        </p:txBody>
      </p:sp>
      <p:sp>
        <p:nvSpPr>
          <p:cNvPr id="21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1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2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强调用户体验和技术创新</a:t>
            </a:r>
            <a:endParaRPr lang="en-US" sz="2000" b="0" strike="noStrike" spc="-1">
              <a:solidFill>
                <a:srgbClr val="000000"/>
              </a:solidFill>
              <a:latin typeface="Arial"/>
            </a:endParaRPr>
          </a:p>
        </p:txBody>
      </p:sp>
      <p:sp>
        <p:nvSpPr>
          <p:cNvPr id="22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腾讯团队</a:t>
            </a:r>
            <a:endParaRPr lang="en-US" sz="3000" b="0" strike="noStrike" spc="-1">
              <a:solidFill>
                <a:srgbClr val="000000"/>
              </a:solidFill>
              <a:latin typeface="Arial"/>
            </a:endParaRPr>
          </a:p>
        </p:txBody>
      </p:sp>
      <p:sp>
        <p:nvSpPr>
          <p:cNvPr id="22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22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成就成功团队的关键</a:t>
            </a:r>
            <a:endParaRPr lang="en-US" sz="3600" b="0" strike="noStrike" spc="-1">
              <a:solidFill>
                <a:schemeClr val="dk1"/>
              </a:solidFill>
              <a:latin typeface="Arial"/>
            </a:endParaRPr>
          </a:p>
        </p:txBody>
      </p:sp>
      <p:sp>
        <p:nvSpPr>
          <p:cNvPr id="22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成功团队的共同特点包括有效的沟通、明确的目标、良好的团队氛围和相互信任。团队成员应该参与团队建设，培养团队的凝聚力和执行力，促进团队的长期发展。</a:t>
            </a:r>
            <a:endParaRPr lang="en-US" sz="25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05</a:t>
            </a:r>
            <a:endParaRPr lang="en-US" sz="1800" b="0" strike="noStrike" spc="148">
              <a:solidFill>
                <a:schemeClr val="dk1">
                  <a:lumMod val="65000"/>
                  <a:lumOff val="35000"/>
                </a:schemeClr>
              </a:solidFill>
              <a:latin typeface="Arial"/>
            </a:endParaRPr>
          </a:p>
        </p:txBody>
      </p:sp>
      <p:sp>
        <p:nvSpPr>
          <p:cNvPr id="22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第五章 绩效考核与激励机制</a:t>
            </a:r>
            <a:endParaRPr lang="en-US" sz="3600" b="0" strike="noStrike" spc="-1">
              <a:solidFill>
                <a:schemeClr val="dk1"/>
              </a:solidFill>
              <a:latin typeface="Arial"/>
            </a:endParaRPr>
          </a:p>
        </p:txBody>
      </p:sp>
      <p:sp>
        <p:nvSpPr>
          <p:cNvPr id="2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https://d.book118.com/658043027010006050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162</Paragraphs>
  <Slides>26</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人员管理技能强化提升班</vt:lpstr>
      <vt:lpstr>目录</vt:lpstr>
      <vt:lpstr>第1章 人员管理技能强化提升班简介</vt:lpstr>
      <vt:lpstr> </vt:lpstr>
      <vt:lpstr>培训内容概述</vt:lpstr>
      <vt:lpstr>培训形式和安排</vt:lpstr>
      <vt:lpstr>培训师资和资质</vt:lpstr>
      <vt:lpstr>第2章 领导力提升</vt:lpstr>
      <vt:lpstr>领导力概念概述</vt:lpstr>
      <vt:lpstr>领导力特质培养</vt:lpstr>
      <vt:lpstr>成功领导力案例分析</vt:lpstr>
      <vt:lpstr> </vt:lpstr>
      <vt:lpstr>第3章 沟通技巧培养</vt:lpstr>
      <vt:lpstr> </vt:lpstr>
      <vt:lpstr>有效沟通原则</vt:lpstr>
      <vt:lpstr>克服沟通障碍</vt:lpstr>
      <vt:lpstr>沟通技巧实战演练</vt:lpstr>
      <vt:lpstr>结语</vt:lpstr>
      <vt:lpstr>第4章 团队建设实践</vt:lpstr>
      <vt:lpstr> </vt:lpstr>
      <vt:lpstr>团队角色分工</vt:lpstr>
      <vt:lpstr>团队冲突管理</vt:lpstr>
      <vt:lpstr>团队建设实践案例</vt:lpstr>
      <vt:lpstr>成就成功团队的关键</vt:lpstr>
      <vt:lpstr>第五章 绩效考核与激励机制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2024-09-29T14:09:36.534</cp:lastPrinted>
  <dcterms:created xsi:type="dcterms:W3CDTF">2024-09-29T06:09:36Z</dcterms:created>
  <dcterms:modified xsi:type="dcterms:W3CDTF">2024-09-29T06:09:38Z</dcterms:modified>
</cp:coreProperties>
</file>