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69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12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27B6D3-BB9C-4723-A8EC-7B908298B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85C440-F84F-4DA5-927F-17FAF3516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D741FF-8066-4004-9CA3-51A140E21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7D8182-8520-43C3-B3EE-302036BA3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DD98C1-868D-4D38-AED9-5B9774DC9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0F3E49-9CAD-4EFF-9392-277EAF994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9A615E-6526-4EB9-9E7A-607CC5600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479128-3297-4E26-AD21-00B0D51D3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076937-87D6-4030-AE7F-52B84CEA5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50432A-4720-47A9-8555-21CA2E0AF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0A85BC-290E-4B19-B28C-BFFD2A115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683" r:id="rId2"/>
    <p:sldLayoutId id="2147485684" r:id="rId3"/>
    <p:sldLayoutId id="2147485685" r:id="rId4"/>
    <p:sldLayoutId id="2147485686" r:id="rId5"/>
    <p:sldLayoutId id="2147485687" r:id="rId6"/>
    <p:sldLayoutId id="2147485688" r:id="rId7"/>
    <p:sldLayoutId id="2147485689" r:id="rId8"/>
    <p:sldLayoutId id="2147485690" r:id="rId9"/>
    <p:sldLayoutId id="2147485691" r:id="rId10"/>
    <p:sldLayoutId id="2147485692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5.xml" /><Relationship Id="rId21" Type="http://schemas.openxmlformats.org/officeDocument/2006/relationships/tags" Target="../tags/tag106.xml" /><Relationship Id="rId22" Type="http://schemas.openxmlformats.org/officeDocument/2006/relationships/tags" Target="../tags/tag107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2.xml" /><Relationship Id="rId11" Type="http://schemas.openxmlformats.org/officeDocument/2006/relationships/tags" Target="../tags/tag123.xml" /><Relationship Id="rId12" Type="http://schemas.openxmlformats.org/officeDocument/2006/relationships/tags" Target="../tags/tag124.xml" /><Relationship Id="rId13" Type="http://schemas.openxmlformats.org/officeDocument/2006/relationships/tags" Target="../tags/tag125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ags" Target="../tags/tag142.xml" /><Relationship Id="rId19" Type="http://schemas.openxmlformats.org/officeDocument/2006/relationships/tags" Target="../tags/tag143.xml" /><Relationship Id="rId2" Type="http://schemas.openxmlformats.org/officeDocument/2006/relationships/tags" Target="../tags/tag126.xml" /><Relationship Id="rId20" Type="http://schemas.openxmlformats.org/officeDocument/2006/relationships/tags" Target="../tags/tag144.xml" /><Relationship Id="rId21" Type="http://schemas.openxmlformats.org/officeDocument/2006/relationships/tags" Target="../tags/tag145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15" Type="http://schemas.openxmlformats.org/officeDocument/2006/relationships/tags" Target="../tags/tag186.xml" /><Relationship Id="rId16" Type="http://schemas.openxmlformats.org/officeDocument/2006/relationships/tags" Target="../tags/tag187.xml" /><Relationship Id="rId17" Type="http://schemas.openxmlformats.org/officeDocument/2006/relationships/tags" Target="../tags/tag188.xml" /><Relationship Id="rId18" Type="http://schemas.openxmlformats.org/officeDocument/2006/relationships/tags" Target="../tags/tag189.xml" /><Relationship Id="rId19" Type="http://schemas.openxmlformats.org/officeDocument/2006/relationships/tags" Target="../tags/tag190.xml" /><Relationship Id="rId2" Type="http://schemas.openxmlformats.org/officeDocument/2006/relationships/tags" Target="../tags/tag173.xml" /><Relationship Id="rId20" Type="http://schemas.openxmlformats.org/officeDocument/2006/relationships/tags" Target="../tags/tag191.xml" /><Relationship Id="rId21" Type="http://schemas.openxmlformats.org/officeDocument/2006/relationships/tags" Target="../tags/tag192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14" Type="http://schemas.openxmlformats.org/officeDocument/2006/relationships/tags" Target="../tags/tag205.xml" /><Relationship Id="rId15" Type="http://schemas.openxmlformats.org/officeDocument/2006/relationships/tags" Target="../tags/tag206.xml" /><Relationship Id="rId16" Type="http://schemas.openxmlformats.org/officeDocument/2006/relationships/tags" Target="../tags/tag207.xml" /><Relationship Id="rId17" Type="http://schemas.openxmlformats.org/officeDocument/2006/relationships/tags" Target="../tags/tag208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05101601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业务拓展计划总结报告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4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9691" y="1844664"/>
            <a:ext cx="549021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462902" y="2562731"/>
            <a:ext cx="535368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264218" y="3259843"/>
            <a:ext cx="504761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294380" y="123825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4018280" y="1265555"/>
            <a:ext cx="715073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单击此处添加文本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785870" y="196088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591050" y="1988185"/>
            <a:ext cx="657860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业务拓展计划概述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368165" y="263969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5163185" y="2672080"/>
            <a:ext cx="600583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业务拓展计划的执行情况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9"/>
          <p:cNvCxnSpPr/>
          <p:nvPr>
            <p:custDataLst>
              <p:tags r:id="rId14"/>
            </p:custDataLst>
          </p:nvPr>
        </p:nvCxnSpPr>
        <p:spPr>
          <a:xfrm>
            <a:off x="4432601" y="4007474"/>
            <a:ext cx="548132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15"/>
            </p:custDataLst>
          </p:nvPr>
        </p:nvCxnSpPr>
        <p:spPr>
          <a:xfrm>
            <a:off x="5155812" y="4725541"/>
            <a:ext cx="533717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16"/>
            </p:custDataLst>
          </p:nvPr>
        </p:nvSpPr>
        <p:spPr>
          <a:xfrm>
            <a:off x="4942840" y="336550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7"/>
            </p:custDataLst>
          </p:nvPr>
        </p:nvSpPr>
        <p:spPr>
          <a:xfrm>
            <a:off x="5666740" y="3392805"/>
            <a:ext cx="550291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业务拓展的成果和影响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18"/>
            </p:custDataLst>
          </p:nvPr>
        </p:nvSpPr>
        <p:spPr>
          <a:xfrm>
            <a:off x="5478780" y="412369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9"/>
            </p:custDataLst>
          </p:nvPr>
        </p:nvSpPr>
        <p:spPr>
          <a:xfrm>
            <a:off x="6283960" y="4150995"/>
            <a:ext cx="488632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业务拓展的效益评估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20"/>
            </p:custDataLst>
          </p:nvPr>
        </p:nvSpPr>
        <p:spPr>
          <a:xfrm>
            <a:off x="6061075" y="480250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06.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21"/>
            </p:custDataLst>
          </p:nvPr>
        </p:nvSpPr>
        <p:spPr>
          <a:xfrm>
            <a:off x="6856095" y="4834890"/>
            <a:ext cx="431355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业务拓展的经验和教训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业务拓展计划概述</a:t>
            </a:r>
            <a:endParaRPr lang="zh-CN" altLang="en-US"/>
          </a:p>
        </p:txBody>
      </p:sp>
      <p:sp>
        <p:nvSpPr>
          <p:cNvPr id="104889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2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计划背景和目标</a:t>
            </a:r>
            <a:endParaRPr lang="zh-CN" altLang="en-US"/>
          </a:p>
        </p:txBody>
      </p:sp>
      <p:sp>
        <p:nvSpPr>
          <p:cNvPr id="1048930" name="圆角矩形 26"/>
          <p:cNvSpPr/>
          <p:nvPr>
            <p:custDataLst>
              <p:tags r:id="rId2"/>
            </p:custDataLst>
          </p:nvPr>
        </p:nvSpPr>
        <p:spPr>
          <a:xfrm>
            <a:off x="608330" y="184040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32" name="圆角矩形 28"/>
          <p:cNvSpPr/>
          <p:nvPr>
            <p:custDataLst>
              <p:tags r:id="rId3"/>
            </p:custDataLst>
          </p:nvPr>
        </p:nvSpPr>
        <p:spPr>
          <a:xfrm>
            <a:off x="610871" y="184040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34" name="文本框 31"/>
          <p:cNvSpPr txBox="1"/>
          <p:nvPr>
            <p:custDataLst>
              <p:tags r:id="rId4"/>
            </p:custDataLst>
          </p:nvPr>
        </p:nvSpPr>
        <p:spPr>
          <a:xfrm>
            <a:off x="763306" y="2261504"/>
            <a:ext cx="2282857" cy="340511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背景：公司业务发展遇到瓶颈，需要寻找新的增长点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6" name="圆角矩形 29"/>
          <p:cNvSpPr/>
          <p:nvPr>
            <p:custDataLst>
              <p:tags r:id="rId5"/>
            </p:custDataLst>
          </p:nvPr>
        </p:nvSpPr>
        <p:spPr>
          <a:xfrm>
            <a:off x="3400437" y="184040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38" name="圆角矩形 32"/>
          <p:cNvSpPr/>
          <p:nvPr>
            <p:custDataLst>
              <p:tags r:id="rId6"/>
            </p:custDataLst>
          </p:nvPr>
        </p:nvSpPr>
        <p:spPr>
          <a:xfrm>
            <a:off x="3402977" y="184040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40" name="文本框 34"/>
          <p:cNvSpPr txBox="1"/>
          <p:nvPr>
            <p:custDataLst>
              <p:tags r:id="rId7"/>
            </p:custDataLst>
          </p:nvPr>
        </p:nvSpPr>
        <p:spPr>
          <a:xfrm>
            <a:off x="3557953" y="2261504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目标：通过拓展新业务，提高公司市场份额和盈利能力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2" name="圆角矩形 3"/>
          <p:cNvSpPr/>
          <p:nvPr>
            <p:custDataLst>
              <p:tags r:id="rId8"/>
            </p:custDataLst>
          </p:nvPr>
        </p:nvSpPr>
        <p:spPr>
          <a:xfrm>
            <a:off x="6192543" y="184040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44" name="圆角矩形 4"/>
          <p:cNvSpPr/>
          <p:nvPr>
            <p:custDataLst>
              <p:tags r:id="rId9"/>
            </p:custDataLst>
          </p:nvPr>
        </p:nvSpPr>
        <p:spPr>
          <a:xfrm>
            <a:off x="6195084" y="184040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46" name="文本框 5"/>
          <p:cNvSpPr txBox="1"/>
          <p:nvPr>
            <p:custDataLst>
              <p:tags r:id="rId10"/>
            </p:custDataLst>
          </p:nvPr>
        </p:nvSpPr>
        <p:spPr>
          <a:xfrm>
            <a:off x="6349425" y="2261504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战略规划：制定长期和短期的发展计划，明确业务拓展的重点领域和方向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圆角矩形 8"/>
          <p:cNvSpPr/>
          <p:nvPr>
            <p:custDataLst>
              <p:tags r:id="rId11"/>
            </p:custDataLst>
          </p:nvPr>
        </p:nvSpPr>
        <p:spPr>
          <a:xfrm>
            <a:off x="8984650" y="184040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50" name="圆角矩形 9"/>
          <p:cNvSpPr/>
          <p:nvPr>
            <p:custDataLst>
              <p:tags r:id="rId12"/>
            </p:custDataLst>
          </p:nvPr>
        </p:nvSpPr>
        <p:spPr>
          <a:xfrm>
            <a:off x="8987190" y="184040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52" name="文本框 10"/>
          <p:cNvSpPr txBox="1"/>
          <p:nvPr>
            <p:custDataLst>
              <p:tags r:id="rId13"/>
            </p:custDataLst>
          </p:nvPr>
        </p:nvSpPr>
        <p:spPr>
          <a:xfrm>
            <a:off x="9141531" y="2261504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资源安排：合理分配人力、物力和财力等资源，确保计划的顺利实施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计划实施时间</a:t>
            </a:r>
            <a:endParaRPr lang="zh-CN" altLang="en-US"/>
          </a:p>
        </p:txBody>
      </p:sp>
      <p:sp>
        <p:nvSpPr>
          <p:cNvPr id="104898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87015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2" name="任意多边形 18"/>
          <p:cNvSpPr/>
          <p:nvPr>
            <p:custDataLst>
              <p:tags r:id="rId4"/>
            </p:custDataLst>
          </p:nvPr>
        </p:nvSpPr>
        <p:spPr>
          <a:xfrm>
            <a:off x="6439191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4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61320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87656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0" name="任意多边形 4"/>
          <p:cNvSpPr/>
          <p:nvPr>
            <p:custDataLst>
              <p:tags r:id="rId8"/>
            </p:custDataLst>
          </p:nvPr>
        </p:nvSpPr>
        <p:spPr>
          <a:xfrm>
            <a:off x="736495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2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61320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2020年第一季度：市场调研与目标客户分析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2020年第三季度：销售渠道拓展与市场推广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0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600473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73320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2" name="任意多边形 11"/>
          <p:cNvSpPr/>
          <p:nvPr>
            <p:custDataLst>
              <p:tags r:id="rId14"/>
            </p:custDataLst>
          </p:nvPr>
        </p:nvSpPr>
        <p:spPr>
          <a:xfrm>
            <a:off x="3661217" y="2413038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4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74777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625465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97030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0" name="任意多边形 25"/>
          <p:cNvSpPr/>
          <p:nvPr>
            <p:custDataLst>
              <p:tags r:id="rId18"/>
            </p:custDataLst>
          </p:nvPr>
        </p:nvSpPr>
        <p:spPr>
          <a:xfrm>
            <a:off x="9216523" y="2438030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2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99769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147423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2020年第四季度：业务拓展总结与调整计划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122431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2020年第二季度：产品研发与初步推广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业务领域和范围</a:t>
            </a:r>
            <a:endParaRPr lang="zh-CN" altLang="en-US"/>
          </a:p>
        </p:txBody>
      </p:sp>
      <p:sp>
        <p:nvSpPr>
          <p:cNvPr id="104906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39616" y="1452880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64" name="矩形 65"/>
          <p:cNvSpPr/>
          <p:nvPr>
            <p:custDataLst>
              <p:tags r:id="rId3"/>
            </p:custDataLst>
          </p:nvPr>
        </p:nvSpPr>
        <p:spPr>
          <a:xfrm>
            <a:off x="1226179" y="1814222"/>
            <a:ext cx="216778" cy="21677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文本框 66"/>
          <p:cNvSpPr txBox="1"/>
          <p:nvPr>
            <p:custDataLst>
              <p:tags r:id="rId4"/>
            </p:custDataLst>
          </p:nvPr>
        </p:nvSpPr>
        <p:spPr>
          <a:xfrm>
            <a:off x="1605365" y="1715442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业务拓展计划涉及的行业领域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6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6743" y="1452880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矩形 69"/>
          <p:cNvSpPr/>
          <p:nvPr>
            <p:custDataLst>
              <p:tags r:id="rId6"/>
            </p:custDataLst>
          </p:nvPr>
        </p:nvSpPr>
        <p:spPr>
          <a:xfrm>
            <a:off x="6392669" y="1814222"/>
            <a:ext cx="216778" cy="21677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文本框 70"/>
          <p:cNvSpPr txBox="1"/>
          <p:nvPr>
            <p:custDataLst>
              <p:tags r:id="rId7"/>
            </p:custDataLst>
          </p:nvPr>
        </p:nvSpPr>
        <p:spPr>
          <a:xfrm>
            <a:off x="6772492" y="1715442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业务拓展计划覆盖的地域范围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7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39616" y="3989922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76" name="文本框 74"/>
          <p:cNvSpPr txBox="1"/>
          <p:nvPr>
            <p:custDataLst>
              <p:tags r:id="rId9"/>
            </p:custDataLst>
          </p:nvPr>
        </p:nvSpPr>
        <p:spPr>
          <a:xfrm>
            <a:off x="1605365" y="4251847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业务拓展计划的目标客户群体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78" name="矩形 73"/>
          <p:cNvSpPr/>
          <p:nvPr>
            <p:custDataLst>
              <p:tags r:id="rId10"/>
            </p:custDataLst>
          </p:nvPr>
        </p:nvSpPr>
        <p:spPr>
          <a:xfrm>
            <a:off x="1226179" y="4351264"/>
            <a:ext cx="216778" cy="21677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4737" y="3989922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矩形 84"/>
          <p:cNvSpPr/>
          <p:nvPr>
            <p:custDataLst>
              <p:tags r:id="rId12"/>
            </p:custDataLst>
          </p:nvPr>
        </p:nvSpPr>
        <p:spPr>
          <a:xfrm>
            <a:off x="6451299" y="4351264"/>
            <a:ext cx="216778" cy="21677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文本框 85"/>
          <p:cNvSpPr txBox="1"/>
          <p:nvPr>
            <p:custDataLst>
              <p:tags r:id="rId13"/>
            </p:custDataLst>
          </p:nvPr>
        </p:nvSpPr>
        <p:spPr>
          <a:xfrm>
            <a:off x="6830485" y="4251847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业务拓展计划的产品或服务范围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8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业务拓展计划的执行情况</a:t>
            </a:r>
            <a:endParaRPr lang="zh-CN" altLang="en-US"/>
          </a:p>
        </p:txBody>
      </p:sp>
      <p:sp>
        <p:nvSpPr>
          <p:cNvPr id="104912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计划执行过程</a:t>
            </a:r>
            <a:endParaRPr lang="zh-CN" altLang="en-US"/>
          </a:p>
        </p:txBody>
      </p:sp>
      <p:sp>
        <p:nvSpPr>
          <p:cNvPr id="1049156" name="矩形 3"/>
          <p:cNvSpPr/>
          <p:nvPr>
            <p:custDataLst>
              <p:tags r:id="rId2"/>
            </p:custDataLst>
          </p:nvPr>
        </p:nvSpPr>
        <p:spPr>
          <a:xfrm>
            <a:off x="1595450" y="1452880"/>
            <a:ext cx="9524963" cy="104724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矩形 13"/>
          <p:cNvSpPr/>
          <p:nvPr>
            <p:custDataLst>
              <p:tags r:id="rId3"/>
            </p:custDataLst>
          </p:nvPr>
        </p:nvSpPr>
        <p:spPr>
          <a:xfrm>
            <a:off x="1065297" y="1452880"/>
            <a:ext cx="258314" cy="104724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文本框 4"/>
          <p:cNvSpPr txBox="1"/>
          <p:nvPr>
            <p:custDataLst>
              <p:tags r:id="rId4"/>
            </p:custDataLst>
          </p:nvPr>
        </p:nvSpPr>
        <p:spPr>
          <a:xfrm>
            <a:off x="1868172" y="1543363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计划启动与目标设定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矩形 39"/>
          <p:cNvSpPr/>
          <p:nvPr>
            <p:custDataLst>
              <p:tags r:id="rId5"/>
            </p:custDataLst>
          </p:nvPr>
        </p:nvSpPr>
        <p:spPr>
          <a:xfrm>
            <a:off x="1595450" y="2696062"/>
            <a:ext cx="9524963" cy="104724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矩形 5"/>
          <p:cNvSpPr/>
          <p:nvPr>
            <p:custDataLst>
              <p:tags r:id="rId6"/>
            </p:custDataLst>
          </p:nvPr>
        </p:nvSpPr>
        <p:spPr>
          <a:xfrm>
            <a:off x="1065297" y="2696062"/>
            <a:ext cx="258314" cy="104724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文本框 41"/>
          <p:cNvSpPr txBox="1"/>
          <p:nvPr>
            <p:custDataLst>
              <p:tags r:id="rId7"/>
            </p:custDataLst>
          </p:nvPr>
        </p:nvSpPr>
        <p:spPr>
          <a:xfrm>
            <a:off x="1868172" y="2786545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资源分配与团队组建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矩形 12"/>
          <p:cNvSpPr/>
          <p:nvPr>
            <p:custDataLst>
              <p:tags r:id="rId8"/>
            </p:custDataLst>
          </p:nvPr>
        </p:nvSpPr>
        <p:spPr>
          <a:xfrm>
            <a:off x="1595450" y="3939244"/>
            <a:ext cx="9524963" cy="1047243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矩形 17"/>
          <p:cNvSpPr/>
          <p:nvPr>
            <p:custDataLst>
              <p:tags r:id="rId9"/>
            </p:custDataLst>
          </p:nvPr>
        </p:nvSpPr>
        <p:spPr>
          <a:xfrm>
            <a:off x="1065297" y="3939244"/>
            <a:ext cx="258314" cy="1047243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文本框 19"/>
          <p:cNvSpPr txBox="1"/>
          <p:nvPr>
            <p:custDataLst>
              <p:tags r:id="rId10"/>
            </p:custDataLst>
          </p:nvPr>
        </p:nvSpPr>
        <p:spPr>
          <a:xfrm>
            <a:off x="1868172" y="4029727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实施过程中的挑战与应对策略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矩形 49"/>
          <p:cNvSpPr/>
          <p:nvPr>
            <p:custDataLst>
              <p:tags r:id="rId11"/>
            </p:custDataLst>
          </p:nvPr>
        </p:nvSpPr>
        <p:spPr>
          <a:xfrm>
            <a:off x="1595450" y="5181789"/>
            <a:ext cx="9524963" cy="1047243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矩形 26"/>
          <p:cNvSpPr/>
          <p:nvPr>
            <p:custDataLst>
              <p:tags r:id="rId12"/>
            </p:custDataLst>
          </p:nvPr>
        </p:nvSpPr>
        <p:spPr>
          <a:xfrm>
            <a:off x="1065297" y="5181789"/>
            <a:ext cx="258314" cy="1047243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文本框 27"/>
          <p:cNvSpPr txBox="1"/>
          <p:nvPr>
            <p:custDataLst>
              <p:tags r:id="rId13"/>
            </p:custDataLst>
          </p:nvPr>
        </p:nvSpPr>
        <p:spPr>
          <a:xfrm>
            <a:off x="1868172" y="5272272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关键节点的成果与反馈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遇到的问题和解决方案</a:t>
            </a:r>
            <a:endParaRPr lang="zh-CN" altLang="en-US"/>
          </a:p>
        </p:txBody>
      </p:sp>
      <p:sp>
        <p:nvSpPr>
          <p:cNvPr id="104921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87015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8" name="任意多边形 18"/>
          <p:cNvSpPr/>
          <p:nvPr>
            <p:custDataLst>
              <p:tags r:id="rId4"/>
            </p:custDataLst>
          </p:nvPr>
        </p:nvSpPr>
        <p:spPr>
          <a:xfrm>
            <a:off x="6439191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0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61320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87656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6" name="任意多边形 4"/>
          <p:cNvSpPr/>
          <p:nvPr>
            <p:custDataLst>
              <p:tags r:id="rId8"/>
            </p:custDataLst>
          </p:nvPr>
        </p:nvSpPr>
        <p:spPr>
          <a:xfrm>
            <a:off x="736495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8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61320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市场竞争激烈：通过深入市场调研，制定差异化竞争策略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客户需求不明确：加强与客户的沟通，深入了解客户需求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3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600473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73320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8" name="任意多边形 11"/>
          <p:cNvSpPr/>
          <p:nvPr>
            <p:custDataLst>
              <p:tags r:id="rId14"/>
            </p:custDataLst>
          </p:nvPr>
        </p:nvSpPr>
        <p:spPr>
          <a:xfrm>
            <a:off x="3661217" y="2413038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0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74777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625465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97030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6" name="任意多边形 25"/>
          <p:cNvSpPr/>
          <p:nvPr>
            <p:custDataLst>
              <p:tags r:id="rId18"/>
            </p:custDataLst>
          </p:nvPr>
        </p:nvSpPr>
        <p:spPr>
          <a:xfrm>
            <a:off x="9216523" y="2438030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8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99769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147423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资源不足：合理分配资源，优化资源配置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122431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团队配合不默契：加强内部沟通与培训，提升团队协作能力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8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合作伙伴关系建立</a:t>
            </a:r>
            <a:endParaRPr lang="zh-CN" altLang="en-US"/>
          </a:p>
        </p:txBody>
      </p:sp>
      <p:sp>
        <p:nvSpPr>
          <p:cNvPr id="1049288" name="对角圆角矩形 15"/>
          <p:cNvSpPr/>
          <p:nvPr>
            <p:custDataLst>
              <p:tags r:id="rId2"/>
            </p:custDataLst>
          </p:nvPr>
        </p:nvSpPr>
        <p:spPr>
          <a:xfrm>
            <a:off x="1482735" y="4166107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0" name="对角圆角矩形 16"/>
          <p:cNvSpPr/>
          <p:nvPr>
            <p:custDataLst>
              <p:tags r:id="rId3"/>
            </p:custDataLst>
          </p:nvPr>
        </p:nvSpPr>
        <p:spPr>
          <a:xfrm>
            <a:off x="1482735" y="4024975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2" name="直角三角形 17"/>
          <p:cNvSpPr/>
          <p:nvPr>
            <p:custDataLst>
              <p:tags r:id="rId4"/>
            </p:custDataLst>
          </p:nvPr>
        </p:nvSpPr>
        <p:spPr>
          <a:xfrm>
            <a:off x="2044025" y="4025622"/>
            <a:ext cx="84549" cy="14091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4" name="文本框 27"/>
          <p:cNvSpPr txBox="1"/>
          <p:nvPr>
            <p:custDataLst>
              <p:tags r:id="rId5"/>
            </p:custDataLst>
          </p:nvPr>
        </p:nvSpPr>
        <p:spPr>
          <a:xfrm>
            <a:off x="2080279" y="4177112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合作方式和合作内容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对角圆角矩形 52"/>
          <p:cNvSpPr/>
          <p:nvPr>
            <p:custDataLst>
              <p:tags r:id="rId6"/>
            </p:custDataLst>
          </p:nvPr>
        </p:nvSpPr>
        <p:spPr>
          <a:xfrm>
            <a:off x="1482735" y="1594659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8" name="对角圆角矩形 53"/>
          <p:cNvSpPr/>
          <p:nvPr>
            <p:custDataLst>
              <p:tags r:id="rId7"/>
            </p:custDataLst>
          </p:nvPr>
        </p:nvSpPr>
        <p:spPr>
          <a:xfrm>
            <a:off x="1482735" y="1452880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0" name="直角三角形 54"/>
          <p:cNvSpPr/>
          <p:nvPr>
            <p:custDataLst>
              <p:tags r:id="rId8"/>
            </p:custDataLst>
          </p:nvPr>
        </p:nvSpPr>
        <p:spPr>
          <a:xfrm>
            <a:off x="2044025" y="1453527"/>
            <a:ext cx="84549" cy="14091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2" name="文本框 56"/>
          <p:cNvSpPr txBox="1"/>
          <p:nvPr>
            <p:custDataLst>
              <p:tags r:id="rId9"/>
            </p:custDataLst>
          </p:nvPr>
        </p:nvSpPr>
        <p:spPr>
          <a:xfrm>
            <a:off x="2080279" y="159789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已与哪些合作伙伴建立关系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对角圆角矩形 5"/>
          <p:cNvSpPr/>
          <p:nvPr>
            <p:custDataLst>
              <p:tags r:id="rId10"/>
            </p:custDataLst>
          </p:nvPr>
        </p:nvSpPr>
        <p:spPr>
          <a:xfrm>
            <a:off x="1482735" y="2880383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6" name="对角圆角矩形 6"/>
          <p:cNvSpPr/>
          <p:nvPr>
            <p:custDataLst>
              <p:tags r:id="rId11"/>
            </p:custDataLst>
          </p:nvPr>
        </p:nvSpPr>
        <p:spPr>
          <a:xfrm>
            <a:off x="1482735" y="2738604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8" name="直角三角形 7"/>
          <p:cNvSpPr/>
          <p:nvPr>
            <p:custDataLst>
              <p:tags r:id="rId12"/>
            </p:custDataLst>
          </p:nvPr>
        </p:nvSpPr>
        <p:spPr>
          <a:xfrm>
            <a:off x="2044025" y="2739899"/>
            <a:ext cx="84549" cy="14091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0" name="文本框 8"/>
          <p:cNvSpPr txBox="1"/>
          <p:nvPr>
            <p:custDataLst>
              <p:tags r:id="rId13"/>
            </p:custDataLst>
          </p:nvPr>
        </p:nvSpPr>
        <p:spPr>
          <a:xfrm>
            <a:off x="2080279" y="2891389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合作伙伴的资质和业务范围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对角圆角矩形 9"/>
          <p:cNvSpPr/>
          <p:nvPr>
            <p:custDataLst>
              <p:tags r:id="rId14"/>
            </p:custDataLst>
          </p:nvPr>
        </p:nvSpPr>
        <p:spPr>
          <a:xfrm>
            <a:off x="1482735" y="5452478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4" name="对角圆角矩形 10"/>
          <p:cNvSpPr/>
          <p:nvPr>
            <p:custDataLst>
              <p:tags r:id="rId15"/>
            </p:custDataLst>
          </p:nvPr>
        </p:nvSpPr>
        <p:spPr>
          <a:xfrm>
            <a:off x="1482735" y="5310699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6" name="直角三角形 11"/>
          <p:cNvSpPr/>
          <p:nvPr>
            <p:custDataLst>
              <p:tags r:id="rId16"/>
            </p:custDataLst>
          </p:nvPr>
        </p:nvSpPr>
        <p:spPr>
          <a:xfrm>
            <a:off x="2044025" y="5311346"/>
            <a:ext cx="84549" cy="14091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8" name="文本框 12"/>
          <p:cNvSpPr txBox="1"/>
          <p:nvPr>
            <p:custDataLst>
              <p:tags r:id="rId17"/>
            </p:custDataLst>
          </p:nvPr>
        </p:nvSpPr>
        <p:spPr>
          <a:xfrm>
            <a:off x="2080279" y="546283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合作伙伴的反馈和评价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业务拓展的成果和影响</a:t>
            </a:r>
            <a:endParaRPr lang="zh-CN" altLang="en-US"/>
          </a:p>
        </p:txBody>
      </p:sp>
      <p:sp>
        <p:nvSpPr>
          <p:cNvPr id="104935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https://d.book118.com/658051016014006023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2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8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1"/>
  <p:tag name="KSO_WM_UNIT_INDEX" val="1_6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6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2"/>
  <p:tag name="KSO_WM_UNIT_INDEX" val="1_6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2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3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3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4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11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21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MiSans Heavy</vt:lpstr>
      <vt:lpstr>MiSans</vt:lpstr>
      <vt:lpstr>Wingdings</vt:lpstr>
      <vt:lpstr>微软雅黑</vt:lpstr>
      <vt:lpstr>Calibri Light</vt:lpstr>
      <vt:lpstr>宋体</vt:lpstr>
      <vt:lpstr>Office Theme</vt:lpstr>
      <vt:lpstr>业务拓展计划总结报告</vt:lpstr>
      <vt:lpstr>目录</vt:lpstr>
      <vt:lpstr>添加章节标题</vt:lpstr>
      <vt:lpstr>业务拓展计划概述</vt:lpstr>
      <vt:lpstr>计划背景和目标</vt:lpstr>
      <vt:lpstr>计划实施时间</vt:lpstr>
      <vt:lpstr>业务领域和范围</vt:lpstr>
      <vt:lpstr>业务拓展计划的执行情况</vt:lpstr>
      <vt:lpstr>计划执行过程</vt:lpstr>
      <vt:lpstr>遇到的问题和解决方案</vt:lpstr>
      <vt:lpstr>合作伙伴关系建立</vt:lpstr>
      <vt:lpstr>业务拓展的成果和影响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2024-08-29T11:41:44.294</cp:lastPrinted>
  <dcterms:created xsi:type="dcterms:W3CDTF">2024-08-29T03:41:44Z</dcterms:created>
  <dcterms:modified xsi:type="dcterms:W3CDTF">2024-08-29T03:41:46Z</dcterms:modified>
</cp:coreProperties>
</file>