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33625-7878-4D2E-AE62-1D7B211A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FC3F4-F9EC-4B75-970B-B32A47FD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63957-F52A-44F2-8139-C81424B9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50D5F-DCC3-4A84-9C15-7F548A4D4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020EE6-8210-44E1-8E97-0F1D9A496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0F8F98-4FD7-46BB-85CA-16ADF04D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7CE0E-5743-4963-93F0-936E8E353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9B412-559D-4481-AB3A-C72A4663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DE122-DD8F-4A29-BF52-178D1CCCD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54149-6818-4DA6-BD0D-9DF715DE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04A63-6B8E-42B2-845E-08BF9263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07" r:id="rId2"/>
    <p:sldLayoutId id="2147484408" r:id="rId3"/>
    <p:sldLayoutId id="2147484409" r:id="rId4"/>
    <p:sldLayoutId id="2147484410" r:id="rId5"/>
    <p:sldLayoutId id="2147484411" r:id="rId6"/>
    <p:sldLayoutId id="2147484412" r:id="rId7"/>
    <p:sldLayoutId id="2147484413" r:id="rId8"/>
    <p:sldLayoutId id="2147484414" r:id="rId9"/>
    <p:sldLayoutId id="2147484415" r:id="rId10"/>
    <p:sldLayoutId id="214748441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22" Type="http://schemas.openxmlformats.org/officeDocument/2006/relationships/tags" Target="../tags/tag145.xml" /><Relationship Id="rId23" Type="http://schemas.openxmlformats.org/officeDocument/2006/relationships/tags" Target="../tags/tag146.xml" /><Relationship Id="rId24" Type="http://schemas.openxmlformats.org/officeDocument/2006/relationships/tags" Target="../tags/tag147.xml" /><Relationship Id="rId25" Type="http://schemas.openxmlformats.org/officeDocument/2006/relationships/tags" Target="../tags/tag148.xml" /><Relationship Id="rId26" Type="http://schemas.openxmlformats.org/officeDocument/2006/relationships/tags" Target="../tags/tag149.xml" /><Relationship Id="rId27" Type="http://schemas.openxmlformats.org/officeDocument/2006/relationships/tags" Target="../tags/tag150.xml" /><Relationship Id="rId28" Type="http://schemas.openxmlformats.org/officeDocument/2006/relationships/tags" Target="../tags/tag151.xml" /><Relationship Id="rId29" Type="http://schemas.openxmlformats.org/officeDocument/2006/relationships/tags" Target="../tags/tag152.xml" /><Relationship Id="rId3" Type="http://schemas.openxmlformats.org/officeDocument/2006/relationships/tags" Target="../tags/tag126.xml" /><Relationship Id="rId30" Type="http://schemas.openxmlformats.org/officeDocument/2006/relationships/tags" Target="../tags/tag153.xml" /><Relationship Id="rId31" Type="http://schemas.openxmlformats.org/officeDocument/2006/relationships/tags" Target="../tags/tag154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106602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慢性病管理健康饮食和运动的重要性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慢性病管理的重要性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运动在慢性病管理中的重要性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慢性病管理健康饮食和运动的实际应用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健康饮食在慢性病管理中的作用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慢性病患者如何实现健康饮食和运动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总结：慢性病管理健康饮食和运动的未来发展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慢性病管理的重要性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慢性病概述</a:t>
            </a:r>
            <a:endParaRPr lang="zh-CN" altLang="en-US"/>
          </a:p>
        </p:txBody>
      </p:sp>
      <p:sp>
        <p:nvSpPr>
          <p:cNvPr id="1048970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定义：慢性病是指病程较长、难以治愈的疾病，如高血压、糖尿病等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特点：病程长、反复发作、难以治愈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危害：严重影响患者的生活质量和身体健康，甚至危及生命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预防与控制：通过健康饮食和运动等生活方式干预，降低慢性病的发生风险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慢性病管理对健康的影响</a:t>
            </a:r>
            <a:endParaRPr lang="zh-CN" altLang="en-US"/>
          </a:p>
        </p:txBody>
      </p:sp>
      <p:sp>
        <p:nvSpPr>
          <p:cNvPr id="1049030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降低并发症风险：通过有效的慢性病管理，可以减少并发症的发生，提高患者的生活质量。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8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延长寿命：通过合理的饮食和运动，可以延长患者的寿命，提高生存率。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减轻医疗负担：有效的慢性病管理可以减轻医疗系统的负担，降低医疗费用。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提高生活质量：通过合理的饮食和运动，可以提高患者的生活质量，增强自信心和幸福感。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慢性病管理的有效方法</a:t>
            </a:r>
            <a:endParaRPr lang="zh-CN" altLang="en-US"/>
          </a:p>
        </p:txBody>
      </p:sp>
      <p:sp>
        <p:nvSpPr>
          <p:cNvPr id="1049090" name="平行四边形 2"/>
          <p:cNvSpPr/>
          <p:nvPr>
            <p:custDataLst>
              <p:tags r:id="rId2"/>
            </p:custDataLst>
          </p:nvPr>
        </p:nvSpPr>
        <p:spPr>
          <a:xfrm>
            <a:off x="918275" y="1742758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092" name="平行四边形 2"/>
          <p:cNvSpPr/>
          <p:nvPr>
            <p:custDataLst>
              <p:tags r:id="rId3"/>
            </p:custDataLst>
          </p:nvPr>
        </p:nvSpPr>
        <p:spPr>
          <a:xfrm>
            <a:off x="838200" y="1782795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094" name="平行四边形 2"/>
          <p:cNvSpPr/>
          <p:nvPr>
            <p:custDataLst>
              <p:tags r:id="rId4"/>
            </p:custDataLst>
          </p:nvPr>
        </p:nvSpPr>
        <p:spPr>
          <a:xfrm>
            <a:off x="1270215" y="1584546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096" name="标题"/>
          <p:cNvSpPr txBox="1"/>
          <p:nvPr>
            <p:custDataLst>
              <p:tags r:id="rId5"/>
            </p:custDataLst>
          </p:nvPr>
        </p:nvSpPr>
        <p:spPr>
          <a:xfrm>
            <a:off x="1378058" y="1584546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098" name="正文"/>
          <p:cNvSpPr txBox="1"/>
          <p:nvPr>
            <p:custDataLst>
              <p:tags r:id="rId6"/>
            </p:custDataLst>
          </p:nvPr>
        </p:nvSpPr>
        <p:spPr>
          <a:xfrm>
            <a:off x="1270215" y="2126341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建立健康档案：记录患者的病史、家族史、生活习惯等信息，为制定个性化管理方案提供依据。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平行四边形 2"/>
          <p:cNvSpPr/>
          <p:nvPr>
            <p:custDataLst>
              <p:tags r:id="rId7"/>
            </p:custDataLst>
          </p:nvPr>
        </p:nvSpPr>
        <p:spPr>
          <a:xfrm>
            <a:off x="6360763" y="1742758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02" name="平行四边形 2"/>
          <p:cNvSpPr/>
          <p:nvPr>
            <p:custDataLst>
              <p:tags r:id="rId8"/>
            </p:custDataLst>
          </p:nvPr>
        </p:nvSpPr>
        <p:spPr>
          <a:xfrm>
            <a:off x="6280688" y="1782795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04" name="平行四边形 2"/>
          <p:cNvSpPr/>
          <p:nvPr>
            <p:custDataLst>
              <p:tags r:id="rId9"/>
            </p:custDataLst>
          </p:nvPr>
        </p:nvSpPr>
        <p:spPr>
          <a:xfrm>
            <a:off x="6712703" y="1584546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06" name="标题"/>
          <p:cNvSpPr txBox="1"/>
          <p:nvPr>
            <p:custDataLst>
              <p:tags r:id="rId10"/>
            </p:custDataLst>
          </p:nvPr>
        </p:nvSpPr>
        <p:spPr>
          <a:xfrm>
            <a:off x="6820546" y="1584546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108" name="正文"/>
          <p:cNvSpPr txBox="1"/>
          <p:nvPr>
            <p:custDataLst>
              <p:tags r:id="rId11"/>
            </p:custDataLst>
          </p:nvPr>
        </p:nvSpPr>
        <p:spPr>
          <a:xfrm>
            <a:off x="6712703" y="2126341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定期随访：通过电话、短信、邮件等方式，定期了解患者的病情变化，及时调整管理方案。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平行四边形 2"/>
          <p:cNvSpPr/>
          <p:nvPr>
            <p:custDataLst>
              <p:tags r:id="rId12"/>
            </p:custDataLst>
          </p:nvPr>
        </p:nvSpPr>
        <p:spPr>
          <a:xfrm>
            <a:off x="918275" y="3325522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/>
              </a:gs>
              <a:gs pos="100000">
                <a:schemeClr val="accent6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12" name="平行四边形 2"/>
          <p:cNvSpPr/>
          <p:nvPr>
            <p:custDataLst>
              <p:tags r:id="rId13"/>
            </p:custDataLst>
          </p:nvPr>
        </p:nvSpPr>
        <p:spPr>
          <a:xfrm>
            <a:off x="838200" y="3365559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6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100000">
                  <a:schemeClr val="accent6">
                    <a:lumMod val="40000"/>
                    <a:lumOff val="6000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6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14" name="平行四边形 2"/>
          <p:cNvSpPr/>
          <p:nvPr>
            <p:custDataLst>
              <p:tags r:id="rId14"/>
            </p:custDataLst>
          </p:nvPr>
        </p:nvSpPr>
        <p:spPr>
          <a:xfrm>
            <a:off x="1270215" y="3166664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69000">
                <a:schemeClr val="accent6"/>
              </a:gs>
              <a:gs pos="100000">
                <a:schemeClr val="accent6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16" name="标题"/>
          <p:cNvSpPr txBox="1"/>
          <p:nvPr>
            <p:custDataLst>
              <p:tags r:id="rId15"/>
            </p:custDataLst>
          </p:nvPr>
        </p:nvSpPr>
        <p:spPr>
          <a:xfrm>
            <a:off x="1378058" y="3166664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118" name="正文"/>
          <p:cNvSpPr txBox="1"/>
          <p:nvPr>
            <p:custDataLst>
              <p:tags r:id="rId16"/>
            </p:custDataLst>
          </p:nvPr>
        </p:nvSpPr>
        <p:spPr>
          <a:xfrm>
            <a:off x="1270215" y="3709105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健康教育：通过举办讲座、发放宣传资料等方式，向患者普及慢性病管理知识，提高患者的自我管理能力。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平行四边形 2"/>
          <p:cNvSpPr/>
          <p:nvPr>
            <p:custDataLst>
              <p:tags r:id="rId17"/>
            </p:custDataLst>
          </p:nvPr>
        </p:nvSpPr>
        <p:spPr>
          <a:xfrm>
            <a:off x="6360763" y="3325522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22" name="平行四边形 2"/>
          <p:cNvSpPr/>
          <p:nvPr>
            <p:custDataLst>
              <p:tags r:id="rId18"/>
            </p:custDataLst>
          </p:nvPr>
        </p:nvSpPr>
        <p:spPr>
          <a:xfrm>
            <a:off x="6280688" y="3365559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24" name="平行四边形 2"/>
          <p:cNvSpPr/>
          <p:nvPr>
            <p:custDataLst>
              <p:tags r:id="rId19"/>
            </p:custDataLst>
          </p:nvPr>
        </p:nvSpPr>
        <p:spPr>
          <a:xfrm>
            <a:off x="6712703" y="3166664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69000">
                <a:schemeClr val="accent1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9126" name="标题"/>
          <p:cNvSpPr txBox="1"/>
          <p:nvPr>
            <p:custDataLst>
              <p:tags r:id="rId20"/>
            </p:custDataLst>
          </p:nvPr>
        </p:nvSpPr>
        <p:spPr>
          <a:xfrm>
            <a:off x="6820546" y="3166664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128" name="正文"/>
          <p:cNvSpPr txBox="1"/>
          <p:nvPr>
            <p:custDataLst>
              <p:tags r:id="rId21"/>
            </p:custDataLst>
          </p:nvPr>
        </p:nvSpPr>
        <p:spPr>
          <a:xfrm>
            <a:off x="6712703" y="3709105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运动干预：根据患者的身体状况和兴趣爱好，制定个性化的运动方案，帮助患者增强身体素质，提高免疫力。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平行四边形 2"/>
          <p:cNvSpPr/>
          <p:nvPr>
            <p:custDataLst>
              <p:tags r:id="rId22"/>
            </p:custDataLst>
          </p:nvPr>
        </p:nvSpPr>
        <p:spPr>
          <a:xfrm>
            <a:off x="918275" y="4908286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平行四边形 2"/>
          <p:cNvSpPr/>
          <p:nvPr>
            <p:custDataLst>
              <p:tags r:id="rId23"/>
            </p:custDataLst>
          </p:nvPr>
        </p:nvSpPr>
        <p:spPr>
          <a:xfrm>
            <a:off x="838200" y="4948324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平行四边形 2"/>
          <p:cNvSpPr/>
          <p:nvPr>
            <p:custDataLst>
              <p:tags r:id="rId24"/>
            </p:custDataLst>
          </p:nvPr>
        </p:nvSpPr>
        <p:spPr>
          <a:xfrm>
            <a:off x="1270215" y="4749429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69000">
                <a:schemeClr val="accent4"/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标题"/>
          <p:cNvSpPr txBox="1"/>
          <p:nvPr>
            <p:custDataLst>
              <p:tags r:id="rId25"/>
            </p:custDataLst>
          </p:nvPr>
        </p:nvSpPr>
        <p:spPr>
          <a:xfrm>
            <a:off x="1378058" y="4749429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添加项标题</a:t>
            </a:r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6"/>
            </p:custDataLst>
          </p:nvPr>
        </p:nvSpPr>
        <p:spPr>
          <a:xfrm>
            <a:off x="1270215" y="5291869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饮食指导：根据患者的病情和营养需求，制定个性化的饮食方案，帮助患者控制血糖、血压、血脂等指标。</a:t>
            </a:r>
            <a:endParaRPr lang="zh-CN" altLang="en-US">
              <a:sym typeface="+mn-ea"/>
            </a:endParaRPr>
          </a:p>
        </p:txBody>
      </p:sp>
      <p:sp>
        <p:nvSpPr>
          <p:cNvPr id="1049140" name="平行四边形 2"/>
          <p:cNvSpPr/>
          <p:nvPr>
            <p:custDataLst>
              <p:tags r:id="rId27"/>
            </p:custDataLst>
          </p:nvPr>
        </p:nvSpPr>
        <p:spPr>
          <a:xfrm>
            <a:off x="6360763" y="4908286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/>
              </a:gs>
              <a:gs pos="100000">
                <a:schemeClr val="accent6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平行四边形 2"/>
          <p:cNvSpPr/>
          <p:nvPr>
            <p:custDataLst>
              <p:tags r:id="rId28"/>
            </p:custDataLst>
          </p:nvPr>
        </p:nvSpPr>
        <p:spPr>
          <a:xfrm>
            <a:off x="6280688" y="4948324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6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100000">
                  <a:schemeClr val="accent6">
                    <a:lumMod val="40000"/>
                    <a:lumOff val="6000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6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平行四边形 2"/>
          <p:cNvSpPr/>
          <p:nvPr>
            <p:custDataLst>
              <p:tags r:id="rId29"/>
            </p:custDataLst>
          </p:nvPr>
        </p:nvSpPr>
        <p:spPr>
          <a:xfrm>
            <a:off x="6712703" y="4749429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69000">
                <a:schemeClr val="accent6"/>
              </a:gs>
              <a:gs pos="100000">
                <a:schemeClr val="accent6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标题"/>
          <p:cNvSpPr txBox="1"/>
          <p:nvPr>
            <p:custDataLst>
              <p:tags r:id="rId30"/>
            </p:custDataLst>
          </p:nvPr>
        </p:nvSpPr>
        <p:spPr>
          <a:xfrm>
            <a:off x="6820546" y="4749429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添加项标题</a:t>
            </a:r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31"/>
            </p:custDataLst>
          </p:nvPr>
        </p:nvSpPr>
        <p:spPr>
          <a:xfrm>
            <a:off x="6712703" y="5291869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心理支持：通过心理咨询、心理疏导等方式，帮助患者缓解焦虑、抑郁等不良情绪，提高生活质量。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健康饮食在慢性病管理中的作用</a:t>
            </a:r>
            <a:endParaRPr lang="zh-CN" altLang="en-US"/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健康饮食的定义和原则</a:t>
            </a:r>
            <a:endParaRPr lang="zh-CN" altLang="en-US"/>
          </a:p>
        </p:txBody>
      </p:sp>
      <p:sp>
        <p:nvSpPr>
          <p:cNvPr id="1049258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4" name="正文"/>
          <p:cNvSpPr txBox="1"/>
          <p:nvPr>
            <p:custDataLst>
              <p:tags r:id="rId5"/>
            </p:custDataLst>
          </p:nvPr>
        </p:nvSpPr>
        <p:spPr>
          <a:xfrm>
            <a:off x="1092440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健康饮食是指通过合理的饮食搭配和饮食习惯，满足人体所需的营养和能量，同时减少疾病风险的一种生活方式。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6" name="标题"/>
          <p:cNvSpPr txBox="1"/>
          <p:nvPr>
            <p:custDataLst>
              <p:tags r:id="rId6"/>
            </p:custDataLst>
          </p:nvPr>
        </p:nvSpPr>
        <p:spPr>
          <a:xfrm>
            <a:off x="905170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8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4" name="正文"/>
          <p:cNvSpPr txBox="1"/>
          <p:nvPr>
            <p:custDataLst>
              <p:tags r:id="rId10"/>
            </p:custDataLst>
          </p:nvPr>
        </p:nvSpPr>
        <p:spPr>
          <a:xfrm>
            <a:off x="3839468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健康饮食的原则包括多样化、均衡、适量、定时、定餐等方面，即摄入各种营养素，保持营养平衡，避免暴饮暴食，定时定量进餐，不过度节食或暴饮暴食。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6" name="标题"/>
          <p:cNvSpPr txBox="1"/>
          <p:nvPr>
            <p:custDataLst>
              <p:tags r:id="rId11"/>
            </p:custDataLst>
          </p:nvPr>
        </p:nvSpPr>
        <p:spPr>
          <a:xfrm>
            <a:off x="3652199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4" name="正文"/>
          <p:cNvSpPr txBox="1"/>
          <p:nvPr>
            <p:custDataLst>
              <p:tags r:id="rId15"/>
            </p:custDataLst>
          </p:nvPr>
        </p:nvSpPr>
        <p:spPr>
          <a:xfrm>
            <a:off x="6586496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针对慢性病患者，健康饮食应注重控制总能量、减少脂肪和糖的摄入量，增加膳食纤维、维生素和矿物质等营养素的摄入量，以降低疾病风险。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6" name="标题"/>
          <p:cNvSpPr txBox="1"/>
          <p:nvPr>
            <p:custDataLst>
              <p:tags r:id="rId16"/>
            </p:custDataLst>
          </p:nvPr>
        </p:nvSpPr>
        <p:spPr>
          <a:xfrm>
            <a:off x="6399227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8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4" name="正文"/>
          <p:cNvSpPr txBox="1"/>
          <p:nvPr>
            <p:custDataLst>
              <p:tags r:id="rId20"/>
            </p:custDataLst>
          </p:nvPr>
        </p:nvSpPr>
        <p:spPr>
          <a:xfrm>
            <a:off x="9333525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健康饮食不仅有助于控制慢性病病情，还可以提高患者的生活质量和健康水平，减少医疗费用支出。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标题"/>
          <p:cNvSpPr txBox="1"/>
          <p:nvPr>
            <p:custDataLst>
              <p:tags r:id="rId21"/>
            </p:custDataLst>
          </p:nvPr>
        </p:nvSpPr>
        <p:spPr>
          <a:xfrm>
            <a:off x="9146876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健康饮食对慢性病管理的影响</a:t>
            </a:r>
            <a:endParaRPr lang="zh-CN" altLang="en-US"/>
          </a:p>
        </p:txBody>
      </p:sp>
      <p:sp>
        <p:nvSpPr>
          <p:cNvPr id="1049334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降低疾病风险：通过均衡饮食，可以降低患慢性病的风险，如心血管疾病、糖尿病等。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控制病情发展：健康饮食可以控制慢性病的病情发展，减少并发症的发生，提高患者的生活质量。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增强身体免疫力：合理的饮食可以增强身体免疫力，提高身体抵抗力，减少感染和其他疾病的风险。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促进身体康复：通过调整饮食结构，可以为慢性病患者提供必要的营养和能量，促进身体康复。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慢性病患者健康饮食的建议</a:t>
            </a:r>
            <a:endParaRPr lang="zh-CN" altLang="en-US"/>
          </a:p>
        </p:txBody>
      </p:sp>
      <p:sp>
        <p:nvSpPr>
          <p:cNvPr id="104939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49481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4"/>
          <p:cNvSpPr/>
          <p:nvPr>
            <p:custDataLst>
              <p:tags r:id="rId3"/>
            </p:custDataLst>
          </p:nvPr>
        </p:nvSpPr>
        <p:spPr>
          <a:xfrm>
            <a:off x="2616368" y="4294644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52640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适量摄入蛋白质：选择优质蛋白质来源，如鱼、瘦肉、豆类等，以补充身体所需营养。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49481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2" name="矩形 57"/>
          <p:cNvSpPr/>
          <p:nvPr>
            <p:custDataLst>
              <p:tags r:id="rId6"/>
            </p:custDataLst>
          </p:nvPr>
        </p:nvSpPr>
        <p:spPr>
          <a:xfrm>
            <a:off x="6173920" y="4294644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52640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保持适量膳食：合理安排每餐食物种类和分量，避免暴饮暴食，保持适量膳食。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49776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8" name="矩形 65"/>
          <p:cNvSpPr/>
          <p:nvPr>
            <p:custDataLst>
              <p:tags r:id="rId9"/>
            </p:custDataLst>
          </p:nvPr>
        </p:nvSpPr>
        <p:spPr>
          <a:xfrm>
            <a:off x="838200" y="1894330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52327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控制热量摄入：选择低脂、低糖、高纤维的食物，避免过度摄入热量。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49776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69"/>
          <p:cNvSpPr/>
          <p:nvPr>
            <p:custDataLst>
              <p:tags r:id="rId12"/>
            </p:custDataLst>
          </p:nvPr>
        </p:nvSpPr>
        <p:spPr>
          <a:xfrm>
            <a:off x="4395144" y="1894330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52327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增加膳食纤维摄入：多吃蔬菜、水果、全谷类食物，有助于控制血糖和血脂。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49776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0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52327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控制盐、糖、油摄入：减少烹饪用油，避免过多摄入盐、糖等调味品，以预防高血压、糖尿病等慢性疾病的发生。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2" name="矩形 73"/>
          <p:cNvSpPr/>
          <p:nvPr>
            <p:custDataLst>
              <p:tags r:id="rId16"/>
            </p:custDataLst>
          </p:nvPr>
        </p:nvSpPr>
        <p:spPr>
          <a:xfrm>
            <a:off x="7952697" y="1894330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运动在慢性病管理中的重要性</a:t>
            </a:r>
            <a:endParaRPr lang="zh-CN" altLang="en-US"/>
          </a:p>
        </p:txBody>
      </p:sp>
      <p:sp>
        <p:nvSpPr>
          <p:cNvPr id="10494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运动对身体健康的影响</a:t>
            </a:r>
            <a:endParaRPr lang="zh-CN" altLang="en-US"/>
          </a:p>
        </p:txBody>
      </p:sp>
      <p:sp>
        <p:nvSpPr>
          <p:cNvPr id="1049532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改善代谢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增强心肺功能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增强肌肉力量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促进心理健康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https://d.book118.com/658051066020006041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5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5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5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5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,&quot;transparency&quot;:0},{&quot;brightness&quot;:-0.2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10,&quot;pos&quot;:1,&quot;transparency&quot;:0}],&quot;type&quot;:3},&quot;glow&quot;:{&quot;colorType&quot;:0},&quot;line&quot;:{&quot;gradient&quot;:[{&quot;brightness&quot;:0.6000000238418579,&quot;colorType&quot;:1,&quot;foreColorIndex&quot;:10,&quot;pos&quot;:0,&quot;transparency&quot;:0},{&quot;brightness&quot;:0.6000000238418579,&quot;colorType&quot;:1,&quot;foreColorIndex&quot;:10,&quot;pos&quot;:1,&quot;transparency&quot;:0}],&quot;type&quot;:2},&quot;shadow&quot;:{&quot;brightness&quot;:0,&quot;colorType&quot;:1,&quot;foreColorIndex&quot;:10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.6899999976158142,&quot;transparency&quot;:0},{&quot;brightness&quot;:0.4000000059604645,&quot;colorType&quot;:1,&quot;foreColorIndex&quot;:10,&quot;pos&quot;:0,&quot;transparency&quot;:0},{&quot;brightness&quot;:0.20000000298023224,&quot;colorType&quot;:1,&quot;foreColorIndex&quot;:10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5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5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5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565_5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5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5*l_h_i*1_5_2"/>
  <p:tag name="KSO_WM_UNIT_INDEX" val="1_5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565_5*l_h_i*1_5_3"/>
  <p:tag name="KSO_WM_UNIT_INDEX" val="1_5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,&quot;transparency&quot;:0},{&quot;brightness&quot;:-0.2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10,&quot;pos&quot;:1,&quot;transparency&quot;:0}],&quot;type&quot;:3},&quot;glow&quot;:{&quot;colorType&quot;:0},&quot;line&quot;:{&quot;gradient&quot;:[{&quot;brightness&quot;:0.6000000238418579,&quot;colorType&quot;:1,&quot;foreColorIndex&quot;:10,&quot;pos&quot;:0,&quot;transparency&quot;:0},{&quot;brightness&quot;:0.6000000238418579,&quot;colorType&quot;:1,&quot;foreColorIndex&quot;:10,&quot;pos&quot;:1,&quot;transparency&quot;:0}],&quot;type&quot;:2},&quot;shadow&quot;:{&quot;brightness&quot;:0,&quot;colorType&quot;:1,&quot;foreColorIndex&quot;:10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.6899999976158142,&quot;transparency&quot;:0},{&quot;brightness&quot;:0.4000000059604645,&quot;colorType&quot;:1,&quot;foreColorIndex&quot;:10,&quot;pos&quot;:0,&quot;transparency&quot;:0},{&quot;brightness&quot;:0.20000000298023224,&quot;colorType&quot;:1,&quot;foreColorIndex&quot;:10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565_5*l_h_i*1_6_3"/>
  <p:tag name="KSO_WM_UNIT_INDEX" val="1_6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5*l_h_f*1_6_1"/>
  <p:tag name="KSO_WM_UNIT_INDEX" val="1_6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慢性病管理健康饮食和运动的重要性</vt:lpstr>
      <vt:lpstr>目录</vt:lpstr>
      <vt:lpstr>添加章节标题</vt:lpstr>
      <vt:lpstr>慢性病管理的重要性</vt:lpstr>
      <vt:lpstr>慢性病概述</vt:lpstr>
      <vt:lpstr>慢性病管理对健康的影响</vt:lpstr>
      <vt:lpstr>慢性病管理的有效方法</vt:lpstr>
      <vt:lpstr>健康饮食在慢性病管理中的作用</vt:lpstr>
      <vt:lpstr>健康饮食的定义和原则</vt:lpstr>
      <vt:lpstr>健康饮食对慢性病管理的影响</vt:lpstr>
      <vt:lpstr>慢性病患者健康饮食的建议</vt:lpstr>
      <vt:lpstr>运动在慢性病管理中的重要性</vt:lpstr>
      <vt:lpstr>运动对身体健康的影响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2024-09-19T18:45:40.023</cp:lastPrinted>
  <dcterms:created xsi:type="dcterms:W3CDTF">2024-09-19T10:45:40Z</dcterms:created>
  <dcterms:modified xsi:type="dcterms:W3CDTF">2024-09-19T10:45:42Z</dcterms:modified>
</cp:coreProperties>
</file>