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E8DFCD-31B5-429B-9697-1AE8087A4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9DAE6E-6259-44A9-91AE-A63C092DD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F45F58-7947-4125-BC86-99EF9409D9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0C2708-517D-4031-B283-51D900F74D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DEA10B-3978-4E85-8DA8-A853F2A72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1E450D-D564-494B-A07C-E3C071F7FE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78F02E8-8165-43E5-8A49-F56BE2AA5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57CFA7-607C-43E5-B568-E97A6D265E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762480-4AA6-4763-A438-2DC3D24BD3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E3F84A-C4E5-42D7-8287-BB224740D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D4FB9A-52EB-41F3-A0DD-AA759EBA6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805512404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肾脏内科护理查房PPT\n## 1.肾脏内科概述及护理重要性\n### 1.1肾脏内科疾病种类及特点\n### 1.2肾脏内科护理工作的主要内容\n### 1.3肾脏内科护理对患者康复的重要性\n## 2.肾脏内科护理查房流程与规范\n### 2.1肾脏内科护理查房的目的与意义\n### 2.2肾脏内科护理查房的基本流程\n### 2.3肾脏内科护理查房的规范与注意事项\n## 3.肾脏内科护理查房中的评估与观察\n### 3.1肾脏内科患者的病情评估方法与技巧\n### 3.2肾脏内科患者的心理评估与干预\n### 3.3肾脏内科患者的生活护理与观察要点\n## 4.肾脏内科护理查房中的护理措施与实施\n### 4.1肾脏内科患者的药物治疗与护理\n### 4.2肾脏内科患者的血液透析护理\n### 4.3肾脏内科患者的营养支持与护理\n## 5.肾脏内科护理查房中的并发症预防与处理\n### 5.1肾脏内科患者感染并发症的预防与处理\n### 5.2肾脏内科患者高血压并发症的预防与处理\n### 5.3肾脏内科患者肾功能衰竭并发症的预防与处理\n## 6.肾脏内科护理查房中的沟通与团队协作\n### 6.1肾脏内科护理查房中的有效沟通技巧\n### 6.2肾脏内科护理查房中的团队协作与分工\n### 6.3肾脏内科护理查房中的质量控制与持续改进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/>
              <a:t>肾脏内科护理查房PPT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effectLst/>
              </a:rPr>
              <a:t>TENCENT</a:t>
            </a:r>
            <a:r>
              <a:rPr lang="zh-CN" altLang="en-US" spc="80">
                <a:effectLst/>
              </a:rPr>
              <a:t> </a:t>
            </a:r>
            <a:r>
              <a:rPr lang="en-US" altLang="zh-CN" spc="80">
                <a:effectLst/>
              </a:rPr>
              <a:t>DOCS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40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肾脏内科概述及护理重要性</a:t>
            </a:r>
            <a:endParaRPr/>
          </a:p>
        </p:txBody>
      </p:sp>
      <p:sp>
        <p:nvSpPr>
          <p:cNvPr id="141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42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9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30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31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急性肾小球肾炎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：以急性肾炎综合征为主要表现，如血尿、蛋白尿、水肿、高血压等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慢性肾小球肾炎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：病程超过3个月，表现为蛋白尿、血尿、高血压、肾功能减退等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肾功能不全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：包括急性肾功能不全和慢性肾功能不全，表现为肾功能减退、电解质紊乱、酸碱平衡失调等</a:t>
                </a:r>
                <a:endParaRPr/>
              </a:p>
            </p:txBody>
          </p:sp>
          <p:sp>
            <p:nvSpPr>
              <p:cNvPr id="232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肾脏内科疾病种类繁多</a:t>
                </a:r>
                <a:endParaRPr/>
              </a:p>
            </p:txBody>
          </p:sp>
          <p:sp>
            <p:nvSpPr>
              <p:cNvPr id="233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35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36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病程较长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：多数肾脏疾病需要长期治疗和护理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：如高血压、贫血、感染等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肾功能损害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：肾脏疾病可能导致肾功能损害，严重影响患者生活质量和生命安全</a:t>
                </a:r>
                <a:endParaRPr/>
              </a:p>
            </p:txBody>
          </p:sp>
          <p:sp>
            <p:nvSpPr>
              <p:cNvPr id="237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肾脏内科疾病特点</a:t>
                </a:r>
                <a:endParaRPr/>
              </a:p>
            </p:txBody>
          </p:sp>
          <p:sp>
            <p:nvSpPr>
              <p:cNvPr id="238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肾脏内科疾病种类及特点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肾脏内科护理工作的主要内容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44" name="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观察病情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生命体征监测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：如血压、心率、呼吸等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尿液观察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：如颜色、量、性质等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肾功能监测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：如血肌酐、尿素氮、尿酸等</a:t>
                </a:r>
                <a:endParaRPr/>
              </a:p>
            </p:txBody>
          </p:sp>
          <p:pic>
            <p:nvPicPr>
              <p:cNvPr id="2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49" name="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50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治疗护理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药物治疗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：如抗炎、免疫抑制、降压等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血液透析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：对肾功能不全患者进行血液净化治疗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：根据患者病情制定合理的饮食方案</a:t>
                </a:r>
                <a:endParaRPr/>
              </a:p>
            </p:txBody>
          </p:sp>
          <p:pic>
            <p:nvPicPr>
              <p:cNvPr id="2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54" name="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55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心理护理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心理评估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：了解患者心理状态，及时发现心理问题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心理干预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：如心理疏导、心理支持等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家庭支持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：鼓励家属参与患者护理，提供情感支持</a:t>
                </a:r>
                <a:endParaRPr/>
              </a:p>
            </p:txBody>
          </p:sp>
          <p:pic>
            <p:nvPicPr>
              <p:cNvPr id="25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61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62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63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促进病情恢复</a:t>
                </a:r>
                <a:endParaRPr/>
              </a:p>
            </p:txBody>
          </p:sp>
          <p:sp>
            <p:nvSpPr>
              <p:cNvPr id="264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观察与评估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：及时发现病情变化，调整治疗方案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：规范药物治疗，提高治疗效果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营养支持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：改善营养状况，提高免疫力</a:t>
                </a:r>
                <a:endParaRPr/>
              </a:p>
            </p:txBody>
          </p:sp>
        </p:grpSp>
        <p:grpSp>
          <p:nvGrpSpPr>
            <p:cNvPr id="265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66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预防并发症</a:t>
                </a:r>
                <a:endParaRPr/>
              </a:p>
            </p:txBody>
          </p:sp>
          <p:sp>
            <p:nvSpPr>
              <p:cNvPr id="267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并发症预防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：如感染、高血压等并发症的预防措施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并发症处理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：如感染、高血压等并发症的及时发现和处理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：提高患者生活质量，降低病死率</a:t>
                </a:r>
                <a:endParaRPr/>
              </a:p>
            </p:txBody>
          </p:sp>
        </p:grpSp>
        <p:grpSp>
          <p:nvGrpSpPr>
            <p:cNvPr id="268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69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心理康复</a:t>
                </a:r>
                <a:endParaRPr/>
              </a:p>
            </p:txBody>
          </p:sp>
          <p:sp>
            <p:nvSpPr>
              <p:cNvPr id="270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心理评估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：了解患者心理需求，提供个性化心理护理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心理干预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：减轻患者心理负担，促进心理健康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：建立良好的家庭支持系统，提高患者心理康复效果</a:t>
                </a:r>
                <a:endParaRPr/>
              </a:p>
            </p:txBody>
          </p:sp>
        </p:grpSp>
      </p:grp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肾脏内科护理对患者康复的重要性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73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肾脏内科护理查房流程与规范</a:t>
            </a:r>
            <a:endParaRPr/>
          </a:p>
        </p:txBody>
      </p:sp>
      <p:sp>
        <p:nvSpPr>
          <p:cNvPr id="274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75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目的</a:t>
                </a:r>
                <a:endParaRPr/>
              </a:p>
            </p:txBody>
          </p:sp>
          <p:sp>
            <p:nvSpPr>
              <p:cNvPr id="28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了解患者病情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：通过查房了解患者病情变化，为治疗提供依据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指导护理工作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：根据患者病情制定合理的护理计划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提高护理质量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：通过查房发现护理工作中的问题，提高护理质量</a:t>
                </a:r>
                <a:endParaRPr/>
              </a:p>
            </p:txBody>
          </p:sp>
          <p:sp>
            <p:nvSpPr>
              <p:cNvPr id="28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8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8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意义</a:t>
                </a:r>
                <a:endParaRPr/>
              </a:p>
            </p:txBody>
          </p:sp>
          <p:sp>
            <p:nvSpPr>
              <p:cNvPr id="28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患者安全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：确保患者得到及时、有效的治疗和护理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：促进医护团队协作，提高工作效率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持续改进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：通过查房发现问题，持续改进护理工作</a:t>
                </a:r>
                <a:endParaRPr/>
              </a:p>
            </p:txBody>
          </p:sp>
          <p:sp>
            <p:nvSpPr>
              <p:cNvPr id="28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9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肾脏内科护理查房的目的与意义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肾脏内科护理查房的基本流程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5" y="1262089"/>
            <a:ext cx="10790199" cy="5528606"/>
            <a:chOff x="660395" y="1262089"/>
            <a:chExt cx="10790199" cy="5528606"/>
          </a:xfrm>
        </p:grpSpPr>
        <p:grpSp>
          <p:nvGrpSpPr>
            <p:cNvPr id="297" name="Group 19"/>
            <p:cNvGrpSpPr/>
            <p:nvPr/>
          </p:nvGrpSpPr>
          <p:grpSpPr>
            <a:xfrm>
              <a:off x="660395" y="1262089"/>
              <a:ext cx="10790199" cy="1044000"/>
              <a:chOff x="660395" y="1262089"/>
              <a:chExt cx="10790199" cy="1044000"/>
            </a:xfrm>
          </p:grpSpPr>
          <p:sp>
            <p:nvSpPr>
              <p:cNvPr id="298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9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3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查房前准备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：了解患者病情，查阅病历，准备查房所需物品</a:t>
                </a:r>
                <a:endParaRPr/>
              </a:p>
            </p:txBody>
          </p:sp>
          <p:cxnSp>
            <p:nvCxnSpPr>
              <p:cNvPr id="301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02" name="Group 18"/>
            <p:cNvGrpSpPr/>
            <p:nvPr/>
          </p:nvGrpSpPr>
          <p:grpSpPr>
            <a:xfrm>
              <a:off x="660395" y="2380713"/>
              <a:ext cx="10790199" cy="1052575"/>
              <a:chOff x="660395" y="2380713"/>
              <a:chExt cx="10790199" cy="1052575"/>
            </a:xfrm>
          </p:grpSpPr>
          <p:sp>
            <p:nvSpPr>
              <p:cNvPr id="303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4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05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查房开始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：护士长或责任护士主持查房，汇报患者病情</a:t>
                </a:r>
                <a:endParaRPr/>
              </a:p>
            </p:txBody>
          </p:sp>
        </p:grpSp>
        <p:grpSp>
          <p:nvGrpSpPr>
            <p:cNvPr id="307" name="Group 17"/>
            <p:cNvGrpSpPr/>
            <p:nvPr/>
          </p:nvGrpSpPr>
          <p:grpSpPr>
            <a:xfrm>
              <a:off x="660395" y="3499337"/>
              <a:ext cx="10790199" cy="1044000"/>
              <a:chOff x="660395" y="3499337"/>
              <a:chExt cx="10790199" cy="1044000"/>
            </a:xfrm>
          </p:grpSpPr>
          <p:sp>
            <p:nvSpPr>
              <p:cNvPr id="308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9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10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1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病情讨论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：医护共同讨论患者病情，提出治疗方案和建议</a:t>
                </a:r>
                <a:endParaRPr/>
              </a:p>
            </p:txBody>
          </p:sp>
        </p:grpSp>
        <p:grpSp>
          <p:nvGrpSpPr>
            <p:cNvPr id="312" name="Group 16"/>
            <p:cNvGrpSpPr/>
            <p:nvPr/>
          </p:nvGrpSpPr>
          <p:grpSpPr>
            <a:xfrm>
              <a:off x="660395" y="4617961"/>
              <a:ext cx="10790199" cy="1047757"/>
              <a:chOff x="660395" y="4617961"/>
              <a:chExt cx="10790199" cy="1047757"/>
            </a:xfrm>
          </p:grpSpPr>
          <p:sp>
            <p:nvSpPr>
              <p:cNvPr id="313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4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15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护理计划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：根据患者病情制定护理计划，明确护理措施</a:t>
                </a:r>
                <a:endParaRPr/>
              </a:p>
            </p:txBody>
          </p:sp>
        </p:grpSp>
        <p:grpSp>
          <p:nvGrpSpPr>
            <p:cNvPr id="317" name="Group 15"/>
            <p:cNvGrpSpPr/>
            <p:nvPr/>
          </p:nvGrpSpPr>
          <p:grpSpPr>
            <a:xfrm>
              <a:off x="660395" y="5736583"/>
              <a:ext cx="10790199" cy="1054112"/>
              <a:chOff x="660395" y="5736583"/>
              <a:chExt cx="10790199" cy="1054112"/>
            </a:xfrm>
          </p:grpSpPr>
          <p:sp>
            <p:nvSpPr>
              <p:cNvPr id="318" name="Tencent"/>
              <p:cNvSpPr/>
              <p:nvPr/>
            </p:nvSpPr>
            <p:spPr>
              <a:xfrm>
                <a:off x="660395" y="5736583"/>
                <a:ext cx="10790199" cy="1044000"/>
              </a:xfrm>
              <a:prstGeom prst="rect">
                <a:avLst/>
              </a:prstGeom>
              <a:solidFill>
                <a:schemeClr val="accent5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19" name="Tencent"/>
              <p:cNvSpPr txBox="1"/>
              <p:nvPr/>
            </p:nvSpPr>
            <p:spPr>
              <a:xfrm>
                <a:off x="815341" y="5766921"/>
                <a:ext cx="787395" cy="101366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5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05</a:t>
                </a:r>
                <a:endParaRPr lang="en-GB" sz="4000">
                  <a:solidFill>
                    <a:schemeClr val="accent5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20" name="直线连接符 8"/>
              <p:cNvCxnSpPr/>
              <p:nvPr/>
            </p:nvCxnSpPr>
            <p:spPr>
              <a:xfrm>
                <a:off x="660395" y="5736583"/>
                <a:ext cx="10790199" cy="0"/>
              </a:xfrm>
              <a:prstGeom prst="line">
                <a:avLst/>
              </a:prstGeom>
              <a:ln w="38100">
                <a:solidFill>
                  <a:schemeClr val="accent5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0" y="5766921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查房结束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：总结查房内容，布置下一步护理工作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2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</a:t>
                </a:r>
                <a:endParaRPr/>
              </a:p>
            </p:txBody>
          </p:sp>
          <p:sp>
            <p:nvSpPr>
              <p:cNvPr id="32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查房时间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：定期进行查房，如每天或每周一次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查房内容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：全面评估患者病情，包括生命体征、病情变化、治疗效果等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查房记录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：做好查房记录，包括查房时间、地点、参加人员、患者病情等</a:t>
                </a:r>
                <a:endParaRPr/>
              </a:p>
            </p:txBody>
          </p:sp>
          <p:sp>
            <p:nvSpPr>
              <p:cNvPr id="32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</a:t>
                </a:r>
                <a:endParaRPr/>
              </a:p>
            </p:txBody>
          </p:sp>
          <p:sp>
            <p:nvSpPr>
              <p:cNvPr id="33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保持安静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：查房时保持病房安静，避免影响患者休息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保护隐私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：尊重患者隐私，避免在查房时透露患者病情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及时沟通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：发现患者病情变化时，及时与医生沟通，调整治疗方案</a:t>
                </a:r>
                <a:endParaRPr/>
              </a:p>
            </p:txBody>
          </p:sp>
          <p:sp>
            <p:nvSpPr>
              <p:cNvPr id="33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肾脏内科护理查房的规范与注意事项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肾脏内科护理查房中的评估与观察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肾脏内科患者的病情评估方法与技巧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评估方法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生命体征监测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：如血压、心率、呼吸等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尿液观察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：如颜色、量、性质等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肾功能监测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：如血肌酐、尿素氮、尿酸等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技巧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观察细致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：认真观察患者病情变化，及时发现异常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记录完整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：做好病情记录，为治疗提供依据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数据分析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：学会分析检查结果，为病情评估提供支持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心理评估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心理状况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：了解患者心理状态，如焦虑、抑郁等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心理需求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：了解患者心理需求，如信息需求、情感需求等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：了解家庭支持情况，如家庭关系、经济支持等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心理干预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心理疏导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：针对患者心理问题，进行心理疏导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：提供情感支持，帮助患者建立信心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：鼓励家属参与患者护理，提供情感支持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肾脏内科患者的心理评估与干预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生活护理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生活指导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：指导患者合理安排生活，如饮食、休息等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生活照顾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：协助患者完成生活自理，如洗澡、刷牙等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康复锻炼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：鼓励患者进行康复锻炼，如散步、太极拳等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观察要点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生活自理能力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：观察患者生活自理能力，如饮食、洗澡等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心理状态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：观察患者心理状态，如情绪、睡眠等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并发症预防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：观察患者并发症预防措施，如感染预防、血压控制等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肾脏内科患者的生活护理与观察要点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https://d.book118.com/658055124042006037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肾脏内科护理查房PPT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2024-09-17T00:52:29.265</cp:lastPrinted>
  <dcterms:created xsi:type="dcterms:W3CDTF">2024-09-16T16:52:29Z</dcterms:created>
  <dcterms:modified xsi:type="dcterms:W3CDTF">2024-09-16T16:52:31Z</dcterms:modified>
</cp:coreProperties>
</file>