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  <p:sldMasterId id="2147483678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1" r:id="rId25"/>
  </p:sldIdLst>
  <p:sldSz cx="9144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535AC5-FCB6-4C6E-9AA9-DE1DD7A89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D9E6FD-3B76-41B0-9EA0-5D1F8AC9A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BE6A1F-82DD-4DCA-828A-A2823C172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28FD3A-A403-4490-9AFC-A3BB02F5F2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4BE301-0AC3-4786-A125-EAF5F0ACBB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44BE1A-92A1-4772-A3CB-57DC3BC42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D3173A-369A-424D-87EA-8B623E4E48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01A0C4-AD80-4DE6-89D5-FC28163BC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AD8B1A-6479-4CDF-AB45-D2612F4EA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187BFD-AD27-49D0-99FC-60055324E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466923-1370-479B-9B12-42976F41E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1"/>
            <a:ext cx="7772401" cy="8386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1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87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552">
              <a:lnSpc>
                <a:spcPts val="1037"/>
              </a:lnSpc>
            </a:pPr>
            <a:fld id="{81D60167-4931-47E6-BA6A-407CBD079E47}" type="slidenum">
              <a:rPr lang="en-US" altLang="zh-CN" spc="5" smtClean="0"/>
              <a:pPr marL="11552">
                <a:lnSpc>
                  <a:spcPts val="1037"/>
                </a:lnSpc>
              </a:pPr>
              <a:t>‹#›</a:t>
            </a:fld>
            <a:r>
              <a:rPr lang="zh-CN" altLang="en-US" spc="9" smtClean="0"/>
              <a:t>￼</a:t>
            </a:r>
            <a:endParaRPr lang="zh-CN" altLang="en-US" spc="9"/>
          </a:p>
        </p:txBody>
      </p:sp>
    </p:spTree>
    <p:extLst>
      <p:ext uri="{BB962C8B-B14F-4D97-AF65-F5344CB8AC3E}">
        <p14:creationId xmlns:p14="http://schemas.microsoft.com/office/powerpoint/2010/main" val="3645354466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49697" y="2546249"/>
            <a:ext cx="5320907" cy="381515"/>
          </a:xfrm>
        </p:spPr>
        <p:txBody>
          <a:bodyPr lIns="0" tIns="0" rIns="0" bIns="0"/>
          <a:lstStyle>
            <a:lvl1pPr>
              <a:defRPr sz="2479" b="0" i="0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1" b="0" i="1">
                <a:solidFill>
                  <a:srgbClr val="C72406"/>
                </a:solidFill>
                <a:latin typeface="Arial"/>
                <a:cs typeface="Arial"/>
              </a:defRPr>
            </a:lvl1pPr>
          </a:lstStyle>
          <a:p>
            <a:pPr marL="5776">
              <a:lnSpc>
                <a:spcPts val="875"/>
              </a:lnSpc>
            </a:pPr>
            <a:endParaRPr lang="zh-CN" altLang="en-US" spc="-2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87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552">
              <a:lnSpc>
                <a:spcPts val="1037"/>
              </a:lnSpc>
            </a:pPr>
            <a:fld id="{81D60167-4931-47E6-BA6A-407CBD079E47}" type="slidenum">
              <a:rPr lang="en-US" altLang="zh-CN" spc="5" smtClean="0"/>
              <a:pPr marL="11552">
                <a:lnSpc>
                  <a:spcPts val="1037"/>
                </a:lnSpc>
              </a:pPr>
              <a:t>‹#›</a:t>
            </a:fld>
            <a:r>
              <a:rPr lang="zh-CN" altLang="en-US" spc="9" smtClean="0"/>
              <a:t>￼</a:t>
            </a:r>
            <a:endParaRPr lang="zh-CN" altLang="en-US" spc="9"/>
          </a:p>
        </p:txBody>
      </p:sp>
    </p:spTree>
    <p:extLst>
      <p:ext uri="{BB962C8B-B14F-4D97-AF65-F5344CB8AC3E}">
        <p14:creationId xmlns:p14="http://schemas.microsoft.com/office/powerpoint/2010/main" val="2915507770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k object 16"/>
          <p:cNvSpPr/>
          <p:nvPr/>
        </p:nvSpPr>
        <p:spPr>
          <a:xfrm>
            <a:off x="1" y="6514644"/>
            <a:ext cx="9143999" cy="342875"/>
          </a:xfrm>
          <a:prstGeom prst="rect">
            <a:avLst/>
          </a:prstGeom>
          <a:blipFill>
            <a:blip r:embed="rId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819"/>
          </a:p>
        </p:txBody>
      </p:sp>
      <p:sp>
        <p:nvSpPr>
          <p:cNvPr id="17" name="bk object 17"/>
          <p:cNvSpPr/>
          <p:nvPr/>
        </p:nvSpPr>
        <p:spPr>
          <a:xfrm>
            <a:off x="0" y="6514642"/>
            <a:ext cx="9144000" cy="0"/>
          </a:xfrm>
          <a:custGeom>
            <a:rect l="l" t="t" r="r" b="b"/>
            <a:pathLst>
              <a:path w="2010410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DCDEDF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81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49697" y="2546249"/>
            <a:ext cx="5320907" cy="381515"/>
          </a:xfrm>
        </p:spPr>
        <p:txBody>
          <a:bodyPr lIns="0" tIns="0" rIns="0" bIns="0"/>
          <a:lstStyle>
            <a:lvl1pPr>
              <a:defRPr sz="2479" b="0" i="0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87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552">
              <a:lnSpc>
                <a:spcPts val="1037"/>
              </a:lnSpc>
            </a:pPr>
            <a:fld id="{81D60167-4931-47E6-BA6A-407CBD079E47}" type="slidenum">
              <a:rPr lang="en-US" altLang="zh-CN" spc="5" smtClean="0"/>
              <a:pPr marL="11552">
                <a:lnSpc>
                  <a:spcPts val="1037"/>
                </a:lnSpc>
              </a:pPr>
              <a:t>‹#›</a:t>
            </a:fld>
            <a:r>
              <a:rPr lang="zh-CN" altLang="en-US" spc="9" smtClean="0"/>
              <a:t>￼</a:t>
            </a:r>
            <a:endParaRPr lang="zh-CN" altLang="en-US" spc="9"/>
          </a:p>
        </p:txBody>
      </p:sp>
    </p:spTree>
    <p:extLst>
      <p:ext uri="{BB962C8B-B14F-4D97-AF65-F5344CB8AC3E}">
        <p14:creationId xmlns:p14="http://schemas.microsoft.com/office/powerpoint/2010/main" val="2520391740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49697" y="2546249"/>
            <a:ext cx="5320907" cy="381515"/>
          </a:xfrm>
        </p:spPr>
        <p:txBody>
          <a:bodyPr lIns="0" tIns="0" rIns="0" bIns="0"/>
          <a:lstStyle>
            <a:lvl1pPr>
              <a:defRPr sz="2479" b="0" i="0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87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552">
              <a:lnSpc>
                <a:spcPts val="1037"/>
              </a:lnSpc>
            </a:pPr>
            <a:fld id="{81D60167-4931-47E6-BA6A-407CBD079E47}" type="slidenum">
              <a:rPr lang="en-US" altLang="zh-CN" spc="5" smtClean="0"/>
              <a:pPr marL="11552">
                <a:lnSpc>
                  <a:spcPts val="1037"/>
                </a:lnSpc>
              </a:pPr>
              <a:t>‹#›</a:t>
            </a:fld>
            <a:r>
              <a:rPr lang="zh-CN" altLang="en-US" spc="9" smtClean="0"/>
              <a:t>￼</a:t>
            </a:r>
            <a:endParaRPr lang="zh-CN" altLang="en-US" spc="9"/>
          </a:p>
        </p:txBody>
      </p:sp>
    </p:spTree>
    <p:extLst>
      <p:ext uri="{BB962C8B-B14F-4D97-AF65-F5344CB8AC3E}">
        <p14:creationId xmlns:p14="http://schemas.microsoft.com/office/powerpoint/2010/main" val="2092365153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k object 16"/>
          <p:cNvSpPr/>
          <p:nvPr/>
        </p:nvSpPr>
        <p:spPr>
          <a:xfrm>
            <a:off x="1" y="6514644"/>
            <a:ext cx="9143999" cy="342875"/>
          </a:xfrm>
          <a:prstGeom prst="rect">
            <a:avLst/>
          </a:prstGeom>
          <a:blipFill>
            <a:blip r:embed="rId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819"/>
          </a:p>
        </p:txBody>
      </p:sp>
      <p:sp>
        <p:nvSpPr>
          <p:cNvPr id="17" name="bk object 17"/>
          <p:cNvSpPr/>
          <p:nvPr/>
        </p:nvSpPr>
        <p:spPr>
          <a:xfrm>
            <a:off x="0" y="6514642"/>
            <a:ext cx="9144000" cy="0"/>
          </a:xfrm>
          <a:custGeom>
            <a:rect l="l" t="t" r="r" b="b"/>
            <a:pathLst>
              <a:path w="2010410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DCDEDF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819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87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552">
              <a:lnSpc>
                <a:spcPts val="1037"/>
              </a:lnSpc>
            </a:pPr>
            <a:fld id="{81D60167-4931-47E6-BA6A-407CBD079E47}" type="slidenum">
              <a:rPr lang="en-US" altLang="zh-CN" spc="5" smtClean="0"/>
              <a:pPr marL="11552">
                <a:lnSpc>
                  <a:spcPts val="1037"/>
                </a:lnSpc>
              </a:pPr>
              <a:t>‹#›</a:t>
            </a:fld>
            <a:r>
              <a:rPr lang="zh-CN" altLang="en-US" spc="9" smtClean="0"/>
              <a:t>￼</a:t>
            </a:r>
            <a:endParaRPr lang="zh-CN" altLang="en-US" spc="9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777396"/>
            <a:ext cx="9144000" cy="85087"/>
            <a:chExt cx="9143999" cy="63170"/>
          </a:xfrm>
        </p:grpSpPr>
        <p:sp>
          <p:nvSpPr>
            <p:cNvPr id="9" name="Rectangle 2"/>
            <p:cNvSpPr>
              <a:spLocks noChangeArrowheads="1"/>
            </p:cNvSpPr>
            <p:nvPr/>
          </p:nvSpPr>
          <p:spPr bwMode="gray">
            <a:xfrm rot="10800000">
              <a:off x="0" y="0"/>
              <a:ext cx="440597" cy="63170"/>
            </a:xfrm>
            <a:prstGeom prst="rect">
              <a:avLst/>
            </a:prstGeom>
            <a:solidFill>
              <a:srgbClr val="4D81AF">
                <a:alpha val="90000"/>
              </a:srgbClr>
            </a:solidFill>
            <a:ln w="9525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554396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5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黑体" panose="02010609060101010101" pitchFamily="49" charset="-122"/>
              </a:endParaRPr>
            </a:p>
          </p:txBody>
        </p:sp>
        <p:sp>
          <p:nvSpPr>
            <p:cNvPr id="10" name="Rectangle 3"/>
            <p:cNvSpPr>
              <a:spLocks noChangeArrowheads="1"/>
            </p:cNvSpPr>
            <p:nvPr/>
          </p:nvSpPr>
          <p:spPr bwMode="gray">
            <a:xfrm rot="10800000">
              <a:off x="519971" y="0"/>
              <a:ext cx="150644" cy="63170"/>
            </a:xfrm>
            <a:prstGeom prst="rect">
              <a:avLst/>
            </a:prstGeom>
            <a:solidFill>
              <a:srgbClr val="B2C9DC">
                <a:alpha val="50000"/>
              </a:srgbClr>
            </a:solidFill>
            <a:ln w="9525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554396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5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黑体" panose="02010609060101010101" pitchFamily="49" charset="-122"/>
              </a:endParaRPr>
            </a:p>
          </p:txBody>
        </p:sp>
        <p:sp>
          <p:nvSpPr>
            <p:cNvPr id="11" name="Rectangle 4"/>
            <p:cNvSpPr>
              <a:spLocks noChangeArrowheads="1"/>
            </p:cNvSpPr>
            <p:nvPr/>
          </p:nvSpPr>
          <p:spPr bwMode="gray">
            <a:xfrm rot="10800000">
              <a:off x="795996" y="0"/>
              <a:ext cx="843938" cy="63170"/>
            </a:xfrm>
            <a:prstGeom prst="rect">
              <a:avLst/>
            </a:prstGeom>
            <a:solidFill>
              <a:srgbClr val="4D81AF">
                <a:alpha val="50000"/>
              </a:srgbClr>
            </a:solidFill>
            <a:ln w="9525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554396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5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黑体" panose="02010609060101010101" pitchFamily="49" charset="-122"/>
              </a:endParaRPr>
            </a:p>
          </p:txBody>
        </p:sp>
        <p:sp>
          <p:nvSpPr>
            <p:cNvPr id="12" name="Rectangle 5"/>
            <p:cNvSpPr>
              <a:spLocks noChangeArrowheads="1"/>
            </p:cNvSpPr>
            <p:nvPr/>
          </p:nvSpPr>
          <p:spPr bwMode="gray">
            <a:xfrm rot="10800000">
              <a:off x="671268" y="0"/>
              <a:ext cx="124727" cy="63170"/>
            </a:xfrm>
            <a:prstGeom prst="rect">
              <a:avLst/>
            </a:prstGeom>
            <a:solidFill>
              <a:srgbClr val="6F7170">
                <a:alpha val="50000"/>
              </a:srgbClr>
            </a:solidFill>
            <a:ln w="9525" algn="ctr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554396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5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黑体" panose="02010609060101010101" pitchFamily="49" charset="-122"/>
              </a:endParaRPr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gray">
            <a:xfrm rot="10800000">
              <a:off x="1639933" y="0"/>
              <a:ext cx="7504066" cy="63170"/>
            </a:xfrm>
            <a:prstGeom prst="rect">
              <a:avLst/>
            </a:prstGeom>
            <a:solidFill>
              <a:srgbClr val="B2C9DC">
                <a:alpha val="50000"/>
              </a:srgbClr>
            </a:solidFill>
            <a:ln w="9525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554396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5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黑体" panose="02010609060101010101" pitchFamily="49" charset="-122"/>
              </a:endParaRPr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gray">
            <a:xfrm rot="10800000">
              <a:off x="437360" y="0"/>
              <a:ext cx="82612" cy="63170"/>
            </a:xfrm>
            <a:prstGeom prst="rect">
              <a:avLst/>
            </a:prstGeom>
            <a:solidFill>
              <a:srgbClr val="4D81AF">
                <a:alpha val="50000"/>
              </a:srgbClr>
            </a:solidFill>
            <a:ln w="9525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554396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5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6665778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5940" y="340817"/>
            <a:ext cx="8072119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535940" y="4407382"/>
            <a:ext cx="8072119" cy="941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3300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3300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3300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19.xml" /><Relationship Id="rId4" Type="http://schemas.openxmlformats.org/officeDocument/2006/relationships/slideLayout" Target="../slideLayouts/slideLayout20.xml" /><Relationship Id="rId5" Type="http://schemas.openxmlformats.org/officeDocument/2006/relationships/slideLayout" Target="../slideLayouts/slideLayout21.xml" /><Relationship Id="rId6" Type="http://schemas.openxmlformats.org/officeDocument/2006/relationships/image" Target="../media/image2.png" /><Relationship Id="rId7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k object 16"/>
          <p:cNvSpPr/>
          <p:nvPr/>
        </p:nvSpPr>
        <p:spPr>
          <a:xfrm>
            <a:off x="1" y="6514644"/>
            <a:ext cx="9143999" cy="342875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81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49697" y="2546249"/>
            <a:ext cx="5320907" cy="8386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50" b="0" i="0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0194" y="1326982"/>
            <a:ext cx="818361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32937" y="6629641"/>
            <a:ext cx="1763816" cy="1154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751" b="0" i="1" kern="1200">
                <a:solidFill>
                  <a:srgbClr val="C72406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76">
              <a:lnSpc>
                <a:spcPts val="875"/>
              </a:lnSpc>
            </a:pPr>
            <a:endParaRPr lang="zh-CN" altLang="en-US" spc="-2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>4/17/2019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64188" y="6599317"/>
            <a:ext cx="258781" cy="12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887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52">
              <a:lnSpc>
                <a:spcPts val="1037"/>
              </a:lnSpc>
            </a:pPr>
            <a:fld id="{81D60167-4931-47E6-BA6A-407CBD079E47}" type="slidenum">
              <a:rPr lang="en-US" altLang="zh-CN" spc="5" smtClean="0"/>
              <a:pPr marL="11552">
                <a:lnSpc>
                  <a:spcPts val="1037"/>
                </a:lnSpc>
              </a:pPr>
              <a:t>‹#›</a:t>
            </a:fld>
            <a:r>
              <a:rPr lang="zh-CN" altLang="en-US" spc="9" smtClean="0"/>
              <a:t>￼</a:t>
            </a:r>
            <a:endParaRPr lang="zh-CN" altLang="en-US" spc="9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777396"/>
            <a:ext cx="9144000" cy="85087"/>
            <a:chExt cx="9143999" cy="63170"/>
          </a:xfrm>
        </p:grpSpPr>
        <p:sp>
          <p:nvSpPr>
            <p:cNvPr id="9" name="Rectangle 2"/>
            <p:cNvSpPr>
              <a:spLocks noChangeArrowheads="1"/>
            </p:cNvSpPr>
            <p:nvPr/>
          </p:nvSpPr>
          <p:spPr bwMode="gray">
            <a:xfrm rot="10800000">
              <a:off x="0" y="0"/>
              <a:ext cx="440597" cy="63170"/>
            </a:xfrm>
            <a:prstGeom prst="rect">
              <a:avLst/>
            </a:prstGeom>
            <a:solidFill>
              <a:srgbClr val="4D81AF">
                <a:alpha val="90000"/>
              </a:srgbClr>
            </a:solidFill>
            <a:ln w="9525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554396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5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黑体" panose="02010609060101010101" pitchFamily="49" charset="-122"/>
              </a:endParaRPr>
            </a:p>
          </p:txBody>
        </p:sp>
        <p:sp>
          <p:nvSpPr>
            <p:cNvPr id="10" name="Rectangle 3"/>
            <p:cNvSpPr>
              <a:spLocks noChangeArrowheads="1"/>
            </p:cNvSpPr>
            <p:nvPr/>
          </p:nvSpPr>
          <p:spPr bwMode="gray">
            <a:xfrm rot="10800000">
              <a:off x="519971" y="0"/>
              <a:ext cx="150644" cy="63170"/>
            </a:xfrm>
            <a:prstGeom prst="rect">
              <a:avLst/>
            </a:prstGeom>
            <a:solidFill>
              <a:srgbClr val="B2C9DC">
                <a:alpha val="50000"/>
              </a:srgbClr>
            </a:solidFill>
            <a:ln w="9525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554396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5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黑体" panose="02010609060101010101" pitchFamily="49" charset="-122"/>
              </a:endParaRPr>
            </a:p>
          </p:txBody>
        </p:sp>
        <p:sp>
          <p:nvSpPr>
            <p:cNvPr id="11" name="Rectangle 4"/>
            <p:cNvSpPr>
              <a:spLocks noChangeArrowheads="1"/>
            </p:cNvSpPr>
            <p:nvPr/>
          </p:nvSpPr>
          <p:spPr bwMode="gray">
            <a:xfrm rot="10800000">
              <a:off x="795996" y="0"/>
              <a:ext cx="843938" cy="63170"/>
            </a:xfrm>
            <a:prstGeom prst="rect">
              <a:avLst/>
            </a:prstGeom>
            <a:solidFill>
              <a:srgbClr val="4D81AF">
                <a:alpha val="50000"/>
              </a:srgbClr>
            </a:solidFill>
            <a:ln w="9525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554396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5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黑体" panose="02010609060101010101" pitchFamily="49" charset="-122"/>
              </a:endParaRPr>
            </a:p>
          </p:txBody>
        </p:sp>
        <p:sp>
          <p:nvSpPr>
            <p:cNvPr id="12" name="Rectangle 5"/>
            <p:cNvSpPr>
              <a:spLocks noChangeArrowheads="1"/>
            </p:cNvSpPr>
            <p:nvPr/>
          </p:nvSpPr>
          <p:spPr bwMode="gray">
            <a:xfrm rot="10800000">
              <a:off x="671268" y="0"/>
              <a:ext cx="124727" cy="63170"/>
            </a:xfrm>
            <a:prstGeom prst="rect">
              <a:avLst/>
            </a:prstGeom>
            <a:solidFill>
              <a:srgbClr val="6F7170">
                <a:alpha val="50000"/>
              </a:srgbClr>
            </a:solidFill>
            <a:ln w="9525" algn="ctr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554396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5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黑体" panose="02010609060101010101" pitchFamily="49" charset="-122"/>
              </a:endParaRPr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gray">
            <a:xfrm rot="10800000">
              <a:off x="1639933" y="0"/>
              <a:ext cx="7504066" cy="63170"/>
            </a:xfrm>
            <a:prstGeom prst="rect">
              <a:avLst/>
            </a:prstGeom>
            <a:solidFill>
              <a:srgbClr val="B2C9DC">
                <a:alpha val="50000"/>
              </a:srgbClr>
            </a:solidFill>
            <a:ln w="9525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554396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5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黑体" panose="02010609060101010101" pitchFamily="49" charset="-122"/>
              </a:endParaRPr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gray">
            <a:xfrm rot="10800000">
              <a:off x="437360" y="0"/>
              <a:ext cx="82612" cy="63170"/>
            </a:xfrm>
            <a:prstGeom prst="rect">
              <a:avLst/>
            </a:prstGeom>
            <a:solidFill>
              <a:srgbClr val="4D81AF">
                <a:alpha val="50000"/>
              </a:srgbClr>
            </a:solidFill>
            <a:ln w="9525">
              <a:noFill/>
              <a:miter lim="800000"/>
            </a:ln>
            <a:effectLst/>
          </p:spPr>
          <p:txBody>
            <a:bodyPr rot="10800000" wrap="none" lIns="91420" tIns="45710" rIns="91420" bIns="4571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554396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5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865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8" r:id="rId2"/>
    <p:sldLayoutId id="2147483669" r:id="rId3"/>
    <p:sldLayoutId id="2147483670" r:id="rId4"/>
    <p:sldLayoutId id="2147483671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07935">
        <a:defRPr>
          <a:latin typeface="+mn-lt"/>
          <a:ea typeface="+mn-ea"/>
          <a:cs typeface="+mn-cs"/>
        </a:defRPr>
      </a:lvl2pPr>
      <a:lvl3pPr marL="415869">
        <a:defRPr>
          <a:latin typeface="+mn-lt"/>
          <a:ea typeface="+mn-ea"/>
          <a:cs typeface="+mn-cs"/>
        </a:defRPr>
      </a:lvl3pPr>
      <a:lvl4pPr marL="623804">
        <a:defRPr>
          <a:latin typeface="+mn-lt"/>
          <a:ea typeface="+mn-ea"/>
          <a:cs typeface="+mn-cs"/>
        </a:defRPr>
      </a:lvl4pPr>
      <a:lvl5pPr marL="831738">
        <a:defRPr>
          <a:latin typeface="+mn-lt"/>
          <a:ea typeface="+mn-ea"/>
          <a:cs typeface="+mn-cs"/>
        </a:defRPr>
      </a:lvl5pPr>
      <a:lvl6pPr marL="1039673">
        <a:defRPr>
          <a:latin typeface="+mn-lt"/>
          <a:ea typeface="+mn-ea"/>
          <a:cs typeface="+mn-cs"/>
        </a:defRPr>
      </a:lvl6pPr>
      <a:lvl7pPr marL="1247607">
        <a:defRPr>
          <a:latin typeface="+mn-lt"/>
          <a:ea typeface="+mn-ea"/>
          <a:cs typeface="+mn-cs"/>
        </a:defRPr>
      </a:lvl7pPr>
      <a:lvl8pPr marL="1455542">
        <a:defRPr>
          <a:latin typeface="+mn-lt"/>
          <a:ea typeface="+mn-ea"/>
          <a:cs typeface="+mn-cs"/>
        </a:defRPr>
      </a:lvl8pPr>
      <a:lvl9pPr marL="166347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07935">
        <a:defRPr>
          <a:latin typeface="+mn-lt"/>
          <a:ea typeface="+mn-ea"/>
          <a:cs typeface="+mn-cs"/>
        </a:defRPr>
      </a:lvl2pPr>
      <a:lvl3pPr marL="415869">
        <a:defRPr>
          <a:latin typeface="+mn-lt"/>
          <a:ea typeface="+mn-ea"/>
          <a:cs typeface="+mn-cs"/>
        </a:defRPr>
      </a:lvl3pPr>
      <a:lvl4pPr marL="623804">
        <a:defRPr>
          <a:latin typeface="+mn-lt"/>
          <a:ea typeface="+mn-ea"/>
          <a:cs typeface="+mn-cs"/>
        </a:defRPr>
      </a:lvl4pPr>
      <a:lvl5pPr marL="831738">
        <a:defRPr>
          <a:latin typeface="+mn-lt"/>
          <a:ea typeface="+mn-ea"/>
          <a:cs typeface="+mn-cs"/>
        </a:defRPr>
      </a:lvl5pPr>
      <a:lvl6pPr marL="1039673">
        <a:defRPr>
          <a:latin typeface="+mn-lt"/>
          <a:ea typeface="+mn-ea"/>
          <a:cs typeface="+mn-cs"/>
        </a:defRPr>
      </a:lvl6pPr>
      <a:lvl7pPr marL="1247607">
        <a:defRPr>
          <a:latin typeface="+mn-lt"/>
          <a:ea typeface="+mn-ea"/>
          <a:cs typeface="+mn-cs"/>
        </a:defRPr>
      </a:lvl7pPr>
      <a:lvl8pPr marL="1455542">
        <a:defRPr>
          <a:latin typeface="+mn-lt"/>
          <a:ea typeface="+mn-ea"/>
          <a:cs typeface="+mn-cs"/>
        </a:defRPr>
      </a:lvl8pPr>
      <a:lvl9pPr marL="1663477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bk object 17"/>
          <p:cNvSpPr/>
          <p:nvPr/>
        </p:nvSpPr>
        <p:spPr>
          <a:xfrm>
            <a:off x="285750" y="6497637"/>
            <a:ext cx="8858249" cy="360359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54527" y="2624404"/>
            <a:ext cx="3234944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3300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884" y="1341580"/>
            <a:ext cx="8444230" cy="2312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>4/17/2019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03385" y="6641515"/>
            <a:ext cx="2489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Relationship Id="rId3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png" /><Relationship Id="rId4" Type="http://schemas.openxmlformats.org/officeDocument/2006/relationships/image" Target="../media/image15.jpeg" /><Relationship Id="rId5" Type="http://schemas.openxmlformats.org/officeDocument/2006/relationships/image" Target="../media/image16.png" /><Relationship Id="rId6" Type="http://schemas.openxmlformats.org/officeDocument/2006/relationships/image" Target="../media/image17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806106001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321" y="-273"/>
            <a:ext cx="6536358" cy="6858288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1586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81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70043" y="0"/>
            <a:ext cx="7273677" cy="6858000"/>
          </a:xfrm>
          <a:custGeom>
            <a:rect l="l" t="t" r="r" b="b"/>
            <a:pathLst>
              <a:path w="15993110" h="11308080">
                <a:moveTo>
                  <a:pt x="15993020" y="11308032"/>
                </a:moveTo>
                <a:lnTo>
                  <a:pt x="0" y="11308032"/>
                </a:lnTo>
                <a:lnTo>
                  <a:pt x="5105917" y="0"/>
                </a:lnTo>
                <a:lnTo>
                  <a:pt x="15993020" y="0"/>
                </a:lnTo>
                <a:lnTo>
                  <a:pt x="15993020" y="11308032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1586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81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16296" y="185355"/>
            <a:ext cx="2065595" cy="5373659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1586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81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88986" y="2943741"/>
            <a:ext cx="5166604" cy="440433"/>
          </a:xfrm>
          <a:prstGeom prst="rect">
            <a:avLst/>
          </a:prstGeom>
        </p:spPr>
        <p:txBody>
          <a:bodyPr vert="horz" wrap="square" lIns="0" tIns="5198" rIns="0" bIns="0" rtlCol="0">
            <a:spAutoFit/>
          </a:bodyPr>
          <a:lstStyle/>
          <a:p>
            <a:pPr marL="1756758" marR="2311" indent="-1751271" algn="ctr">
              <a:lnSpc>
                <a:spcPct val="100600"/>
              </a:lnSpc>
              <a:spcBef>
                <a:spcPts val="41"/>
              </a:spcBef>
            </a:pPr>
            <a:r>
              <a:rPr lang="en-US" altLang="zh-CN" sz="2800" b="1" spc="2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SNMP</a:t>
            </a:r>
            <a:r>
              <a:rPr lang="zh-CN" altLang="en-US" sz="2800" b="1" spc="2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与</a:t>
            </a:r>
            <a:r>
              <a:rPr lang="en-US" altLang="zh-CN" sz="2800" b="1" spc="2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MIB</a:t>
            </a:r>
            <a:r>
              <a:rPr lang="zh-CN" altLang="en-US" sz="2800" b="1" spc="2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网络协议概</a:t>
            </a:r>
            <a:r>
              <a:rPr lang="zh-CN" altLang="en-US" sz="2800" b="1" spc="2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24784" y="3874512"/>
            <a:ext cx="2093500" cy="282482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76" marR="0" lvl="0" indent="0" algn="ctr" defTabSz="415869" rtl="0" eaLnBrk="1" fontAlgn="auto" latinLnBrk="0" hangingPunct="1">
              <a:lnSpc>
                <a:spcPct val="100000"/>
              </a:lnSpc>
              <a:spcBef>
                <a:spcPts val="48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796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技</a:t>
            </a:r>
            <a:r>
              <a:rPr kumimoji="0" lang="zh-CN" altLang="en-US" sz="1796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术创新，变革未来</a:t>
            </a:r>
            <a:endParaRPr kumimoji="0" sz="179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99064" y="3486932"/>
            <a:ext cx="5344656" cy="13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PB1"/>
          <p:cNvSpPr/>
          <p:nvPr/>
        </p:nvSpPr>
        <p:spPr>
          <a:xfrm>
            <a:off x="0" y="6839712"/>
            <a:ext cx="217714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10" name="PageNumberTextBox1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SNMP与MIB网络协议概述全文共42页，当前为第1页。</a:t>
            </a:r>
          </a:p>
        </p:txBody>
      </p:sp>
    </p:spTree>
    <p:extLst>
      <p:ext uri="{BB962C8B-B14F-4D97-AF65-F5344CB8AC3E}">
        <p14:creationId xmlns:p14="http://schemas.microsoft.com/office/powerpoint/2010/main" val="207946093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35940" y="496011"/>
            <a:ext cx="3598545" cy="31273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5">
                <a:solidFill>
                  <a:srgbClr val="FF3300"/>
                </a:solidFill>
                <a:latin typeface="Microsoft JhengHei"/>
                <a:cs typeface="Microsoft JhengHei"/>
              </a:rPr>
              <a:t>目录</a:t>
            </a:r>
            <a:endParaRPr sz="32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550">
              <a:latin typeface="Times New Roman"/>
              <a:cs typeface="Times New Roman"/>
            </a:endParaRPr>
          </a:p>
          <a:p>
            <a:pPr marL="509270" indent="-342900">
              <a:lnSpc>
                <a:spcPct val="100000"/>
              </a:lnSpc>
              <a:buFont typeface="Wingdings"/>
              <a:buChar char=""/>
              <a:tabLst>
                <a:tab pos="509905"/>
              </a:tabLst>
            </a:pPr>
            <a:r>
              <a:rPr sz="2800" spc="-5">
                <a:solidFill>
                  <a:srgbClr val="FF0000"/>
                </a:solidFill>
                <a:latin typeface="宋体"/>
                <a:cs typeface="宋体"/>
              </a:rPr>
              <a:t>网络管理介绍</a:t>
            </a:r>
            <a:endParaRPr sz="2800">
              <a:latin typeface="宋体"/>
              <a:cs typeface="宋体"/>
            </a:endParaRPr>
          </a:p>
          <a:p>
            <a:pPr marL="509270" indent="-342900">
              <a:lnSpc>
                <a:spcPct val="100000"/>
              </a:lnSpc>
              <a:spcBef>
                <a:spcPts val="1010"/>
              </a:spcBef>
              <a:buClr>
                <a:srgbClr val="FF0000"/>
              </a:buClr>
              <a:buFont typeface="Wingdings"/>
              <a:buChar char=""/>
              <a:tabLst>
                <a:tab pos="509905"/>
              </a:tabLst>
            </a:pPr>
            <a:r>
              <a:rPr sz="2800" spc="-5">
                <a:latin typeface="Times New Roman"/>
                <a:cs typeface="Times New Roman"/>
              </a:rPr>
              <a:t>SNMP</a:t>
            </a:r>
            <a:r>
              <a:rPr sz="2800" spc="-5">
                <a:latin typeface="宋体"/>
                <a:cs typeface="宋体"/>
              </a:rPr>
              <a:t>协议介绍</a:t>
            </a:r>
            <a:endParaRPr sz="2800">
              <a:latin typeface="宋体"/>
              <a:cs typeface="宋体"/>
            </a:endParaRPr>
          </a:p>
          <a:p>
            <a:pPr marL="509270" indent="-342900">
              <a:lnSpc>
                <a:spcPct val="100000"/>
              </a:lnSpc>
              <a:spcBef>
                <a:spcPts val="1005"/>
              </a:spcBef>
              <a:buClr>
                <a:srgbClr val="FF0000"/>
              </a:buClr>
              <a:buFont typeface="Wingdings"/>
              <a:buChar char=""/>
              <a:tabLst>
                <a:tab pos="509905"/>
              </a:tabLst>
            </a:pPr>
            <a:r>
              <a:rPr sz="2800" spc="-5">
                <a:latin typeface="Times New Roman"/>
                <a:cs typeface="Times New Roman"/>
              </a:rPr>
              <a:t>MIB</a:t>
            </a:r>
            <a:r>
              <a:rPr sz="2800" spc="-5">
                <a:latin typeface="宋体"/>
                <a:cs typeface="宋体"/>
              </a:rPr>
              <a:t>介绍</a:t>
            </a:r>
            <a:endParaRPr sz="2800">
              <a:latin typeface="宋体"/>
              <a:cs typeface="宋体"/>
            </a:endParaRPr>
          </a:p>
          <a:p>
            <a:pPr marL="509270" indent="-342900">
              <a:lnSpc>
                <a:spcPct val="100000"/>
              </a:lnSpc>
              <a:spcBef>
                <a:spcPts val="1010"/>
              </a:spcBef>
              <a:buClr>
                <a:srgbClr val="FF0000"/>
              </a:buClr>
              <a:buFont typeface="Wingdings"/>
              <a:buChar char=""/>
              <a:tabLst>
                <a:tab pos="509905"/>
              </a:tabLst>
            </a:pPr>
            <a:r>
              <a:rPr sz="2800" spc="-5">
                <a:latin typeface="Arial"/>
                <a:cs typeface="Arial"/>
              </a:rPr>
              <a:t>iM</a:t>
            </a:r>
            <a:r>
              <a:rPr sz="2800" spc="-10">
                <a:latin typeface="Arial"/>
                <a:cs typeface="Arial"/>
              </a:rPr>
              <a:t>C</a:t>
            </a:r>
            <a:r>
              <a:rPr sz="2800" spc="-5">
                <a:latin typeface="宋体"/>
                <a:cs typeface="宋体"/>
              </a:rPr>
              <a:t>对</a:t>
            </a:r>
            <a:r>
              <a:rPr sz="2800" spc="-5">
                <a:latin typeface="Arial"/>
                <a:cs typeface="Arial"/>
              </a:rPr>
              <a:t>SN</a:t>
            </a:r>
            <a:r>
              <a:rPr sz="2800" spc="-15">
                <a:latin typeface="Arial"/>
                <a:cs typeface="Arial"/>
              </a:rPr>
              <a:t>M</a:t>
            </a:r>
            <a:r>
              <a:rPr sz="2800" spc="-10">
                <a:latin typeface="Arial"/>
                <a:cs typeface="Arial"/>
              </a:rPr>
              <a:t>P</a:t>
            </a:r>
            <a:r>
              <a:rPr sz="2800" spc="-5">
                <a:latin typeface="宋体"/>
                <a:cs typeface="宋体"/>
              </a:rPr>
              <a:t>的封装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2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5" name="PB2"/>
          <p:cNvSpPr/>
          <p:nvPr/>
        </p:nvSpPr>
        <p:spPr>
          <a:xfrm>
            <a:off x="0" y="6839712"/>
            <a:ext cx="435428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6" name="PageNumberTextBox2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SNMP与MIB网络协议概述全文共42页，当前为第2页。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24695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5">
                <a:solidFill>
                  <a:srgbClr val="CC0000"/>
                </a:solidFill>
              </a:rPr>
              <a:t>网络</a:t>
            </a:r>
            <a:r>
              <a:rPr sz="3200" spc="0">
                <a:solidFill>
                  <a:srgbClr val="CC0000"/>
                </a:solidFill>
              </a:rPr>
              <a:t>管理</a:t>
            </a:r>
            <a:r>
              <a:rPr sz="3200" spc="-10">
                <a:solidFill>
                  <a:srgbClr val="CC0000"/>
                </a:solidFill>
              </a:rPr>
              <a:t>介</a:t>
            </a:r>
            <a:r>
              <a:rPr sz="3200" spc="0">
                <a:solidFill>
                  <a:srgbClr val="CC0000"/>
                </a:solidFill>
              </a:rPr>
              <a:t>绍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4352035"/>
            <a:ext cx="8058784" cy="208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>
              <a:lnSpc>
                <a:spcPct val="150000"/>
              </a:lnSpc>
              <a:spcBef>
                <a:spcPts val="100"/>
              </a:spcBef>
              <a:buClr>
                <a:srgbClr val="FF0000"/>
              </a:buClr>
              <a:buFont typeface="Wingdings"/>
              <a:buChar char=""/>
              <a:tabLst>
                <a:tab pos="354965"/>
                <a:tab pos="355600"/>
              </a:tabLst>
            </a:pPr>
            <a:r>
              <a:rPr sz="1500" b="1" spc="0">
                <a:latin typeface="Microsoft JhengHei"/>
                <a:cs typeface="Microsoft JhengHei"/>
              </a:rPr>
              <a:t>网络管</a:t>
            </a:r>
            <a:r>
              <a:rPr sz="1500" b="1">
                <a:latin typeface="Microsoft JhengHei"/>
                <a:cs typeface="Microsoft JhengHei"/>
              </a:rPr>
              <a:t>理</a:t>
            </a:r>
            <a:r>
              <a:rPr sz="1500" b="1" spc="-5">
                <a:latin typeface="Microsoft JhengHei"/>
                <a:cs typeface="Microsoft JhengHei"/>
              </a:rPr>
              <a:t>（</a:t>
            </a:r>
            <a:r>
              <a:rPr sz="1500" b="1" spc="-5">
                <a:latin typeface="Arial"/>
                <a:cs typeface="Arial"/>
              </a:rPr>
              <a:t>Network</a:t>
            </a:r>
            <a:r>
              <a:rPr sz="1500" b="1" spc="-25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Management</a:t>
            </a:r>
            <a:r>
              <a:rPr sz="1500" b="1" spc="-5">
                <a:latin typeface="Microsoft JhengHei"/>
                <a:cs typeface="Microsoft JhengHei"/>
              </a:rPr>
              <a:t>）</a:t>
            </a:r>
            <a:r>
              <a:rPr sz="1500" b="1" spc="0">
                <a:latin typeface="Microsoft JhengHei"/>
                <a:cs typeface="Microsoft JhengHei"/>
              </a:rPr>
              <a:t>是对</a:t>
            </a:r>
            <a:r>
              <a:rPr sz="1500" b="1">
                <a:latin typeface="Microsoft JhengHei"/>
                <a:cs typeface="Microsoft JhengHei"/>
              </a:rPr>
              <a:t>网络硬件（包括网络设备、服务器、办公机、打印 </a:t>
            </a:r>
            <a:r>
              <a:rPr sz="1500" b="1" spc="0">
                <a:latin typeface="Microsoft JhengHei"/>
                <a:cs typeface="Microsoft JhengHei"/>
              </a:rPr>
              <a:t>机、语</a:t>
            </a:r>
            <a:r>
              <a:rPr sz="1500" b="1">
                <a:latin typeface="Microsoft JhengHei"/>
                <a:cs typeface="Microsoft JhengHei"/>
              </a:rPr>
              <a:t>音电话等）、应用软件（如操作系统、数据库、邮件系统等）的综合使用与协调的整 </a:t>
            </a:r>
            <a:r>
              <a:rPr sz="1500" b="1" spc="0">
                <a:latin typeface="Microsoft JhengHei"/>
                <a:cs typeface="Microsoft JhengHei"/>
              </a:rPr>
              <a:t>体过程</a:t>
            </a:r>
            <a:r>
              <a:rPr sz="1500" b="1">
                <a:latin typeface="Microsoft JhengHei"/>
                <a:cs typeface="Microsoft JhengHei"/>
              </a:rPr>
              <a:t>，以达到网络运行最优，并最大限度地降低网络维护成本。</a:t>
            </a:r>
            <a:endParaRPr sz="1500">
              <a:latin typeface="Microsoft JhengHei"/>
              <a:cs typeface="Microsoft JhengHei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Clr>
                <a:srgbClr val="FF0000"/>
              </a:buClr>
              <a:buFont typeface="Wingdings"/>
              <a:buChar char=""/>
              <a:tabLst>
                <a:tab pos="354965"/>
                <a:tab pos="355600"/>
              </a:tabLst>
            </a:pPr>
            <a:r>
              <a:rPr sz="1500" b="1">
                <a:latin typeface="Microsoft JhengHei"/>
                <a:cs typeface="Microsoft JhengHei"/>
              </a:rPr>
              <a:t>通常，网</a:t>
            </a:r>
            <a:r>
              <a:rPr sz="1500" b="1" spc="-5">
                <a:latin typeface="Microsoft JhengHei"/>
                <a:cs typeface="Microsoft JhengHei"/>
              </a:rPr>
              <a:t>络</a:t>
            </a:r>
            <a:r>
              <a:rPr sz="1500" b="1">
                <a:latin typeface="Microsoft JhengHei"/>
                <a:cs typeface="Microsoft JhengHei"/>
              </a:rPr>
              <a:t>管</a:t>
            </a:r>
            <a:r>
              <a:rPr sz="1500" b="1" spc="-5">
                <a:latin typeface="Microsoft JhengHei"/>
                <a:cs typeface="Microsoft JhengHei"/>
              </a:rPr>
              <a:t>理</a:t>
            </a:r>
            <a:r>
              <a:rPr sz="1500" b="1">
                <a:latin typeface="Microsoft JhengHei"/>
                <a:cs typeface="Microsoft JhengHei"/>
              </a:rPr>
              <a:t>以</a:t>
            </a:r>
            <a:r>
              <a:rPr sz="1500" b="1" spc="-5">
                <a:latin typeface="Microsoft JhengHei"/>
                <a:cs typeface="Microsoft JhengHei"/>
              </a:rPr>
              <a:t>网</a:t>
            </a:r>
            <a:r>
              <a:rPr sz="1500" b="1">
                <a:latin typeface="Microsoft JhengHei"/>
                <a:cs typeface="Microsoft JhengHei"/>
              </a:rPr>
              <a:t>络</a:t>
            </a:r>
            <a:r>
              <a:rPr sz="1500" b="1" spc="-5">
                <a:latin typeface="Microsoft JhengHei"/>
                <a:cs typeface="Microsoft JhengHei"/>
              </a:rPr>
              <a:t>管</a:t>
            </a:r>
            <a:r>
              <a:rPr sz="1500" b="1">
                <a:latin typeface="Microsoft JhengHei"/>
                <a:cs typeface="Microsoft JhengHei"/>
              </a:rPr>
              <a:t>理</a:t>
            </a:r>
            <a:r>
              <a:rPr sz="1500" b="1" spc="-5">
                <a:latin typeface="Microsoft JhengHei"/>
                <a:cs typeface="Microsoft JhengHei"/>
              </a:rPr>
              <a:t>软</a:t>
            </a:r>
            <a:r>
              <a:rPr sz="1500" b="1">
                <a:latin typeface="Microsoft JhengHei"/>
                <a:cs typeface="Microsoft JhengHei"/>
              </a:rPr>
              <a:t>件</a:t>
            </a:r>
            <a:r>
              <a:rPr sz="1500" b="1" spc="-5">
                <a:latin typeface="Microsoft JhengHei"/>
                <a:cs typeface="Microsoft JhengHei"/>
              </a:rPr>
              <a:t>（</a:t>
            </a:r>
            <a:r>
              <a:rPr sz="1500" b="1" spc="-5">
                <a:latin typeface="Arial"/>
                <a:cs typeface="Arial"/>
              </a:rPr>
              <a:t>Network</a:t>
            </a:r>
            <a:r>
              <a:rPr sz="1500" b="1" spc="-30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Management</a:t>
            </a:r>
            <a:r>
              <a:rPr sz="1500" b="1" spc="0">
                <a:latin typeface="Arial"/>
                <a:cs typeface="Arial"/>
              </a:rPr>
              <a:t> </a:t>
            </a:r>
            <a:r>
              <a:rPr sz="1500" b="1">
                <a:latin typeface="Arial"/>
                <a:cs typeface="Arial"/>
              </a:rPr>
              <a:t>Software,</a:t>
            </a:r>
            <a:r>
              <a:rPr sz="1500" b="1" spc="-35">
                <a:latin typeface="Arial"/>
                <a:cs typeface="Arial"/>
              </a:rPr>
              <a:t> </a:t>
            </a:r>
            <a:r>
              <a:rPr sz="1500" b="1">
                <a:latin typeface="Arial"/>
                <a:cs typeface="Arial"/>
              </a:rPr>
              <a:t>NMS</a:t>
            </a:r>
            <a:r>
              <a:rPr sz="1500" b="1">
                <a:latin typeface="Microsoft JhengHei"/>
                <a:cs typeface="Microsoft JhengHei"/>
              </a:rPr>
              <a:t>）的形式出</a:t>
            </a:r>
            <a:r>
              <a:rPr sz="1500" b="1" spc="-5">
                <a:latin typeface="Microsoft JhengHei"/>
                <a:cs typeface="Microsoft JhengHei"/>
              </a:rPr>
              <a:t>现</a:t>
            </a:r>
            <a:r>
              <a:rPr sz="1500" b="1">
                <a:latin typeface="Microsoft JhengHei"/>
                <a:cs typeface="Microsoft JhengHei"/>
              </a:rPr>
              <a:t>，</a:t>
            </a:r>
            <a:endParaRPr sz="15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900"/>
              </a:spcBef>
            </a:pPr>
            <a:r>
              <a:rPr sz="1500" b="1" spc="0">
                <a:latin typeface="Microsoft JhengHei"/>
                <a:cs typeface="Microsoft JhengHei"/>
              </a:rPr>
              <a:t>即通过</a:t>
            </a:r>
            <a:r>
              <a:rPr sz="1500" b="1">
                <a:latin typeface="Microsoft JhengHei"/>
                <a:cs typeface="Microsoft JhengHei"/>
              </a:rPr>
              <a:t>网络管理软件对网络进行管理，网络管理软件简称为网管。业界知名网管包</a:t>
            </a:r>
            <a:r>
              <a:rPr sz="1500" b="1" spc="0">
                <a:latin typeface="Microsoft JhengHei"/>
                <a:cs typeface="Microsoft JhengHei"/>
              </a:rPr>
              <a:t>括</a:t>
            </a:r>
            <a:r>
              <a:rPr sz="1500" b="1" spc="-5">
                <a:latin typeface="Arial"/>
                <a:cs typeface="Arial"/>
              </a:rPr>
              <a:t>H3C</a:t>
            </a:r>
            <a:endParaRPr sz="15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900"/>
              </a:spcBef>
            </a:pPr>
            <a:r>
              <a:rPr sz="1500" b="1" spc="-5">
                <a:latin typeface="Arial"/>
                <a:cs typeface="Arial"/>
              </a:rPr>
              <a:t>iMC</a:t>
            </a:r>
            <a:r>
              <a:rPr sz="1500" b="1">
                <a:latin typeface="Microsoft JhengHei"/>
                <a:cs typeface="Microsoft JhengHei"/>
              </a:rPr>
              <a:t>、</a:t>
            </a:r>
            <a:r>
              <a:rPr sz="1500" b="1" spc="-5">
                <a:latin typeface="Arial"/>
                <a:cs typeface="Arial"/>
              </a:rPr>
              <a:t>HP</a:t>
            </a:r>
            <a:r>
              <a:rPr sz="1500" b="1" spc="-20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NNMi</a:t>
            </a:r>
            <a:r>
              <a:rPr sz="1500" b="1" spc="-5">
                <a:latin typeface="Microsoft JhengHei"/>
                <a:cs typeface="Microsoft JhengHei"/>
              </a:rPr>
              <a:t>、</a:t>
            </a:r>
            <a:r>
              <a:rPr sz="1500" b="1" spc="50">
                <a:latin typeface="Microsoft JhengHei"/>
                <a:cs typeface="Microsoft JhengHei"/>
              </a:rPr>
              <a:t> </a:t>
            </a:r>
            <a:r>
              <a:rPr sz="1500" b="1">
                <a:latin typeface="Arial"/>
                <a:cs typeface="Arial"/>
              </a:rPr>
              <a:t>Huawei</a:t>
            </a:r>
            <a:r>
              <a:rPr sz="1500" b="1" spc="-35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U2000</a:t>
            </a:r>
            <a:r>
              <a:rPr sz="1500" b="1">
                <a:latin typeface="Arial"/>
                <a:cs typeface="Arial"/>
              </a:rPr>
              <a:t> </a:t>
            </a:r>
            <a:r>
              <a:rPr sz="1500" b="1" spc="0">
                <a:latin typeface="Microsoft JhengHei"/>
                <a:cs typeface="Microsoft JhengHei"/>
              </a:rPr>
              <a:t>、</a:t>
            </a:r>
            <a:r>
              <a:rPr sz="1500" b="1" spc="-5">
                <a:latin typeface="Arial"/>
                <a:cs typeface="Arial"/>
              </a:rPr>
              <a:t>CiscoWorks</a:t>
            </a:r>
            <a:r>
              <a:rPr sz="1500" b="1" spc="0">
                <a:latin typeface="Microsoft JhengHei"/>
                <a:cs typeface="Microsoft JhengHei"/>
              </a:rPr>
              <a:t>、</a:t>
            </a:r>
            <a:r>
              <a:rPr sz="1500" b="1">
                <a:latin typeface="Microsoft JhengHei"/>
                <a:cs typeface="Microsoft JhengHei"/>
              </a:rPr>
              <a:t>、</a:t>
            </a:r>
            <a:r>
              <a:rPr sz="1500" b="1" spc="-5">
                <a:latin typeface="Arial"/>
                <a:cs typeface="Arial"/>
              </a:rPr>
              <a:t>Juniper</a:t>
            </a:r>
            <a:r>
              <a:rPr sz="1500" b="1" spc="-45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NSM</a:t>
            </a:r>
            <a:r>
              <a:rPr sz="1500" b="1">
                <a:latin typeface="Microsoft JhengHei"/>
                <a:cs typeface="Microsoft JhengHei"/>
              </a:rPr>
              <a:t>等。</a:t>
            </a:r>
            <a:endParaRPr sz="15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43783" y="1085872"/>
            <a:ext cx="4022273" cy="3252548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3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7" name="PB3"/>
          <p:cNvSpPr/>
          <p:nvPr/>
        </p:nvSpPr>
        <p:spPr>
          <a:xfrm>
            <a:off x="0" y="6839712"/>
            <a:ext cx="653142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8" name="PageNumberTextBox3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SNMP与MIB网络协议概述全文共42页，当前为第3页。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36899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0">
                <a:solidFill>
                  <a:srgbClr val="CC0000"/>
                </a:solidFill>
              </a:rPr>
              <a:t>网络管理</a:t>
            </a:r>
            <a:r>
              <a:rPr sz="3200" spc="-10">
                <a:solidFill>
                  <a:srgbClr val="CC0000"/>
                </a:solidFill>
              </a:rPr>
              <a:t>的</a:t>
            </a:r>
            <a:r>
              <a:rPr sz="3200" spc="0">
                <a:solidFill>
                  <a:srgbClr val="CC0000"/>
                </a:solidFill>
              </a:rPr>
              <a:t>发展</a:t>
            </a:r>
            <a:r>
              <a:rPr sz="3200" spc="-10">
                <a:solidFill>
                  <a:srgbClr val="CC0000"/>
                </a:solidFill>
              </a:rPr>
              <a:t>过</a:t>
            </a:r>
            <a:r>
              <a:rPr sz="3200" spc="0">
                <a:solidFill>
                  <a:srgbClr val="CC0000"/>
                </a:solidFill>
              </a:rPr>
              <a:t>程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330553"/>
            <a:ext cx="8065770" cy="2586355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400" b="1" spc="0">
                <a:latin typeface="Microsoft JhengHei"/>
                <a:cs typeface="Microsoft JhengHei"/>
              </a:rPr>
              <a:t>网络</a:t>
            </a:r>
            <a:r>
              <a:rPr sz="1400" b="1">
                <a:latin typeface="Microsoft JhengHei"/>
                <a:cs typeface="Microsoft JhengHei"/>
              </a:rPr>
              <a:t>管理</a:t>
            </a:r>
            <a:r>
              <a:rPr sz="1400" b="1" spc="-15">
                <a:latin typeface="Microsoft JhengHei"/>
                <a:cs typeface="Microsoft JhengHei"/>
              </a:rPr>
              <a:t>的</a:t>
            </a:r>
            <a:r>
              <a:rPr sz="1400" b="1">
                <a:latin typeface="Microsoft JhengHei"/>
                <a:cs typeface="Microsoft JhengHei"/>
              </a:rPr>
              <a:t>发展</a:t>
            </a:r>
            <a:r>
              <a:rPr sz="1400" b="1" spc="-15">
                <a:latin typeface="Microsoft JhengHei"/>
                <a:cs typeface="Microsoft JhengHei"/>
              </a:rPr>
              <a:t>经</a:t>
            </a:r>
            <a:r>
              <a:rPr sz="1400" b="1">
                <a:latin typeface="Microsoft JhengHei"/>
                <a:cs typeface="Microsoft JhengHei"/>
              </a:rPr>
              <a:t>历了</a:t>
            </a:r>
            <a:r>
              <a:rPr sz="1400" b="1" spc="-15">
                <a:latin typeface="Microsoft JhengHei"/>
                <a:cs typeface="Microsoft JhengHei"/>
              </a:rPr>
              <a:t>三</a:t>
            </a:r>
            <a:r>
              <a:rPr sz="1400" b="1">
                <a:latin typeface="Microsoft JhengHei"/>
                <a:cs typeface="Microsoft JhengHei"/>
              </a:rPr>
              <a:t>个阶</a:t>
            </a:r>
            <a:r>
              <a:rPr sz="1400" b="1" spc="-15">
                <a:latin typeface="Microsoft JhengHei"/>
                <a:cs typeface="Microsoft JhengHei"/>
              </a:rPr>
              <a:t>段</a:t>
            </a:r>
            <a:r>
              <a:rPr sz="1400" b="1">
                <a:latin typeface="Microsoft JhengHei"/>
                <a:cs typeface="Microsoft JhengHei"/>
              </a:rPr>
              <a:t>：</a:t>
            </a:r>
            <a:endParaRPr sz="1400">
              <a:latin typeface="Microsoft JhengHei"/>
              <a:cs typeface="Microsoft JhengHei"/>
            </a:endParaRPr>
          </a:p>
          <a:p>
            <a:pPr marL="355600" indent="-342900">
              <a:lnSpc>
                <a:spcPct val="100000"/>
              </a:lnSpc>
              <a:spcBef>
                <a:spcPts val="840"/>
              </a:spcBef>
              <a:buClr>
                <a:srgbClr val="FF0000"/>
              </a:buClr>
              <a:buFont typeface="Wingdings"/>
              <a:buChar char=""/>
              <a:tabLst>
                <a:tab pos="354965"/>
                <a:tab pos="355600"/>
              </a:tabLst>
            </a:pPr>
            <a:r>
              <a:rPr sz="1400" b="1" spc="0">
                <a:latin typeface="Microsoft JhengHei"/>
                <a:cs typeface="Microsoft JhengHei"/>
              </a:rPr>
              <a:t>命令</a:t>
            </a:r>
            <a:r>
              <a:rPr sz="1400" b="1">
                <a:latin typeface="Microsoft JhengHei"/>
                <a:cs typeface="Microsoft JhengHei"/>
              </a:rPr>
              <a:t>行。</a:t>
            </a:r>
            <a:r>
              <a:rPr sz="1400" b="1" spc="-15">
                <a:latin typeface="Microsoft JhengHei"/>
                <a:cs typeface="Microsoft JhengHei"/>
              </a:rPr>
              <a:t>这</a:t>
            </a:r>
            <a:r>
              <a:rPr sz="1400" b="1">
                <a:latin typeface="Microsoft JhengHei"/>
                <a:cs typeface="Microsoft JhengHei"/>
              </a:rPr>
              <a:t>是网</a:t>
            </a:r>
            <a:r>
              <a:rPr sz="1400" b="1" spc="-15">
                <a:latin typeface="Microsoft JhengHei"/>
                <a:cs typeface="Microsoft JhengHei"/>
              </a:rPr>
              <a:t>络</a:t>
            </a:r>
            <a:r>
              <a:rPr sz="1400" b="1">
                <a:latin typeface="Microsoft JhengHei"/>
                <a:cs typeface="Microsoft JhengHei"/>
              </a:rPr>
              <a:t>管理</a:t>
            </a:r>
            <a:r>
              <a:rPr sz="1400" b="1" spc="-15">
                <a:latin typeface="Microsoft JhengHei"/>
                <a:cs typeface="Microsoft JhengHei"/>
              </a:rPr>
              <a:t>的</a:t>
            </a:r>
            <a:r>
              <a:rPr sz="1400" b="1">
                <a:latin typeface="Microsoft JhengHei"/>
                <a:cs typeface="Microsoft JhengHei"/>
              </a:rPr>
              <a:t>最原</a:t>
            </a:r>
            <a:r>
              <a:rPr sz="1400" b="1" spc="-15">
                <a:latin typeface="Microsoft JhengHei"/>
                <a:cs typeface="Microsoft JhengHei"/>
              </a:rPr>
              <a:t>始</a:t>
            </a:r>
            <a:r>
              <a:rPr sz="1400" b="1">
                <a:latin typeface="Microsoft JhengHei"/>
                <a:cs typeface="Microsoft JhengHei"/>
              </a:rPr>
              <a:t>阶段</a:t>
            </a:r>
            <a:r>
              <a:rPr sz="1400" b="1" spc="-15">
                <a:latin typeface="Microsoft JhengHei"/>
                <a:cs typeface="Microsoft JhengHei"/>
              </a:rPr>
              <a:t>，</a:t>
            </a:r>
            <a:r>
              <a:rPr sz="1400" b="1">
                <a:latin typeface="Microsoft JhengHei"/>
                <a:cs typeface="Microsoft JhengHei"/>
              </a:rPr>
              <a:t>网络</a:t>
            </a:r>
            <a:r>
              <a:rPr sz="1400" b="1" spc="-15">
                <a:latin typeface="Microsoft JhengHei"/>
                <a:cs typeface="Microsoft JhengHei"/>
              </a:rPr>
              <a:t>管</a:t>
            </a:r>
            <a:r>
              <a:rPr sz="1400" b="1">
                <a:latin typeface="Microsoft JhengHei"/>
                <a:cs typeface="Microsoft JhengHei"/>
              </a:rPr>
              <a:t>理员</a:t>
            </a:r>
            <a:r>
              <a:rPr sz="1400" b="1" spc="-15">
                <a:latin typeface="Microsoft JhengHei"/>
                <a:cs typeface="Microsoft JhengHei"/>
              </a:rPr>
              <a:t>通</a:t>
            </a:r>
            <a:r>
              <a:rPr sz="1400" b="1">
                <a:latin typeface="Microsoft JhengHei"/>
                <a:cs typeface="Microsoft JhengHei"/>
              </a:rPr>
              <a:t>过串</a:t>
            </a:r>
            <a:r>
              <a:rPr sz="1400" b="1" spc="-15">
                <a:latin typeface="Microsoft JhengHei"/>
                <a:cs typeface="Microsoft JhengHei"/>
              </a:rPr>
              <a:t>口</a:t>
            </a:r>
            <a:r>
              <a:rPr sz="1400" b="1">
                <a:latin typeface="Microsoft JhengHei"/>
                <a:cs typeface="Microsoft JhengHei"/>
              </a:rPr>
              <a:t>、远程</a:t>
            </a:r>
            <a:r>
              <a:rPr sz="1400" b="1" spc="-10">
                <a:latin typeface="Arial"/>
                <a:cs typeface="Arial"/>
              </a:rPr>
              <a:t>telnent</a:t>
            </a:r>
            <a:r>
              <a:rPr sz="1400" b="1">
                <a:latin typeface="Microsoft JhengHei"/>
                <a:cs typeface="Microsoft JhengHei"/>
              </a:rPr>
              <a:t>登录到</a:t>
            </a:r>
            <a:r>
              <a:rPr sz="1400" b="1" spc="-15">
                <a:latin typeface="Microsoft JhengHei"/>
                <a:cs typeface="Microsoft JhengHei"/>
              </a:rPr>
              <a:t>设</a:t>
            </a:r>
            <a:r>
              <a:rPr sz="1400" b="1">
                <a:latin typeface="Microsoft JhengHei"/>
                <a:cs typeface="Microsoft JhengHei"/>
              </a:rPr>
              <a:t>备上</a:t>
            </a:r>
            <a:r>
              <a:rPr sz="1400" b="1" spc="-15">
                <a:latin typeface="Microsoft JhengHei"/>
                <a:cs typeface="Microsoft JhengHei"/>
              </a:rPr>
              <a:t>，</a:t>
            </a:r>
            <a:r>
              <a:rPr sz="1400" b="1">
                <a:latin typeface="Microsoft JhengHei"/>
                <a:cs typeface="Microsoft JhengHei"/>
              </a:rPr>
              <a:t>使用</a:t>
            </a:r>
            <a:r>
              <a:rPr sz="1400" b="1" spc="-15">
                <a:latin typeface="Microsoft JhengHei"/>
                <a:cs typeface="Microsoft JhengHei"/>
              </a:rPr>
              <a:t>命</a:t>
            </a:r>
            <a:r>
              <a:rPr sz="1400" b="1">
                <a:latin typeface="Microsoft JhengHei"/>
                <a:cs typeface="Microsoft JhengHei"/>
              </a:rPr>
              <a:t>令</a:t>
            </a:r>
            <a:endParaRPr sz="14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840"/>
              </a:spcBef>
            </a:pPr>
            <a:r>
              <a:rPr sz="1400" b="1" spc="0">
                <a:latin typeface="Microsoft JhengHei"/>
                <a:cs typeface="Microsoft JhengHei"/>
              </a:rPr>
              <a:t>行对设</a:t>
            </a:r>
            <a:r>
              <a:rPr sz="1400" b="1">
                <a:latin typeface="Microsoft JhengHei"/>
                <a:cs typeface="Microsoft JhengHei"/>
              </a:rPr>
              <a:t>备</a:t>
            </a:r>
            <a:r>
              <a:rPr sz="1400" b="1" spc="-10">
                <a:latin typeface="Microsoft JhengHei"/>
                <a:cs typeface="Microsoft JhengHei"/>
              </a:rPr>
              <a:t>进</a:t>
            </a:r>
            <a:r>
              <a:rPr sz="1400" b="1" spc="0">
                <a:latin typeface="Microsoft JhengHei"/>
                <a:cs typeface="Microsoft JhengHei"/>
              </a:rPr>
              <a:t>行</a:t>
            </a:r>
            <a:r>
              <a:rPr sz="1400" b="1">
                <a:latin typeface="Microsoft JhengHei"/>
                <a:cs typeface="Microsoft JhengHei"/>
              </a:rPr>
              <a:t>管</a:t>
            </a:r>
            <a:r>
              <a:rPr sz="1400" b="1" spc="-10">
                <a:latin typeface="Microsoft JhengHei"/>
                <a:cs typeface="Microsoft JhengHei"/>
              </a:rPr>
              <a:t>理</a:t>
            </a:r>
            <a:r>
              <a:rPr sz="1400" b="1" spc="0">
                <a:latin typeface="Microsoft JhengHei"/>
                <a:cs typeface="Microsoft JhengHei"/>
              </a:rPr>
              <a:t>。</a:t>
            </a:r>
            <a:endParaRPr sz="1400">
              <a:latin typeface="Microsoft JhengHei"/>
              <a:cs typeface="Microsoft JhengHei"/>
            </a:endParaRPr>
          </a:p>
          <a:p>
            <a:pPr marL="355600" marR="52705" indent="-342900">
              <a:lnSpc>
                <a:spcPct val="150000"/>
              </a:lnSpc>
              <a:buClr>
                <a:srgbClr val="FF0000"/>
              </a:buClr>
              <a:buFont typeface="Wingdings"/>
              <a:buChar char=""/>
              <a:tabLst>
                <a:tab pos="354965"/>
                <a:tab pos="355600"/>
              </a:tabLst>
            </a:pPr>
            <a:r>
              <a:rPr sz="1400" b="1" spc="0">
                <a:latin typeface="Microsoft JhengHei"/>
                <a:cs typeface="Microsoft JhengHei"/>
              </a:rPr>
              <a:t>简单</a:t>
            </a:r>
            <a:r>
              <a:rPr sz="1400" b="1">
                <a:latin typeface="Microsoft JhengHei"/>
                <a:cs typeface="Microsoft JhengHei"/>
              </a:rPr>
              <a:t>的图</a:t>
            </a:r>
            <a:r>
              <a:rPr sz="1400" b="1" spc="-15">
                <a:latin typeface="Microsoft JhengHei"/>
                <a:cs typeface="Microsoft JhengHei"/>
              </a:rPr>
              <a:t>形</a:t>
            </a:r>
            <a:r>
              <a:rPr sz="1400" b="1">
                <a:latin typeface="Microsoft JhengHei"/>
                <a:cs typeface="Microsoft JhengHei"/>
              </a:rPr>
              <a:t>界面</a:t>
            </a:r>
            <a:r>
              <a:rPr sz="1400" b="1" spc="-15">
                <a:latin typeface="Microsoft JhengHei"/>
                <a:cs typeface="Microsoft JhengHei"/>
              </a:rPr>
              <a:t>。</a:t>
            </a:r>
            <a:r>
              <a:rPr sz="1400" b="1">
                <a:latin typeface="Microsoft JhengHei"/>
                <a:cs typeface="Microsoft JhengHei"/>
              </a:rPr>
              <a:t>这个</a:t>
            </a:r>
            <a:r>
              <a:rPr sz="1400" b="1" spc="-15">
                <a:latin typeface="Microsoft JhengHei"/>
                <a:cs typeface="Microsoft JhengHei"/>
              </a:rPr>
              <a:t>阶</a:t>
            </a:r>
            <a:r>
              <a:rPr sz="1400" b="1">
                <a:latin typeface="Microsoft JhengHei"/>
                <a:cs typeface="Microsoft JhengHei"/>
              </a:rPr>
              <a:t>段的</a:t>
            </a:r>
            <a:r>
              <a:rPr sz="1400" b="1" spc="-15">
                <a:latin typeface="Microsoft JhengHei"/>
                <a:cs typeface="Microsoft JhengHei"/>
              </a:rPr>
              <a:t>网</a:t>
            </a:r>
            <a:r>
              <a:rPr sz="1400" b="1">
                <a:latin typeface="Microsoft JhengHei"/>
                <a:cs typeface="Microsoft JhengHei"/>
              </a:rPr>
              <a:t>络管</a:t>
            </a:r>
            <a:r>
              <a:rPr sz="1400" b="1" spc="-15">
                <a:latin typeface="Microsoft JhengHei"/>
                <a:cs typeface="Microsoft JhengHei"/>
              </a:rPr>
              <a:t>理</a:t>
            </a:r>
            <a:r>
              <a:rPr sz="1400" b="1">
                <a:latin typeface="Microsoft JhengHei"/>
                <a:cs typeface="Microsoft JhengHei"/>
              </a:rPr>
              <a:t>对设</a:t>
            </a:r>
            <a:r>
              <a:rPr sz="1400" b="1" spc="-15">
                <a:latin typeface="Microsoft JhengHei"/>
                <a:cs typeface="Microsoft JhengHei"/>
              </a:rPr>
              <a:t>备</a:t>
            </a:r>
            <a:r>
              <a:rPr sz="1400" b="1">
                <a:latin typeface="Microsoft JhengHei"/>
                <a:cs typeface="Microsoft JhengHei"/>
              </a:rPr>
              <a:t>的常</a:t>
            </a:r>
            <a:r>
              <a:rPr sz="1400" b="1" spc="-15">
                <a:latin typeface="Microsoft JhengHei"/>
                <a:cs typeface="Microsoft JhengHei"/>
              </a:rPr>
              <a:t>用</a:t>
            </a:r>
            <a:r>
              <a:rPr sz="1400" b="1">
                <a:latin typeface="Microsoft JhengHei"/>
                <a:cs typeface="Microsoft JhengHei"/>
              </a:rPr>
              <a:t>操作</a:t>
            </a:r>
            <a:r>
              <a:rPr sz="1400" b="1" spc="-15">
                <a:latin typeface="Microsoft JhengHei"/>
                <a:cs typeface="Microsoft JhengHei"/>
              </a:rPr>
              <a:t>进</a:t>
            </a:r>
            <a:r>
              <a:rPr sz="1400" b="1">
                <a:latin typeface="Microsoft JhengHei"/>
                <a:cs typeface="Microsoft JhengHei"/>
              </a:rPr>
              <a:t>行图</a:t>
            </a:r>
            <a:r>
              <a:rPr sz="1400" b="1" spc="-15">
                <a:latin typeface="Microsoft JhengHei"/>
                <a:cs typeface="Microsoft JhengHei"/>
              </a:rPr>
              <a:t>形</a:t>
            </a:r>
            <a:r>
              <a:rPr sz="1400" b="1">
                <a:latin typeface="Microsoft JhengHei"/>
                <a:cs typeface="Microsoft JhengHei"/>
              </a:rPr>
              <a:t>封装</a:t>
            </a:r>
            <a:r>
              <a:rPr sz="1400" b="1" spc="-15">
                <a:latin typeface="Microsoft JhengHei"/>
                <a:cs typeface="Microsoft JhengHei"/>
              </a:rPr>
              <a:t>，</a:t>
            </a:r>
            <a:r>
              <a:rPr sz="1400" b="1">
                <a:latin typeface="Microsoft JhengHei"/>
                <a:cs typeface="Microsoft JhengHei"/>
              </a:rPr>
              <a:t>网络</a:t>
            </a:r>
            <a:r>
              <a:rPr sz="1400" b="1" spc="-15">
                <a:latin typeface="Microsoft JhengHei"/>
                <a:cs typeface="Microsoft JhengHei"/>
              </a:rPr>
              <a:t>管</a:t>
            </a:r>
            <a:r>
              <a:rPr sz="1400" b="1">
                <a:latin typeface="Microsoft JhengHei"/>
                <a:cs typeface="Microsoft JhengHei"/>
              </a:rPr>
              <a:t>理员</a:t>
            </a:r>
            <a:r>
              <a:rPr sz="1400" b="1" spc="-15">
                <a:latin typeface="Microsoft JhengHei"/>
                <a:cs typeface="Microsoft JhengHei"/>
              </a:rPr>
              <a:t>可</a:t>
            </a:r>
            <a:r>
              <a:rPr sz="1400" b="1">
                <a:latin typeface="Microsoft JhengHei"/>
                <a:cs typeface="Microsoft JhengHei"/>
              </a:rPr>
              <a:t>以通</a:t>
            </a:r>
            <a:r>
              <a:rPr sz="1400" b="1" spc="-15">
                <a:latin typeface="Microsoft JhengHei"/>
                <a:cs typeface="Microsoft JhengHei"/>
              </a:rPr>
              <a:t>过</a:t>
            </a:r>
            <a:r>
              <a:rPr sz="1400" b="1">
                <a:latin typeface="Microsoft JhengHei"/>
                <a:cs typeface="Microsoft JhengHei"/>
              </a:rPr>
              <a:t>网管 </a:t>
            </a:r>
            <a:r>
              <a:rPr sz="1400" b="1" spc="0">
                <a:latin typeface="Microsoft JhengHei"/>
                <a:cs typeface="Microsoft JhengHei"/>
              </a:rPr>
              <a:t>软件</a:t>
            </a:r>
            <a:r>
              <a:rPr sz="1400" b="1">
                <a:latin typeface="Microsoft JhengHei"/>
                <a:cs typeface="Microsoft JhengHei"/>
              </a:rPr>
              <a:t>实现</a:t>
            </a:r>
            <a:r>
              <a:rPr sz="1400" b="1" spc="-15">
                <a:latin typeface="Microsoft JhengHei"/>
                <a:cs typeface="Microsoft JhengHei"/>
              </a:rPr>
              <a:t>对</a:t>
            </a:r>
            <a:r>
              <a:rPr sz="1400" b="1">
                <a:latin typeface="Microsoft JhengHei"/>
                <a:cs typeface="Microsoft JhengHei"/>
              </a:rPr>
              <a:t>网络</a:t>
            </a:r>
            <a:r>
              <a:rPr sz="1400" b="1" spc="-15">
                <a:latin typeface="Microsoft JhengHei"/>
                <a:cs typeface="Microsoft JhengHei"/>
              </a:rPr>
              <a:t>设</a:t>
            </a:r>
            <a:r>
              <a:rPr sz="1400" b="1">
                <a:latin typeface="Microsoft JhengHei"/>
                <a:cs typeface="Microsoft JhengHei"/>
              </a:rPr>
              <a:t>备部</a:t>
            </a:r>
            <a:r>
              <a:rPr sz="1400" b="1" spc="-15">
                <a:latin typeface="Microsoft JhengHei"/>
                <a:cs typeface="Microsoft JhengHei"/>
              </a:rPr>
              <a:t>分</a:t>
            </a:r>
            <a:r>
              <a:rPr sz="1400" b="1">
                <a:latin typeface="Microsoft JhengHei"/>
                <a:cs typeface="Microsoft JhengHei"/>
              </a:rPr>
              <a:t>功能</a:t>
            </a:r>
            <a:r>
              <a:rPr sz="1400" b="1" spc="-15">
                <a:latin typeface="Microsoft JhengHei"/>
                <a:cs typeface="Microsoft JhengHei"/>
              </a:rPr>
              <a:t>进</a:t>
            </a:r>
            <a:r>
              <a:rPr sz="1400" b="1">
                <a:latin typeface="Microsoft JhengHei"/>
                <a:cs typeface="Microsoft JhengHei"/>
              </a:rPr>
              <a:t>行配</a:t>
            </a:r>
            <a:r>
              <a:rPr sz="1400" b="1" spc="-15">
                <a:latin typeface="Microsoft JhengHei"/>
                <a:cs typeface="Microsoft JhengHei"/>
              </a:rPr>
              <a:t>置</a:t>
            </a:r>
            <a:r>
              <a:rPr sz="1400" b="1">
                <a:latin typeface="Microsoft JhengHei"/>
                <a:cs typeface="Microsoft JhengHei"/>
              </a:rPr>
              <a:t>和监</a:t>
            </a:r>
            <a:r>
              <a:rPr sz="1400" b="1" spc="-15">
                <a:latin typeface="Microsoft JhengHei"/>
                <a:cs typeface="Microsoft JhengHei"/>
              </a:rPr>
              <a:t>控</a:t>
            </a:r>
            <a:r>
              <a:rPr sz="1400" b="1">
                <a:latin typeface="Microsoft JhengHei"/>
                <a:cs typeface="Microsoft JhengHei"/>
              </a:rPr>
              <a:t>。设</a:t>
            </a:r>
            <a:r>
              <a:rPr sz="1400" b="1" spc="-15">
                <a:latin typeface="Microsoft JhengHei"/>
                <a:cs typeface="Microsoft JhengHei"/>
              </a:rPr>
              <a:t>备</a:t>
            </a:r>
            <a:r>
              <a:rPr sz="1400" b="1">
                <a:latin typeface="Microsoft JhengHei"/>
                <a:cs typeface="Microsoft JhengHei"/>
              </a:rPr>
              <a:t>面板、</a:t>
            </a:r>
            <a:r>
              <a:rPr sz="1400" b="1" spc="-5">
                <a:latin typeface="Arial"/>
                <a:cs typeface="Arial"/>
              </a:rPr>
              <a:t>Web</a:t>
            </a:r>
            <a:r>
              <a:rPr sz="1400" b="1">
                <a:latin typeface="Microsoft JhengHei"/>
                <a:cs typeface="Microsoft JhengHei"/>
              </a:rPr>
              <a:t>网管</a:t>
            </a:r>
            <a:r>
              <a:rPr sz="1400" b="1" spc="-15">
                <a:latin typeface="Microsoft JhengHei"/>
                <a:cs typeface="Microsoft JhengHei"/>
              </a:rPr>
              <a:t>是</a:t>
            </a:r>
            <a:r>
              <a:rPr sz="1400" b="1">
                <a:latin typeface="Microsoft JhengHei"/>
                <a:cs typeface="Microsoft JhengHei"/>
              </a:rPr>
              <a:t>这个</a:t>
            </a:r>
            <a:r>
              <a:rPr sz="1400" b="1" spc="-15">
                <a:latin typeface="Microsoft JhengHei"/>
                <a:cs typeface="Microsoft JhengHei"/>
              </a:rPr>
              <a:t>阶</a:t>
            </a:r>
            <a:r>
              <a:rPr sz="1400" b="1">
                <a:latin typeface="Microsoft JhengHei"/>
                <a:cs typeface="Microsoft JhengHei"/>
              </a:rPr>
              <a:t>段的</a:t>
            </a:r>
            <a:r>
              <a:rPr sz="1400" b="1" spc="-15">
                <a:latin typeface="Microsoft JhengHei"/>
                <a:cs typeface="Microsoft JhengHei"/>
              </a:rPr>
              <a:t>代</a:t>
            </a:r>
            <a:r>
              <a:rPr sz="1400" b="1">
                <a:latin typeface="Microsoft JhengHei"/>
                <a:cs typeface="Microsoft JhengHei"/>
              </a:rPr>
              <a:t>表。</a:t>
            </a:r>
            <a:endParaRPr sz="1400">
              <a:latin typeface="Microsoft JhengHei"/>
              <a:cs typeface="Microsoft JhengHei"/>
            </a:endParaRPr>
          </a:p>
          <a:p>
            <a:pPr marL="355600" indent="-342900">
              <a:lnSpc>
                <a:spcPct val="100000"/>
              </a:lnSpc>
              <a:spcBef>
                <a:spcPts val="840"/>
              </a:spcBef>
              <a:buClr>
                <a:srgbClr val="FF0000"/>
              </a:buClr>
              <a:buFont typeface="Wingdings"/>
              <a:buChar char=""/>
              <a:tabLst>
                <a:tab pos="354965"/>
                <a:tab pos="355600"/>
              </a:tabLst>
            </a:pPr>
            <a:r>
              <a:rPr sz="1400" b="1" spc="0">
                <a:latin typeface="Microsoft JhengHei"/>
                <a:cs typeface="Microsoft JhengHei"/>
              </a:rPr>
              <a:t>成熟</a:t>
            </a:r>
            <a:r>
              <a:rPr sz="1400" b="1">
                <a:latin typeface="Microsoft JhengHei"/>
                <a:cs typeface="Microsoft JhengHei"/>
              </a:rPr>
              <a:t>的商</a:t>
            </a:r>
            <a:r>
              <a:rPr sz="1400" b="1" spc="-15">
                <a:latin typeface="Microsoft JhengHei"/>
                <a:cs typeface="Microsoft JhengHei"/>
              </a:rPr>
              <a:t>用</a:t>
            </a:r>
            <a:r>
              <a:rPr sz="1400" b="1">
                <a:latin typeface="Microsoft JhengHei"/>
                <a:cs typeface="Microsoft JhengHei"/>
              </a:rPr>
              <a:t>软件</a:t>
            </a:r>
            <a:r>
              <a:rPr sz="1400" b="1" spc="-15">
                <a:latin typeface="Microsoft JhengHei"/>
                <a:cs typeface="Microsoft JhengHei"/>
              </a:rPr>
              <a:t>。</a:t>
            </a:r>
            <a:r>
              <a:rPr sz="1400" b="1">
                <a:latin typeface="Microsoft JhengHei"/>
                <a:cs typeface="Microsoft JhengHei"/>
              </a:rPr>
              <a:t>这个</a:t>
            </a:r>
            <a:r>
              <a:rPr sz="1400" b="1" spc="-15">
                <a:latin typeface="Microsoft JhengHei"/>
                <a:cs typeface="Microsoft JhengHei"/>
              </a:rPr>
              <a:t>阶</a:t>
            </a:r>
            <a:r>
              <a:rPr sz="1400" b="1">
                <a:latin typeface="Microsoft JhengHei"/>
                <a:cs typeface="Microsoft JhengHei"/>
              </a:rPr>
              <a:t>段的</a:t>
            </a:r>
            <a:r>
              <a:rPr sz="1400" b="1" spc="-15">
                <a:latin typeface="Microsoft JhengHei"/>
                <a:cs typeface="Microsoft JhengHei"/>
              </a:rPr>
              <a:t>网</a:t>
            </a:r>
            <a:r>
              <a:rPr sz="1400" b="1">
                <a:latin typeface="Microsoft JhengHei"/>
                <a:cs typeface="Microsoft JhengHei"/>
              </a:rPr>
              <a:t>络管</a:t>
            </a:r>
            <a:r>
              <a:rPr sz="1400" b="1" spc="-15">
                <a:latin typeface="Microsoft JhengHei"/>
                <a:cs typeface="Microsoft JhengHei"/>
              </a:rPr>
              <a:t>理</a:t>
            </a:r>
            <a:r>
              <a:rPr sz="1400" b="1">
                <a:latin typeface="Microsoft JhengHei"/>
                <a:cs typeface="Microsoft JhengHei"/>
              </a:rPr>
              <a:t>覆盖</a:t>
            </a:r>
            <a:r>
              <a:rPr sz="1400" b="1" spc="-15">
                <a:latin typeface="Microsoft JhengHei"/>
                <a:cs typeface="Microsoft JhengHei"/>
              </a:rPr>
              <a:t>了</a:t>
            </a:r>
            <a:r>
              <a:rPr sz="1400" b="1">
                <a:latin typeface="Microsoft JhengHei"/>
                <a:cs typeface="Microsoft JhengHei"/>
              </a:rPr>
              <a:t>网络</a:t>
            </a:r>
            <a:r>
              <a:rPr sz="1400" b="1" spc="-15">
                <a:latin typeface="Microsoft JhengHei"/>
                <a:cs typeface="Microsoft JhengHei"/>
              </a:rPr>
              <a:t>管</a:t>
            </a:r>
            <a:r>
              <a:rPr sz="1400" b="1">
                <a:latin typeface="Microsoft JhengHei"/>
                <a:cs typeface="Microsoft JhengHei"/>
              </a:rPr>
              <a:t>理的</a:t>
            </a:r>
            <a:r>
              <a:rPr sz="1400" b="1" spc="-15">
                <a:latin typeface="Microsoft JhengHei"/>
                <a:cs typeface="Microsoft JhengHei"/>
              </a:rPr>
              <a:t>五</a:t>
            </a:r>
            <a:r>
              <a:rPr sz="1400" b="1">
                <a:latin typeface="Microsoft JhengHei"/>
                <a:cs typeface="Microsoft JhengHei"/>
              </a:rPr>
              <a:t>大功</a:t>
            </a:r>
            <a:r>
              <a:rPr sz="1400" b="1" spc="-15">
                <a:latin typeface="Microsoft JhengHei"/>
                <a:cs typeface="Microsoft JhengHei"/>
              </a:rPr>
              <a:t>能</a:t>
            </a:r>
            <a:r>
              <a:rPr sz="1400" b="1">
                <a:latin typeface="Microsoft JhengHei"/>
                <a:cs typeface="Microsoft JhengHei"/>
              </a:rPr>
              <a:t>（详</a:t>
            </a:r>
            <a:r>
              <a:rPr sz="1400" b="1" spc="-15">
                <a:latin typeface="Microsoft JhengHei"/>
                <a:cs typeface="Microsoft JhengHei"/>
              </a:rPr>
              <a:t>细</a:t>
            </a:r>
            <a:r>
              <a:rPr sz="1400" b="1">
                <a:latin typeface="Microsoft JhengHei"/>
                <a:cs typeface="Microsoft JhengHei"/>
              </a:rPr>
              <a:t>介绍</a:t>
            </a:r>
            <a:r>
              <a:rPr sz="1400" b="1" spc="-15">
                <a:latin typeface="Microsoft JhengHei"/>
                <a:cs typeface="Microsoft JhengHei"/>
              </a:rPr>
              <a:t>见</a:t>
            </a:r>
            <a:r>
              <a:rPr sz="1400" b="1">
                <a:latin typeface="Microsoft JhengHei"/>
                <a:cs typeface="Microsoft JhengHei"/>
              </a:rPr>
              <a:t>后</a:t>
            </a:r>
            <a:r>
              <a:rPr sz="1400" b="1" spc="-5">
                <a:latin typeface="Microsoft JhengHei"/>
                <a:cs typeface="Microsoft JhengHei"/>
              </a:rPr>
              <a:t>），</a:t>
            </a:r>
            <a:r>
              <a:rPr sz="1400" b="1">
                <a:latin typeface="Microsoft JhengHei"/>
                <a:cs typeface="Microsoft JhengHei"/>
              </a:rPr>
              <a:t>并提</a:t>
            </a:r>
            <a:r>
              <a:rPr sz="1400" b="1" spc="-15">
                <a:latin typeface="Microsoft JhengHei"/>
                <a:cs typeface="Microsoft JhengHei"/>
              </a:rPr>
              <a:t>供</a:t>
            </a:r>
            <a:r>
              <a:rPr sz="1400" b="1">
                <a:latin typeface="Microsoft JhengHei"/>
                <a:cs typeface="Microsoft JhengHei"/>
              </a:rPr>
              <a:t>一些</a:t>
            </a:r>
            <a:endParaRPr sz="14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845"/>
              </a:spcBef>
            </a:pPr>
            <a:r>
              <a:rPr sz="1400" b="1" spc="0">
                <a:latin typeface="Microsoft JhengHei"/>
                <a:cs typeface="Microsoft JhengHei"/>
              </a:rPr>
              <a:t>智能化</a:t>
            </a:r>
            <a:r>
              <a:rPr sz="1400" b="1">
                <a:latin typeface="Microsoft JhengHei"/>
                <a:cs typeface="Microsoft JhengHei"/>
              </a:rPr>
              <a:t>的</a:t>
            </a:r>
            <a:r>
              <a:rPr sz="1400" b="1" spc="-10">
                <a:latin typeface="Microsoft JhengHei"/>
                <a:cs typeface="Microsoft JhengHei"/>
              </a:rPr>
              <a:t>处</a:t>
            </a:r>
            <a:r>
              <a:rPr sz="1400" b="1" spc="0">
                <a:latin typeface="Microsoft JhengHei"/>
                <a:cs typeface="Microsoft JhengHei"/>
              </a:rPr>
              <a:t>理</a:t>
            </a:r>
            <a:r>
              <a:rPr sz="1400" b="1">
                <a:latin typeface="Microsoft JhengHei"/>
                <a:cs typeface="Microsoft JhengHei"/>
              </a:rPr>
              <a:t>帮</a:t>
            </a:r>
            <a:r>
              <a:rPr sz="1400" b="1" spc="-10">
                <a:latin typeface="Microsoft JhengHei"/>
                <a:cs typeface="Microsoft JhengHei"/>
              </a:rPr>
              <a:t>助</a:t>
            </a:r>
            <a:r>
              <a:rPr sz="1400" b="1" spc="0">
                <a:latin typeface="Microsoft JhengHei"/>
                <a:cs typeface="Microsoft JhengHei"/>
              </a:rPr>
              <a:t>网</a:t>
            </a:r>
            <a:r>
              <a:rPr sz="1400" b="1">
                <a:latin typeface="Microsoft JhengHei"/>
                <a:cs typeface="Microsoft JhengHei"/>
              </a:rPr>
              <a:t>络</a:t>
            </a:r>
            <a:r>
              <a:rPr sz="1400" b="1" spc="-10">
                <a:latin typeface="Microsoft JhengHei"/>
                <a:cs typeface="Microsoft JhengHei"/>
              </a:rPr>
              <a:t>管</a:t>
            </a:r>
            <a:r>
              <a:rPr sz="1400" b="1" spc="0">
                <a:latin typeface="Microsoft JhengHei"/>
                <a:cs typeface="Microsoft JhengHei"/>
              </a:rPr>
              <a:t>理</a:t>
            </a:r>
            <a:r>
              <a:rPr sz="1400" b="1">
                <a:latin typeface="Microsoft JhengHei"/>
                <a:cs typeface="Microsoft JhengHei"/>
              </a:rPr>
              <a:t>员</a:t>
            </a:r>
            <a:r>
              <a:rPr sz="1400" b="1" spc="-10">
                <a:latin typeface="Microsoft JhengHei"/>
                <a:cs typeface="Microsoft JhengHei"/>
              </a:rPr>
              <a:t>计</a:t>
            </a:r>
            <a:r>
              <a:rPr sz="1400" b="1" spc="0">
                <a:latin typeface="Microsoft JhengHei"/>
                <a:cs typeface="Microsoft JhengHei"/>
              </a:rPr>
              <a:t>划</a:t>
            </a:r>
            <a:r>
              <a:rPr sz="1400" b="1">
                <a:latin typeface="Microsoft JhengHei"/>
                <a:cs typeface="Microsoft JhengHei"/>
              </a:rPr>
              <a:t>日</a:t>
            </a:r>
            <a:r>
              <a:rPr sz="1400" b="1" spc="-10">
                <a:latin typeface="Microsoft JhengHei"/>
                <a:cs typeface="Microsoft JhengHei"/>
              </a:rPr>
              <a:t>常</a:t>
            </a:r>
            <a:r>
              <a:rPr sz="1400" b="1" spc="0">
                <a:latin typeface="Microsoft JhengHei"/>
                <a:cs typeface="Microsoft JhengHei"/>
              </a:rPr>
              <a:t>维</a:t>
            </a:r>
            <a:r>
              <a:rPr sz="1400" b="1">
                <a:latin typeface="Microsoft JhengHei"/>
                <a:cs typeface="Microsoft JhengHei"/>
              </a:rPr>
              <a:t>护</a:t>
            </a:r>
            <a:r>
              <a:rPr sz="1400" b="1" spc="-10">
                <a:latin typeface="Microsoft JhengHei"/>
                <a:cs typeface="Microsoft JhengHei"/>
              </a:rPr>
              <a:t>操</a:t>
            </a:r>
            <a:r>
              <a:rPr sz="1400" b="1" spc="0">
                <a:latin typeface="Microsoft JhengHei"/>
                <a:cs typeface="Microsoft JhengHei"/>
              </a:rPr>
              <a:t>作</a:t>
            </a:r>
            <a:r>
              <a:rPr sz="1400" b="1">
                <a:latin typeface="Microsoft JhengHei"/>
                <a:cs typeface="Microsoft JhengHei"/>
              </a:rPr>
              <a:t>，</a:t>
            </a:r>
            <a:r>
              <a:rPr sz="1400" b="1" spc="-10">
                <a:latin typeface="Microsoft JhengHei"/>
                <a:cs typeface="Microsoft JhengHei"/>
              </a:rPr>
              <a:t>比</a:t>
            </a:r>
            <a:r>
              <a:rPr sz="1400" b="1" spc="0">
                <a:latin typeface="Microsoft JhengHei"/>
                <a:cs typeface="Microsoft JhengHei"/>
              </a:rPr>
              <a:t>如</a:t>
            </a:r>
            <a:r>
              <a:rPr sz="1400" b="1">
                <a:latin typeface="Microsoft JhengHei"/>
                <a:cs typeface="Microsoft JhengHei"/>
              </a:rPr>
              <a:t>告</a:t>
            </a:r>
            <a:r>
              <a:rPr sz="1400" b="1" spc="-10">
                <a:latin typeface="Microsoft JhengHei"/>
                <a:cs typeface="Microsoft JhengHei"/>
              </a:rPr>
              <a:t>警</a:t>
            </a:r>
            <a:r>
              <a:rPr sz="1400" b="1" spc="0">
                <a:latin typeface="Microsoft JhengHei"/>
                <a:cs typeface="Microsoft JhengHei"/>
              </a:rPr>
              <a:t>根</a:t>
            </a:r>
            <a:r>
              <a:rPr sz="1400" b="1">
                <a:latin typeface="Microsoft JhengHei"/>
                <a:cs typeface="Microsoft JhengHei"/>
              </a:rPr>
              <a:t>源</a:t>
            </a:r>
            <a:r>
              <a:rPr sz="1400" b="1" spc="-10">
                <a:latin typeface="Microsoft JhengHei"/>
                <a:cs typeface="Microsoft JhengHei"/>
              </a:rPr>
              <a:t>分</a:t>
            </a:r>
            <a:r>
              <a:rPr sz="1400" b="1" spc="0">
                <a:latin typeface="Microsoft JhengHei"/>
                <a:cs typeface="Microsoft JhengHei"/>
              </a:rPr>
              <a:t>析</a:t>
            </a:r>
            <a:r>
              <a:rPr sz="1400" b="1">
                <a:latin typeface="Microsoft JhengHei"/>
                <a:cs typeface="Microsoft JhengHei"/>
              </a:rPr>
              <a:t>、</a:t>
            </a:r>
            <a:r>
              <a:rPr sz="1400" b="1" spc="-10">
                <a:latin typeface="Microsoft JhengHei"/>
                <a:cs typeface="Microsoft JhengHei"/>
              </a:rPr>
              <a:t>异</a:t>
            </a:r>
            <a:r>
              <a:rPr sz="1400" b="1" spc="0">
                <a:latin typeface="Microsoft JhengHei"/>
                <a:cs typeface="Microsoft JhengHei"/>
              </a:rPr>
              <a:t>常</a:t>
            </a:r>
            <a:r>
              <a:rPr sz="1400" b="1">
                <a:latin typeface="Microsoft JhengHei"/>
                <a:cs typeface="Microsoft JhengHei"/>
              </a:rPr>
              <a:t>接</a:t>
            </a:r>
            <a:r>
              <a:rPr sz="1400" b="1" spc="-10">
                <a:latin typeface="Microsoft JhengHei"/>
                <a:cs typeface="Microsoft JhengHei"/>
              </a:rPr>
              <a:t>入</a:t>
            </a:r>
            <a:r>
              <a:rPr sz="1400" b="1" spc="0">
                <a:latin typeface="Microsoft JhengHei"/>
                <a:cs typeface="Microsoft JhengHei"/>
              </a:rPr>
              <a:t>联</a:t>
            </a:r>
            <a:r>
              <a:rPr sz="1400" b="1">
                <a:latin typeface="Microsoft JhengHei"/>
                <a:cs typeface="Microsoft JhengHei"/>
              </a:rPr>
              <a:t>动</a:t>
            </a:r>
            <a:r>
              <a:rPr sz="1400" b="1" spc="-10">
                <a:latin typeface="Microsoft JhengHei"/>
                <a:cs typeface="Microsoft JhengHei"/>
              </a:rPr>
              <a:t>、</a:t>
            </a:r>
            <a:r>
              <a:rPr sz="1400" b="1" spc="0">
                <a:latin typeface="Microsoft JhengHei"/>
                <a:cs typeface="Microsoft JhengHei"/>
              </a:rPr>
              <a:t>自</a:t>
            </a:r>
            <a:r>
              <a:rPr sz="1400" b="1">
                <a:latin typeface="Microsoft JhengHei"/>
                <a:cs typeface="Microsoft JhengHei"/>
              </a:rPr>
              <a:t>动</a:t>
            </a:r>
            <a:r>
              <a:rPr sz="1400" b="1" spc="-10">
                <a:latin typeface="Microsoft JhengHei"/>
                <a:cs typeface="Microsoft JhengHei"/>
              </a:rPr>
              <a:t>化</a:t>
            </a:r>
            <a:r>
              <a:rPr sz="1400" b="1" spc="0">
                <a:latin typeface="Microsoft JhengHei"/>
                <a:cs typeface="Microsoft JhengHei"/>
              </a:rPr>
              <a:t>部署</a:t>
            </a:r>
            <a:endParaRPr sz="14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840"/>
              </a:spcBef>
            </a:pPr>
            <a:r>
              <a:rPr sz="1400" b="1" spc="0">
                <a:latin typeface="Microsoft JhengHei"/>
                <a:cs typeface="Microsoft JhengHei"/>
              </a:rPr>
              <a:t>等。</a:t>
            </a:r>
            <a:endParaRPr sz="14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02750" y="3789083"/>
            <a:ext cx="3353447" cy="233565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4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7" name="PB4"/>
          <p:cNvSpPr/>
          <p:nvPr/>
        </p:nvSpPr>
        <p:spPr>
          <a:xfrm>
            <a:off x="0" y="6839712"/>
            <a:ext cx="870857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8" name="PageNumberTextBox4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SNMP与MIB网络协议概述全文共42页，当前为第4页。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36899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0">
                <a:solidFill>
                  <a:srgbClr val="CC0000"/>
                </a:solidFill>
              </a:rPr>
              <a:t>网络管理</a:t>
            </a:r>
            <a:r>
              <a:rPr sz="3200" spc="-10">
                <a:solidFill>
                  <a:srgbClr val="CC0000"/>
                </a:solidFill>
              </a:rPr>
              <a:t>的</a:t>
            </a:r>
            <a:r>
              <a:rPr sz="3200" spc="0">
                <a:solidFill>
                  <a:srgbClr val="CC0000"/>
                </a:solidFill>
              </a:rPr>
              <a:t>主要</a:t>
            </a:r>
            <a:r>
              <a:rPr sz="3200" spc="-10">
                <a:solidFill>
                  <a:srgbClr val="CC0000"/>
                </a:solidFill>
              </a:rPr>
              <a:t>功</a:t>
            </a:r>
            <a:r>
              <a:rPr sz="3200" spc="0">
                <a:solidFill>
                  <a:srgbClr val="CC0000"/>
                </a:solidFill>
              </a:rPr>
              <a:t>能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5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467357"/>
            <a:ext cx="42564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>
                <a:latin typeface="Arial"/>
                <a:cs typeface="Arial"/>
              </a:rPr>
              <a:t>ISO</a:t>
            </a:r>
            <a:r>
              <a:rPr sz="1400" b="1" spc="0">
                <a:latin typeface="Microsoft JhengHei"/>
                <a:cs typeface="Microsoft JhengHei"/>
              </a:rPr>
              <a:t>在</a:t>
            </a:r>
            <a:r>
              <a:rPr sz="1400" b="1" spc="-5">
                <a:latin typeface="Arial"/>
                <a:cs typeface="Arial"/>
              </a:rPr>
              <a:t>ISO/IEC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7498-4</a:t>
            </a:r>
            <a:r>
              <a:rPr sz="1400" b="1">
                <a:latin typeface="Microsoft JhengHei"/>
                <a:cs typeface="Microsoft JhengHei"/>
              </a:rPr>
              <a:t>中，网</a:t>
            </a:r>
            <a:r>
              <a:rPr sz="1400" b="1" spc="-15">
                <a:latin typeface="Microsoft JhengHei"/>
                <a:cs typeface="Microsoft JhengHei"/>
              </a:rPr>
              <a:t>络</a:t>
            </a:r>
            <a:r>
              <a:rPr sz="1400" b="1">
                <a:latin typeface="Microsoft JhengHei"/>
                <a:cs typeface="Microsoft JhengHei"/>
              </a:rPr>
              <a:t>管理</a:t>
            </a:r>
            <a:r>
              <a:rPr sz="1400" b="1" spc="-15">
                <a:latin typeface="Microsoft JhengHei"/>
                <a:cs typeface="Microsoft JhengHei"/>
              </a:rPr>
              <a:t>定</a:t>
            </a:r>
            <a:r>
              <a:rPr sz="1400" b="1">
                <a:latin typeface="Microsoft JhengHei"/>
                <a:cs typeface="Microsoft JhengHei"/>
              </a:rPr>
              <a:t>义了</a:t>
            </a:r>
            <a:r>
              <a:rPr sz="1400" b="1" spc="-15">
                <a:latin typeface="Microsoft JhengHei"/>
                <a:cs typeface="Microsoft JhengHei"/>
              </a:rPr>
              <a:t>五</a:t>
            </a:r>
            <a:r>
              <a:rPr sz="1400" b="1">
                <a:latin typeface="Microsoft JhengHei"/>
                <a:cs typeface="Microsoft JhengHei"/>
              </a:rPr>
              <a:t>大功</a:t>
            </a:r>
            <a:r>
              <a:rPr sz="1400" b="1" spc="-15">
                <a:latin typeface="Microsoft JhengHei"/>
                <a:cs typeface="Microsoft JhengHei"/>
              </a:rPr>
              <a:t>能</a:t>
            </a:r>
            <a:r>
              <a:rPr sz="1400" b="1">
                <a:latin typeface="Microsoft JhengHei"/>
                <a:cs typeface="Microsoft JhengHei"/>
              </a:rPr>
              <a:t>：</a:t>
            </a:r>
            <a:endParaRPr sz="1400">
              <a:latin typeface="Microsoft JhengHei"/>
              <a:cs typeface="Microsoft JhengHe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33196" y="1910460"/>
          <a:ext cx="7930515" cy="3508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0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205">
                <a:tc>
                  <a:txBody>
                    <a:bodyPr vert="horz" wrap="square"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网管功能</a:t>
                      </a:r>
                      <a:endParaRPr sz="1600">
                        <a:latin typeface="Microsoft JhengHei"/>
                        <a:cs typeface="Microsoft JhengHe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功能描述</a:t>
                      </a:r>
                      <a:endParaRPr sz="1600">
                        <a:latin typeface="Microsoft JhengHei"/>
                        <a:cs typeface="Microsoft JhengHe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 vert="horz" wrap="square"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5">
                          <a:latin typeface="宋体"/>
                          <a:cs typeface="宋体"/>
                        </a:rPr>
                        <a:t>性能管理</a:t>
                      </a:r>
                      <a:endParaRPr sz="1600">
                        <a:latin typeface="宋体"/>
                        <a:cs typeface="宋体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8425" marR="1282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>
                          <a:latin typeface="宋体"/>
                          <a:cs typeface="宋体"/>
                        </a:rPr>
                        <a:t>性能管理使网络管理员能够监视网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络</a:t>
                      </a:r>
                      <a:r>
                        <a:rPr sz="1600">
                          <a:latin typeface="宋体"/>
                          <a:cs typeface="宋体"/>
                        </a:rPr>
                        <a:t>运行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的</a:t>
                      </a:r>
                      <a:r>
                        <a:rPr sz="1600">
                          <a:latin typeface="宋体"/>
                          <a:cs typeface="宋体"/>
                        </a:rPr>
                        <a:t>参数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，</a:t>
                      </a:r>
                      <a:r>
                        <a:rPr sz="1600">
                          <a:latin typeface="宋体"/>
                          <a:cs typeface="宋体"/>
                        </a:rPr>
                        <a:t>如吞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吐</a:t>
                      </a:r>
                      <a:r>
                        <a:rPr sz="1600">
                          <a:latin typeface="宋体"/>
                          <a:cs typeface="宋体"/>
                        </a:rPr>
                        <a:t>率、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响</a:t>
                      </a:r>
                      <a:r>
                        <a:rPr sz="1600">
                          <a:latin typeface="宋体"/>
                          <a:cs typeface="宋体"/>
                        </a:rPr>
                        <a:t>应 </a:t>
                      </a:r>
                      <a:r>
                        <a:rPr sz="1600" spc="-5">
                          <a:latin typeface="宋体"/>
                          <a:cs typeface="宋体"/>
                        </a:rPr>
                        <a:t>时间、网络的可用性等。</a:t>
                      </a:r>
                      <a:endParaRPr sz="1600">
                        <a:latin typeface="宋体"/>
                        <a:cs typeface="宋体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85">
                <a:tc>
                  <a:txBody>
                    <a:bodyPr vert="horz" wrap="square"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5">
                          <a:latin typeface="宋体"/>
                          <a:cs typeface="宋体"/>
                        </a:rPr>
                        <a:t>故障管理</a:t>
                      </a:r>
                      <a:endParaRPr sz="1600">
                        <a:latin typeface="宋体"/>
                        <a:cs typeface="宋体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6E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8425" marR="1282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>
                          <a:latin typeface="宋体"/>
                          <a:cs typeface="宋体"/>
                        </a:rPr>
                        <a:t>当网络出现故障时，故障管理能够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及</a:t>
                      </a:r>
                      <a:r>
                        <a:rPr sz="1600">
                          <a:latin typeface="宋体"/>
                          <a:cs typeface="宋体"/>
                        </a:rPr>
                        <a:t>时通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知</a:t>
                      </a:r>
                      <a:r>
                        <a:rPr sz="1600">
                          <a:latin typeface="宋体"/>
                          <a:cs typeface="宋体"/>
                        </a:rPr>
                        <a:t>网络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管</a:t>
                      </a:r>
                      <a:r>
                        <a:rPr sz="1600">
                          <a:latin typeface="宋体"/>
                          <a:cs typeface="宋体"/>
                        </a:rPr>
                        <a:t>理员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故</a:t>
                      </a:r>
                      <a:r>
                        <a:rPr sz="1600">
                          <a:latin typeface="宋体"/>
                          <a:cs typeface="宋体"/>
                        </a:rPr>
                        <a:t>障发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生</a:t>
                      </a:r>
                      <a:r>
                        <a:rPr sz="1600">
                          <a:latin typeface="宋体"/>
                          <a:cs typeface="宋体"/>
                        </a:rPr>
                        <a:t>点 </a:t>
                      </a:r>
                      <a:r>
                        <a:rPr sz="1600" spc="-5">
                          <a:latin typeface="宋体"/>
                          <a:cs typeface="宋体"/>
                        </a:rPr>
                        <a:t>及故障发生原因，并尽可能地排除</a:t>
                      </a:r>
                      <a:r>
                        <a:rPr sz="1600">
                          <a:latin typeface="宋体"/>
                          <a:cs typeface="宋体"/>
                        </a:rPr>
                        <a:t>这</a:t>
                      </a:r>
                      <a:r>
                        <a:rPr sz="1600" spc="-5">
                          <a:latin typeface="宋体"/>
                          <a:cs typeface="宋体"/>
                        </a:rPr>
                        <a:t>些故</a:t>
                      </a:r>
                      <a:r>
                        <a:rPr sz="1600">
                          <a:latin typeface="宋体"/>
                          <a:cs typeface="宋体"/>
                        </a:rPr>
                        <a:t>障</a:t>
                      </a:r>
                      <a:r>
                        <a:rPr sz="1600" spc="-5">
                          <a:latin typeface="宋体"/>
                          <a:cs typeface="宋体"/>
                        </a:rPr>
                        <a:t>。</a:t>
                      </a:r>
                      <a:endParaRPr sz="1600">
                        <a:latin typeface="宋体"/>
                        <a:cs typeface="宋体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20">
                <a:tc>
                  <a:txBody>
                    <a:bodyPr vert="horz" wrap="square"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>
                          <a:latin typeface="宋体"/>
                          <a:cs typeface="宋体"/>
                        </a:rPr>
                        <a:t>配置管理</a:t>
                      </a:r>
                      <a:endParaRPr sz="1600">
                        <a:latin typeface="宋体"/>
                        <a:cs typeface="宋体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>
                          <a:latin typeface="宋体"/>
                          <a:cs typeface="宋体"/>
                        </a:rPr>
                        <a:t>配置管理通过逻辑拓扑的方式展示</a:t>
                      </a:r>
                      <a:r>
                        <a:rPr sz="1600">
                          <a:latin typeface="宋体"/>
                          <a:cs typeface="宋体"/>
                        </a:rPr>
                        <a:t>网</a:t>
                      </a:r>
                      <a:r>
                        <a:rPr sz="1600" spc="-5">
                          <a:latin typeface="宋体"/>
                          <a:cs typeface="宋体"/>
                        </a:rPr>
                        <a:t>络层</a:t>
                      </a:r>
                      <a:r>
                        <a:rPr sz="1600">
                          <a:latin typeface="宋体"/>
                          <a:cs typeface="宋体"/>
                        </a:rPr>
                        <a:t>次</a:t>
                      </a:r>
                      <a:r>
                        <a:rPr sz="1600" spc="-5">
                          <a:latin typeface="宋体"/>
                          <a:cs typeface="宋体"/>
                        </a:rPr>
                        <a:t>结构</a:t>
                      </a:r>
                      <a:r>
                        <a:rPr sz="1600">
                          <a:latin typeface="宋体"/>
                          <a:cs typeface="宋体"/>
                        </a:rPr>
                        <a:t>，</a:t>
                      </a:r>
                      <a:r>
                        <a:rPr sz="1600" spc="-5">
                          <a:latin typeface="宋体"/>
                          <a:cs typeface="宋体"/>
                        </a:rPr>
                        <a:t>并提</a:t>
                      </a:r>
                      <a:r>
                        <a:rPr sz="1600">
                          <a:latin typeface="宋体"/>
                          <a:cs typeface="宋体"/>
                        </a:rPr>
                        <a:t>供</a:t>
                      </a:r>
                      <a:r>
                        <a:rPr sz="1600" spc="-5">
                          <a:latin typeface="宋体"/>
                          <a:cs typeface="宋体"/>
                        </a:rPr>
                        <a:t>图形</a:t>
                      </a:r>
                      <a:r>
                        <a:rPr sz="1600">
                          <a:latin typeface="宋体"/>
                          <a:cs typeface="宋体"/>
                        </a:rPr>
                        <a:t>方</a:t>
                      </a:r>
                      <a:r>
                        <a:rPr sz="1600" spc="-5">
                          <a:latin typeface="宋体"/>
                          <a:cs typeface="宋体"/>
                        </a:rPr>
                        <a:t>式</a:t>
                      </a:r>
                      <a:endParaRPr sz="1600">
                        <a:latin typeface="宋体"/>
                        <a:cs typeface="宋体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sz="1600" spc="-10">
                          <a:latin typeface="宋体"/>
                          <a:cs typeface="宋体"/>
                        </a:rPr>
                        <a:t>的网络配置功能，简化网管网络管</a:t>
                      </a:r>
                      <a:r>
                        <a:rPr sz="1600" spc="-5">
                          <a:latin typeface="宋体"/>
                          <a:cs typeface="宋体"/>
                        </a:rPr>
                        <a:t>理</a:t>
                      </a:r>
                      <a:r>
                        <a:rPr sz="1600" spc="-10">
                          <a:latin typeface="宋体"/>
                          <a:cs typeface="宋体"/>
                        </a:rPr>
                        <a:t>员的</a:t>
                      </a:r>
                      <a:r>
                        <a:rPr sz="1600" spc="-5">
                          <a:latin typeface="宋体"/>
                          <a:cs typeface="宋体"/>
                        </a:rPr>
                        <a:t>日</a:t>
                      </a:r>
                      <a:r>
                        <a:rPr sz="1600" spc="-10">
                          <a:latin typeface="宋体"/>
                          <a:cs typeface="宋体"/>
                        </a:rPr>
                        <a:t>常维</a:t>
                      </a:r>
                      <a:r>
                        <a:rPr sz="1600" spc="-5">
                          <a:latin typeface="宋体"/>
                          <a:cs typeface="宋体"/>
                        </a:rPr>
                        <a:t>护</a:t>
                      </a:r>
                      <a:r>
                        <a:rPr sz="1600" spc="-10">
                          <a:latin typeface="宋体"/>
                          <a:cs typeface="宋体"/>
                        </a:rPr>
                        <a:t>操作</a:t>
                      </a:r>
                      <a:endParaRPr sz="1600">
                        <a:latin typeface="宋体"/>
                        <a:cs typeface="宋体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485">
                <a:tc>
                  <a:txBody>
                    <a:bodyPr vert="horz" wrap="square"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>
                          <a:latin typeface="宋体"/>
                          <a:cs typeface="宋体"/>
                        </a:rPr>
                        <a:t>计费管理</a:t>
                      </a:r>
                      <a:endParaRPr sz="1600">
                        <a:latin typeface="宋体"/>
                        <a:cs typeface="宋体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6E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8425" marR="12827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>
                          <a:latin typeface="宋体"/>
                          <a:cs typeface="宋体"/>
                        </a:rPr>
                        <a:t>记录网络用户和应用程序对网络资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源</a:t>
                      </a:r>
                      <a:r>
                        <a:rPr sz="1600">
                          <a:latin typeface="宋体"/>
                          <a:cs typeface="宋体"/>
                        </a:rPr>
                        <a:t>的使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用</a:t>
                      </a:r>
                      <a:r>
                        <a:rPr sz="1600">
                          <a:latin typeface="宋体"/>
                          <a:cs typeface="宋体"/>
                        </a:rPr>
                        <a:t>情况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，</a:t>
                      </a:r>
                      <a:r>
                        <a:rPr sz="1600">
                          <a:latin typeface="宋体"/>
                          <a:cs typeface="宋体"/>
                        </a:rPr>
                        <a:t>并据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此</a:t>
                      </a:r>
                      <a:r>
                        <a:rPr sz="1600">
                          <a:latin typeface="宋体"/>
                          <a:cs typeface="宋体"/>
                        </a:rPr>
                        <a:t>计算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相</a:t>
                      </a:r>
                      <a:r>
                        <a:rPr sz="1600">
                          <a:latin typeface="宋体"/>
                          <a:cs typeface="宋体"/>
                        </a:rPr>
                        <a:t>应 </a:t>
                      </a:r>
                      <a:r>
                        <a:rPr sz="1600" spc="-5">
                          <a:latin typeface="宋体"/>
                          <a:cs typeface="宋体"/>
                        </a:rPr>
                        <a:t>的网络费用</a:t>
                      </a:r>
                      <a:endParaRPr sz="1600">
                        <a:latin typeface="宋体"/>
                        <a:cs typeface="宋体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60">
                <a:tc>
                  <a:txBody>
                    <a:bodyPr vert="horz" wrap="square"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>
                          <a:latin typeface="宋体"/>
                          <a:cs typeface="宋体"/>
                        </a:rPr>
                        <a:t>安全管理</a:t>
                      </a:r>
                      <a:endParaRPr sz="1600">
                        <a:latin typeface="宋体"/>
                        <a:cs typeface="宋体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8425" marR="128270" algn="just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>
                          <a:latin typeface="宋体"/>
                          <a:cs typeface="宋体"/>
                        </a:rPr>
                        <a:t>安全挂历是对网络资源及其重要信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息</a:t>
                      </a:r>
                      <a:r>
                        <a:rPr sz="1600">
                          <a:latin typeface="宋体"/>
                          <a:cs typeface="宋体"/>
                        </a:rPr>
                        <a:t>访问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的</a:t>
                      </a:r>
                      <a:r>
                        <a:rPr sz="1600">
                          <a:latin typeface="宋体"/>
                          <a:cs typeface="宋体"/>
                        </a:rPr>
                        <a:t>约束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和</a:t>
                      </a:r>
                      <a:r>
                        <a:rPr sz="1600">
                          <a:latin typeface="宋体"/>
                          <a:cs typeface="宋体"/>
                        </a:rPr>
                        <a:t>控制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，</a:t>
                      </a:r>
                      <a:r>
                        <a:rPr sz="1600">
                          <a:latin typeface="宋体"/>
                          <a:cs typeface="宋体"/>
                        </a:rPr>
                        <a:t>包括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验</a:t>
                      </a:r>
                      <a:r>
                        <a:rPr sz="1600">
                          <a:latin typeface="宋体"/>
                          <a:cs typeface="宋体"/>
                        </a:rPr>
                        <a:t>证 网络用户的访问权限和优先级、检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测</a:t>
                      </a:r>
                      <a:r>
                        <a:rPr sz="1600">
                          <a:latin typeface="宋体"/>
                          <a:cs typeface="宋体"/>
                        </a:rPr>
                        <a:t>和记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录</a:t>
                      </a:r>
                      <a:r>
                        <a:rPr sz="1600">
                          <a:latin typeface="宋体"/>
                          <a:cs typeface="宋体"/>
                        </a:rPr>
                        <a:t>未授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权</a:t>
                      </a:r>
                      <a:r>
                        <a:rPr sz="1600">
                          <a:latin typeface="宋体"/>
                          <a:cs typeface="宋体"/>
                        </a:rPr>
                        <a:t>用户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企</a:t>
                      </a:r>
                      <a:r>
                        <a:rPr sz="1600">
                          <a:latin typeface="宋体"/>
                          <a:cs typeface="宋体"/>
                        </a:rPr>
                        <a:t>图进</a:t>
                      </a:r>
                      <a:r>
                        <a:rPr sz="1600" spc="5">
                          <a:latin typeface="宋体"/>
                          <a:cs typeface="宋体"/>
                        </a:rPr>
                        <a:t>行</a:t>
                      </a:r>
                      <a:r>
                        <a:rPr sz="1600">
                          <a:latin typeface="宋体"/>
                          <a:cs typeface="宋体"/>
                        </a:rPr>
                        <a:t>的 </a:t>
                      </a:r>
                      <a:r>
                        <a:rPr sz="1600" spc="-10">
                          <a:latin typeface="宋体"/>
                          <a:cs typeface="宋体"/>
                        </a:rPr>
                        <a:t>不应有的操作。</a:t>
                      </a:r>
                      <a:endParaRPr sz="1600">
                        <a:latin typeface="宋体"/>
                        <a:cs typeface="宋体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PB5"/>
          <p:cNvSpPr/>
          <p:nvPr/>
        </p:nvSpPr>
        <p:spPr>
          <a:xfrm>
            <a:off x="0" y="6839712"/>
            <a:ext cx="1088571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8" name="PageNumberTextBox5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SNMP与MIB网络协议概述全文共42页，当前为第5页。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328422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5">
                <a:solidFill>
                  <a:srgbClr val="CC0000"/>
                </a:solidFill>
              </a:rPr>
              <a:t>网络</a:t>
            </a:r>
            <a:r>
              <a:rPr sz="3200" spc="0">
                <a:solidFill>
                  <a:srgbClr val="CC0000"/>
                </a:solidFill>
              </a:rPr>
              <a:t>管理</a:t>
            </a:r>
            <a:r>
              <a:rPr sz="3200" spc="-10">
                <a:solidFill>
                  <a:srgbClr val="CC0000"/>
                </a:solidFill>
              </a:rPr>
              <a:t>常</a:t>
            </a:r>
            <a:r>
              <a:rPr sz="3200" spc="0">
                <a:solidFill>
                  <a:srgbClr val="CC0000"/>
                </a:solidFill>
              </a:rPr>
              <a:t>用协议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6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341580"/>
            <a:ext cx="8116570" cy="4141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211454" indent="-342900" algn="just">
              <a:lnSpc>
                <a:spcPct val="150000"/>
              </a:lnSpc>
              <a:spcBef>
                <a:spcPts val="95"/>
              </a:spcBef>
            </a:pPr>
            <a:r>
              <a:rPr sz="2000" b="1" spc="0">
                <a:latin typeface="Microsoft JhengHei"/>
                <a:cs typeface="Microsoft JhengHei"/>
              </a:rPr>
              <a:t>网络</a:t>
            </a:r>
            <a:r>
              <a:rPr sz="2000" b="1">
                <a:latin typeface="Microsoft JhengHei"/>
                <a:cs typeface="Microsoft JhengHei"/>
              </a:rPr>
              <a:t>管理</a:t>
            </a:r>
            <a:r>
              <a:rPr sz="2000" b="1" spc="-15">
                <a:latin typeface="Microsoft JhengHei"/>
                <a:cs typeface="Microsoft JhengHei"/>
              </a:rPr>
              <a:t>可</a:t>
            </a:r>
            <a:r>
              <a:rPr sz="2000" b="1">
                <a:latin typeface="Microsoft JhengHei"/>
                <a:cs typeface="Microsoft JhengHei"/>
              </a:rPr>
              <a:t>以使</a:t>
            </a:r>
            <a:r>
              <a:rPr sz="2000" b="1" spc="-15">
                <a:latin typeface="Microsoft JhengHei"/>
                <a:cs typeface="Microsoft JhengHei"/>
              </a:rPr>
              <a:t>用</a:t>
            </a:r>
            <a:r>
              <a:rPr sz="2000" b="1">
                <a:latin typeface="Microsoft JhengHei"/>
                <a:cs typeface="Microsoft JhengHei"/>
              </a:rPr>
              <a:t>的协</a:t>
            </a:r>
            <a:r>
              <a:rPr sz="2000" b="1" spc="-15">
                <a:latin typeface="Microsoft JhengHei"/>
                <a:cs typeface="Microsoft JhengHei"/>
              </a:rPr>
              <a:t>议</a:t>
            </a:r>
            <a:r>
              <a:rPr sz="2000" b="1">
                <a:latin typeface="Microsoft JhengHei"/>
                <a:cs typeface="Microsoft JhengHei"/>
              </a:rPr>
              <a:t>非常</a:t>
            </a:r>
            <a:r>
              <a:rPr sz="2000" b="1" spc="-15">
                <a:latin typeface="Microsoft JhengHei"/>
                <a:cs typeface="Microsoft JhengHei"/>
              </a:rPr>
              <a:t>多</a:t>
            </a:r>
            <a:r>
              <a:rPr sz="2000" b="1">
                <a:latin typeface="Microsoft JhengHei"/>
                <a:cs typeface="Microsoft JhengHei"/>
              </a:rPr>
              <a:t>，只</a:t>
            </a:r>
            <a:r>
              <a:rPr sz="2000" b="1" spc="-15">
                <a:latin typeface="Microsoft JhengHei"/>
                <a:cs typeface="Microsoft JhengHei"/>
              </a:rPr>
              <a:t>要</a:t>
            </a:r>
            <a:r>
              <a:rPr sz="2000" b="1">
                <a:latin typeface="Microsoft JhengHei"/>
                <a:cs typeface="Microsoft JhengHei"/>
              </a:rPr>
              <a:t>能够</a:t>
            </a:r>
            <a:r>
              <a:rPr sz="2000" b="1" spc="-15">
                <a:latin typeface="Microsoft JhengHei"/>
                <a:cs typeface="Microsoft JhengHei"/>
              </a:rPr>
              <a:t>实</a:t>
            </a:r>
            <a:r>
              <a:rPr sz="2000" b="1">
                <a:latin typeface="Microsoft JhengHei"/>
                <a:cs typeface="Microsoft JhengHei"/>
              </a:rPr>
              <a:t>现网</a:t>
            </a:r>
            <a:r>
              <a:rPr sz="2000" b="1" spc="-15">
                <a:latin typeface="Microsoft JhengHei"/>
                <a:cs typeface="Microsoft JhengHei"/>
              </a:rPr>
              <a:t>管</a:t>
            </a:r>
            <a:r>
              <a:rPr sz="2000" b="1">
                <a:latin typeface="Microsoft JhengHei"/>
                <a:cs typeface="Microsoft JhengHei"/>
              </a:rPr>
              <a:t>软件</a:t>
            </a:r>
            <a:r>
              <a:rPr sz="2000" b="1" spc="-15">
                <a:latin typeface="Microsoft JhengHei"/>
                <a:cs typeface="Microsoft JhengHei"/>
              </a:rPr>
              <a:t>服</a:t>
            </a:r>
            <a:r>
              <a:rPr sz="2000" b="1">
                <a:latin typeface="Microsoft JhengHei"/>
                <a:cs typeface="Microsoft JhengHei"/>
              </a:rPr>
              <a:t>务器</a:t>
            </a:r>
            <a:r>
              <a:rPr sz="2000" b="1" spc="-15">
                <a:latin typeface="Microsoft JhengHei"/>
                <a:cs typeface="Microsoft JhengHei"/>
              </a:rPr>
              <a:t>和</a:t>
            </a:r>
            <a:r>
              <a:rPr sz="2000" b="1">
                <a:latin typeface="Microsoft JhengHei"/>
                <a:cs typeface="Microsoft JhengHei"/>
              </a:rPr>
              <a:t>被管 </a:t>
            </a:r>
            <a:r>
              <a:rPr sz="2000" b="1" spc="0">
                <a:latin typeface="Microsoft JhengHei"/>
                <a:cs typeface="Microsoft JhengHei"/>
              </a:rPr>
              <a:t>理网络设</a:t>
            </a:r>
            <a:r>
              <a:rPr sz="2000" b="1" spc="-20">
                <a:latin typeface="Microsoft JhengHei"/>
                <a:cs typeface="Microsoft JhengHei"/>
              </a:rPr>
              <a:t>备</a:t>
            </a:r>
            <a:r>
              <a:rPr sz="2000" b="1" spc="0">
                <a:latin typeface="Microsoft JhengHei"/>
                <a:cs typeface="Microsoft JhengHei"/>
              </a:rPr>
              <a:t>之间</a:t>
            </a:r>
            <a:r>
              <a:rPr sz="2000" b="1" spc="-20">
                <a:latin typeface="Microsoft JhengHei"/>
                <a:cs typeface="Microsoft JhengHei"/>
              </a:rPr>
              <a:t>通</a:t>
            </a:r>
            <a:r>
              <a:rPr sz="2000" b="1" spc="0">
                <a:latin typeface="Microsoft JhengHei"/>
                <a:cs typeface="Microsoft JhengHei"/>
              </a:rPr>
              <a:t>信，</a:t>
            </a:r>
            <a:r>
              <a:rPr sz="2000" b="1" spc="-20">
                <a:latin typeface="Microsoft JhengHei"/>
                <a:cs typeface="Microsoft JhengHei"/>
              </a:rPr>
              <a:t>都</a:t>
            </a:r>
            <a:r>
              <a:rPr sz="2000" b="1" spc="0">
                <a:latin typeface="Microsoft JhengHei"/>
                <a:cs typeface="Microsoft JhengHei"/>
              </a:rPr>
              <a:t>可以</a:t>
            </a:r>
            <a:r>
              <a:rPr sz="2000" b="1" spc="-20">
                <a:latin typeface="Microsoft JhengHei"/>
                <a:cs typeface="Microsoft JhengHei"/>
              </a:rPr>
              <a:t>作</a:t>
            </a:r>
            <a:r>
              <a:rPr sz="2000" b="1" spc="0">
                <a:latin typeface="Microsoft JhengHei"/>
                <a:cs typeface="Microsoft JhengHei"/>
              </a:rPr>
              <a:t>为网</a:t>
            </a:r>
            <a:r>
              <a:rPr sz="2000" b="1" spc="-20">
                <a:latin typeface="Microsoft JhengHei"/>
                <a:cs typeface="Microsoft JhengHei"/>
              </a:rPr>
              <a:t>络</a:t>
            </a:r>
            <a:r>
              <a:rPr sz="2000" b="1" spc="0">
                <a:latin typeface="Microsoft JhengHei"/>
                <a:cs typeface="Microsoft JhengHei"/>
              </a:rPr>
              <a:t>管理</a:t>
            </a:r>
            <a:r>
              <a:rPr sz="2000" b="1" spc="-20">
                <a:latin typeface="Microsoft JhengHei"/>
                <a:cs typeface="Microsoft JhengHei"/>
              </a:rPr>
              <a:t>协</a:t>
            </a:r>
            <a:r>
              <a:rPr sz="2000" b="1" spc="0">
                <a:latin typeface="Microsoft JhengHei"/>
                <a:cs typeface="Microsoft JhengHei"/>
              </a:rPr>
              <a:t>议。</a:t>
            </a:r>
            <a:r>
              <a:rPr sz="2000" b="1" spc="-20">
                <a:latin typeface="Microsoft JhengHei"/>
                <a:cs typeface="Microsoft JhengHei"/>
              </a:rPr>
              <a:t>比</a:t>
            </a:r>
            <a:r>
              <a:rPr sz="2000" b="1" spc="10">
                <a:latin typeface="Microsoft JhengHei"/>
                <a:cs typeface="Microsoft JhengHei"/>
              </a:rPr>
              <a:t>如</a:t>
            </a:r>
            <a:r>
              <a:rPr sz="2000" b="1" spc="-5">
                <a:latin typeface="Arial"/>
                <a:cs typeface="Arial"/>
              </a:rPr>
              <a:t>telnet</a:t>
            </a:r>
            <a:r>
              <a:rPr sz="2000" b="1" spc="-5">
                <a:latin typeface="Microsoft JhengHei"/>
                <a:cs typeface="Microsoft JhengHei"/>
              </a:rPr>
              <a:t>，</a:t>
            </a:r>
            <a:r>
              <a:rPr sz="2000" b="1" spc="0">
                <a:latin typeface="Microsoft JhengHei"/>
                <a:cs typeface="Microsoft JhengHei"/>
              </a:rPr>
              <a:t>网络 管理</a:t>
            </a:r>
            <a:r>
              <a:rPr sz="2000" b="1">
                <a:latin typeface="Microsoft JhengHei"/>
                <a:cs typeface="Microsoft JhengHei"/>
              </a:rPr>
              <a:t>软件</a:t>
            </a:r>
            <a:r>
              <a:rPr sz="2000" b="1" spc="-15">
                <a:latin typeface="Microsoft JhengHei"/>
                <a:cs typeface="Microsoft JhengHei"/>
              </a:rPr>
              <a:t>通</a:t>
            </a:r>
            <a:r>
              <a:rPr sz="2000" b="1">
                <a:latin typeface="Microsoft JhengHei"/>
                <a:cs typeface="Microsoft JhengHei"/>
              </a:rPr>
              <a:t>过解</a:t>
            </a:r>
            <a:r>
              <a:rPr sz="2000" b="1" spc="-5">
                <a:latin typeface="Microsoft JhengHei"/>
                <a:cs typeface="Microsoft JhengHei"/>
              </a:rPr>
              <a:t>析</a:t>
            </a:r>
            <a:r>
              <a:rPr sz="2000" b="1" spc="-5">
                <a:latin typeface="Arial"/>
                <a:cs typeface="Arial"/>
              </a:rPr>
              <a:t>telnet</a:t>
            </a:r>
            <a:r>
              <a:rPr sz="2000" b="1">
                <a:latin typeface="Microsoft JhengHei"/>
                <a:cs typeface="Microsoft JhengHei"/>
              </a:rPr>
              <a:t>命</a:t>
            </a:r>
            <a:r>
              <a:rPr sz="2000" b="1" spc="-15">
                <a:latin typeface="Microsoft JhengHei"/>
                <a:cs typeface="Microsoft JhengHei"/>
              </a:rPr>
              <a:t>令</a:t>
            </a:r>
            <a:r>
              <a:rPr sz="2000" b="1">
                <a:latin typeface="Microsoft JhengHei"/>
                <a:cs typeface="Microsoft JhengHei"/>
              </a:rPr>
              <a:t>行，</a:t>
            </a:r>
            <a:r>
              <a:rPr sz="2000" b="1" spc="-15">
                <a:latin typeface="Microsoft JhengHei"/>
                <a:cs typeface="Microsoft JhengHei"/>
              </a:rPr>
              <a:t>可</a:t>
            </a:r>
            <a:r>
              <a:rPr sz="2000" b="1">
                <a:latin typeface="Microsoft JhengHei"/>
                <a:cs typeface="Microsoft JhengHei"/>
              </a:rPr>
              <a:t>以获</a:t>
            </a:r>
            <a:r>
              <a:rPr sz="2000" b="1" spc="-15">
                <a:latin typeface="Microsoft JhengHei"/>
                <a:cs typeface="Microsoft JhengHei"/>
              </a:rPr>
              <a:t>取</a:t>
            </a:r>
            <a:r>
              <a:rPr sz="2000" b="1">
                <a:latin typeface="Microsoft JhengHei"/>
                <a:cs typeface="Microsoft JhengHei"/>
              </a:rPr>
              <a:t>、设</a:t>
            </a:r>
            <a:r>
              <a:rPr sz="2000" b="1" spc="-15">
                <a:latin typeface="Microsoft JhengHei"/>
                <a:cs typeface="Microsoft JhengHei"/>
              </a:rPr>
              <a:t>置</a:t>
            </a:r>
            <a:r>
              <a:rPr sz="2000" b="1">
                <a:latin typeface="Microsoft JhengHei"/>
                <a:cs typeface="Microsoft JhengHei"/>
              </a:rPr>
              <a:t>网络</a:t>
            </a:r>
            <a:r>
              <a:rPr sz="2000" b="1" spc="-15">
                <a:latin typeface="Microsoft JhengHei"/>
                <a:cs typeface="Microsoft JhengHei"/>
              </a:rPr>
              <a:t>设</a:t>
            </a:r>
            <a:r>
              <a:rPr sz="2000" b="1">
                <a:latin typeface="Microsoft JhengHei"/>
                <a:cs typeface="Microsoft JhengHei"/>
              </a:rPr>
              <a:t>备的</a:t>
            </a:r>
            <a:r>
              <a:rPr sz="2000" b="1" spc="-15">
                <a:latin typeface="Microsoft JhengHei"/>
                <a:cs typeface="Microsoft JhengHei"/>
              </a:rPr>
              <a:t>任</a:t>
            </a:r>
            <a:r>
              <a:rPr sz="2000" b="1">
                <a:latin typeface="Microsoft JhengHei"/>
                <a:cs typeface="Microsoft JhengHei"/>
              </a:rPr>
              <a:t>何参 </a:t>
            </a:r>
            <a:r>
              <a:rPr sz="2000" b="1" spc="0">
                <a:latin typeface="Microsoft JhengHei"/>
                <a:cs typeface="Microsoft JhengHei"/>
              </a:rPr>
              <a:t>数，</a:t>
            </a:r>
            <a:r>
              <a:rPr sz="2000" b="1">
                <a:latin typeface="Microsoft JhengHei"/>
                <a:cs typeface="Microsoft JhengHei"/>
              </a:rPr>
              <a:t>因此</a:t>
            </a:r>
            <a:r>
              <a:rPr sz="2000" b="1" spc="-5">
                <a:latin typeface="Arial"/>
                <a:cs typeface="Arial"/>
              </a:rPr>
              <a:t>telnet</a:t>
            </a:r>
            <a:r>
              <a:rPr sz="2000" b="1">
                <a:latin typeface="Microsoft JhengHei"/>
                <a:cs typeface="Microsoft JhengHei"/>
              </a:rPr>
              <a:t>就是</a:t>
            </a:r>
            <a:r>
              <a:rPr sz="2000" b="1" spc="-15">
                <a:latin typeface="Microsoft JhengHei"/>
                <a:cs typeface="Microsoft JhengHei"/>
              </a:rPr>
              <a:t>一</a:t>
            </a:r>
            <a:r>
              <a:rPr sz="2000" b="1">
                <a:latin typeface="Microsoft JhengHei"/>
                <a:cs typeface="Microsoft JhengHei"/>
              </a:rPr>
              <a:t>种网</a:t>
            </a:r>
            <a:r>
              <a:rPr sz="2000" b="1" spc="-15">
                <a:latin typeface="Microsoft JhengHei"/>
                <a:cs typeface="Microsoft JhengHei"/>
              </a:rPr>
              <a:t>络</a:t>
            </a:r>
            <a:r>
              <a:rPr sz="2000" b="1">
                <a:latin typeface="Microsoft JhengHei"/>
                <a:cs typeface="Microsoft JhengHei"/>
              </a:rPr>
              <a:t>管理</a:t>
            </a:r>
            <a:r>
              <a:rPr sz="2000" b="1" spc="-15">
                <a:latin typeface="Microsoft JhengHei"/>
                <a:cs typeface="Microsoft JhengHei"/>
              </a:rPr>
              <a:t>协</a:t>
            </a:r>
            <a:r>
              <a:rPr sz="2000" b="1">
                <a:latin typeface="Microsoft JhengHei"/>
                <a:cs typeface="Microsoft JhengHei"/>
              </a:rPr>
              <a:t>议。</a:t>
            </a:r>
            <a:endParaRPr sz="20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0"/>
              </a:spcBef>
            </a:pPr>
            <a:r>
              <a:rPr sz="2000" b="1">
                <a:latin typeface="Microsoft JhengHei"/>
                <a:cs typeface="Microsoft JhengHei"/>
              </a:rPr>
              <a:t>常用的</a:t>
            </a:r>
            <a:r>
              <a:rPr sz="2000" b="1" spc="-15">
                <a:latin typeface="Microsoft JhengHei"/>
                <a:cs typeface="Microsoft JhengHei"/>
              </a:rPr>
              <a:t>网</a:t>
            </a:r>
            <a:r>
              <a:rPr sz="2000" b="1">
                <a:latin typeface="Microsoft JhengHei"/>
                <a:cs typeface="Microsoft JhengHei"/>
              </a:rPr>
              <a:t>络</a:t>
            </a:r>
            <a:r>
              <a:rPr sz="2000" b="1" spc="-15">
                <a:latin typeface="Microsoft JhengHei"/>
                <a:cs typeface="Microsoft JhengHei"/>
              </a:rPr>
              <a:t>管</a:t>
            </a:r>
            <a:r>
              <a:rPr sz="2000" b="1">
                <a:latin typeface="Microsoft JhengHei"/>
                <a:cs typeface="Microsoft JhengHei"/>
              </a:rPr>
              <a:t>理协议</a:t>
            </a:r>
            <a:r>
              <a:rPr sz="2000" b="1" spc="-15">
                <a:latin typeface="Microsoft JhengHei"/>
                <a:cs typeface="Microsoft JhengHei"/>
              </a:rPr>
              <a:t>包</a:t>
            </a:r>
            <a:r>
              <a:rPr sz="2000" b="1">
                <a:latin typeface="Microsoft JhengHei"/>
                <a:cs typeface="Microsoft JhengHei"/>
              </a:rPr>
              <a:t>括</a:t>
            </a:r>
            <a:r>
              <a:rPr sz="2000" b="1" spc="-5">
                <a:latin typeface="Microsoft JhengHei"/>
                <a:cs typeface="Microsoft JhengHei"/>
              </a:rPr>
              <a:t>：</a:t>
            </a:r>
            <a:r>
              <a:rPr sz="2000" b="1" spc="-5">
                <a:latin typeface="Arial"/>
                <a:cs typeface="Arial"/>
              </a:rPr>
              <a:t>SNMP</a:t>
            </a:r>
            <a:r>
              <a:rPr sz="2000" b="1">
                <a:latin typeface="Microsoft JhengHei"/>
                <a:cs typeface="Microsoft JhengHei"/>
              </a:rPr>
              <a:t>、</a:t>
            </a:r>
            <a:r>
              <a:rPr sz="2000" b="1" spc="-5">
                <a:latin typeface="Arial"/>
                <a:cs typeface="Arial"/>
              </a:rPr>
              <a:t>telnet</a:t>
            </a:r>
            <a:r>
              <a:rPr sz="2000" b="1" spc="0">
                <a:latin typeface="Microsoft JhengHei"/>
                <a:cs typeface="Microsoft JhengHei"/>
              </a:rPr>
              <a:t>、</a:t>
            </a:r>
            <a:r>
              <a:rPr sz="2000" b="1" spc="-5">
                <a:latin typeface="Arial"/>
                <a:cs typeface="Arial"/>
              </a:rPr>
              <a:t>SSH</a:t>
            </a:r>
            <a:r>
              <a:rPr sz="2000" b="1" spc="0">
                <a:latin typeface="Microsoft JhengHei"/>
                <a:cs typeface="Microsoft JhengHei"/>
              </a:rPr>
              <a:t>、</a:t>
            </a:r>
            <a:r>
              <a:rPr sz="2000" b="1" spc="-5">
                <a:latin typeface="Arial"/>
                <a:cs typeface="Arial"/>
              </a:rPr>
              <a:t>Restful</a:t>
            </a:r>
            <a:r>
              <a:rPr sz="2000" b="1" spc="0">
                <a:latin typeface="Microsoft JhengHei"/>
                <a:cs typeface="Microsoft JhengHei"/>
              </a:rPr>
              <a:t>、</a:t>
            </a:r>
            <a:r>
              <a:rPr sz="2000" b="1" spc="-10">
                <a:latin typeface="Arial"/>
                <a:cs typeface="Arial"/>
              </a:rPr>
              <a:t>SOAP</a:t>
            </a:r>
            <a:r>
              <a:rPr sz="2000" b="1">
                <a:latin typeface="Microsoft JhengHei"/>
                <a:cs typeface="Microsoft JhengHei"/>
              </a:rPr>
              <a:t>等。</a:t>
            </a:r>
            <a:endParaRPr sz="20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sz="2000" b="1">
                <a:latin typeface="Arial"/>
                <a:cs typeface="Arial"/>
              </a:rPr>
              <a:t>SNMP</a:t>
            </a:r>
            <a:r>
              <a:rPr sz="2000" b="1" spc="0">
                <a:latin typeface="Microsoft JhengHei"/>
                <a:cs typeface="Microsoft JhengHei"/>
              </a:rPr>
              <a:t>是网</a:t>
            </a:r>
            <a:r>
              <a:rPr sz="2000" b="1">
                <a:latin typeface="Microsoft JhengHei"/>
                <a:cs typeface="Microsoft JhengHei"/>
              </a:rPr>
              <a:t>络管理</a:t>
            </a:r>
            <a:r>
              <a:rPr sz="2000" b="1" spc="-15">
                <a:latin typeface="Microsoft JhengHei"/>
                <a:cs typeface="Microsoft JhengHei"/>
              </a:rPr>
              <a:t>最</a:t>
            </a:r>
            <a:r>
              <a:rPr sz="2000" b="1">
                <a:latin typeface="Microsoft JhengHei"/>
                <a:cs typeface="Microsoft JhengHei"/>
              </a:rPr>
              <a:t>常用</a:t>
            </a:r>
            <a:r>
              <a:rPr sz="2000" b="1" spc="-15">
                <a:latin typeface="Microsoft JhengHei"/>
                <a:cs typeface="Microsoft JhengHei"/>
              </a:rPr>
              <a:t>的</a:t>
            </a:r>
            <a:r>
              <a:rPr sz="2000" b="1">
                <a:latin typeface="Microsoft JhengHei"/>
                <a:cs typeface="Microsoft JhengHei"/>
              </a:rPr>
              <a:t>协议</a:t>
            </a:r>
            <a:r>
              <a:rPr sz="2000" b="1" spc="-5">
                <a:latin typeface="Microsoft JhengHei"/>
                <a:cs typeface="Microsoft JhengHei"/>
              </a:rPr>
              <a:t>，</a:t>
            </a:r>
            <a:r>
              <a:rPr sz="2000" b="1" spc="-5">
                <a:latin typeface="Arial"/>
                <a:cs typeface="Arial"/>
              </a:rPr>
              <a:t>IETF</a:t>
            </a:r>
            <a:r>
              <a:rPr sz="2000" b="1">
                <a:latin typeface="Microsoft JhengHei"/>
                <a:cs typeface="Microsoft JhengHei"/>
              </a:rPr>
              <a:t>制定了</a:t>
            </a:r>
            <a:r>
              <a:rPr sz="2000" b="1" spc="-15">
                <a:latin typeface="Microsoft JhengHei"/>
                <a:cs typeface="Microsoft JhengHei"/>
              </a:rPr>
              <a:t>大</a:t>
            </a:r>
            <a:r>
              <a:rPr sz="2000" b="1">
                <a:latin typeface="Microsoft JhengHei"/>
                <a:cs typeface="Microsoft JhengHei"/>
              </a:rPr>
              <a:t>量的</a:t>
            </a:r>
            <a:r>
              <a:rPr sz="2000" b="1" spc="-15">
                <a:latin typeface="Microsoft JhengHei"/>
                <a:cs typeface="Microsoft JhengHei"/>
              </a:rPr>
              <a:t>技</a:t>
            </a:r>
            <a:r>
              <a:rPr sz="2000" b="1">
                <a:latin typeface="Microsoft JhengHei"/>
                <a:cs typeface="Microsoft JhengHei"/>
              </a:rPr>
              <a:t>术标</a:t>
            </a:r>
            <a:r>
              <a:rPr sz="2000" b="1" spc="-15">
                <a:latin typeface="Microsoft JhengHei"/>
                <a:cs typeface="Microsoft JhengHei"/>
              </a:rPr>
              <a:t>准</a:t>
            </a:r>
            <a:r>
              <a:rPr sz="2000" b="1">
                <a:latin typeface="Microsoft JhengHei"/>
                <a:cs typeface="Microsoft JhengHei"/>
              </a:rPr>
              <a:t>。基于</a:t>
            </a:r>
            <a:endParaRPr sz="2000">
              <a:latin typeface="Microsoft JhengHei"/>
              <a:cs typeface="Microsoft JhengHei"/>
            </a:endParaRPr>
          </a:p>
          <a:p>
            <a:pPr marL="355600" marR="154305">
              <a:lnSpc>
                <a:spcPct val="150000"/>
              </a:lnSpc>
            </a:pPr>
            <a:r>
              <a:rPr sz="2000" b="1">
                <a:latin typeface="Arial"/>
                <a:cs typeface="Arial"/>
              </a:rPr>
              <a:t>SNMP</a:t>
            </a:r>
            <a:r>
              <a:rPr sz="2000" b="1" spc="0">
                <a:latin typeface="Microsoft JhengHei"/>
                <a:cs typeface="Microsoft JhengHei"/>
              </a:rPr>
              <a:t>实现</a:t>
            </a:r>
            <a:r>
              <a:rPr sz="2000" b="1">
                <a:latin typeface="Microsoft JhengHei"/>
                <a:cs typeface="Microsoft JhengHei"/>
              </a:rPr>
              <a:t>网络管</a:t>
            </a:r>
            <a:r>
              <a:rPr sz="2000" b="1" spc="-15">
                <a:latin typeface="Microsoft JhengHei"/>
                <a:cs typeface="Microsoft JhengHei"/>
              </a:rPr>
              <a:t>理</a:t>
            </a:r>
            <a:r>
              <a:rPr sz="2000" b="1">
                <a:latin typeface="Microsoft JhengHei"/>
                <a:cs typeface="Microsoft JhengHei"/>
              </a:rPr>
              <a:t>是诸</a:t>
            </a:r>
            <a:r>
              <a:rPr sz="2000" b="1" spc="-15">
                <a:latin typeface="Microsoft JhengHei"/>
                <a:cs typeface="Microsoft JhengHei"/>
              </a:rPr>
              <a:t>多</a:t>
            </a:r>
            <a:r>
              <a:rPr sz="2000" b="1">
                <a:latin typeface="Microsoft JhengHei"/>
                <a:cs typeface="Microsoft JhengHei"/>
              </a:rPr>
              <a:t>管理</a:t>
            </a:r>
            <a:r>
              <a:rPr sz="2000" b="1" spc="-15">
                <a:latin typeface="Microsoft JhengHei"/>
                <a:cs typeface="Microsoft JhengHei"/>
              </a:rPr>
              <a:t>协</a:t>
            </a:r>
            <a:r>
              <a:rPr sz="2000" b="1">
                <a:latin typeface="Microsoft JhengHei"/>
                <a:cs typeface="Microsoft JhengHei"/>
              </a:rPr>
              <a:t>议中</a:t>
            </a:r>
            <a:r>
              <a:rPr sz="2000" b="1" spc="-15">
                <a:latin typeface="Microsoft JhengHei"/>
                <a:cs typeface="Microsoft JhengHei"/>
              </a:rPr>
              <a:t>最</a:t>
            </a:r>
            <a:r>
              <a:rPr sz="2000" b="1">
                <a:latin typeface="Microsoft JhengHei"/>
                <a:cs typeface="Microsoft JhengHei"/>
              </a:rPr>
              <a:t>规范</a:t>
            </a:r>
            <a:r>
              <a:rPr sz="2000" b="1" spc="-15">
                <a:latin typeface="Microsoft JhengHei"/>
                <a:cs typeface="Microsoft JhengHei"/>
              </a:rPr>
              <a:t>、</a:t>
            </a:r>
            <a:r>
              <a:rPr sz="2000" b="1">
                <a:latin typeface="Microsoft JhengHei"/>
                <a:cs typeface="Microsoft JhengHei"/>
              </a:rPr>
              <a:t>最简</a:t>
            </a:r>
            <a:r>
              <a:rPr sz="2000" b="1" spc="-15">
                <a:latin typeface="Microsoft JhengHei"/>
                <a:cs typeface="Microsoft JhengHei"/>
              </a:rPr>
              <a:t>单</a:t>
            </a:r>
            <a:r>
              <a:rPr sz="2000" b="1">
                <a:latin typeface="Microsoft JhengHei"/>
                <a:cs typeface="Microsoft JhengHei"/>
              </a:rPr>
              <a:t>、且</a:t>
            </a:r>
            <a:r>
              <a:rPr sz="2000" b="1" spc="-15">
                <a:latin typeface="Microsoft JhengHei"/>
                <a:cs typeface="Microsoft JhengHei"/>
              </a:rPr>
              <a:t>使</a:t>
            </a:r>
            <a:r>
              <a:rPr sz="2000" b="1">
                <a:latin typeface="Microsoft JhengHei"/>
                <a:cs typeface="Microsoft JhengHei"/>
              </a:rPr>
              <a:t>用范围 </a:t>
            </a:r>
            <a:r>
              <a:rPr sz="2000" b="1" spc="0">
                <a:latin typeface="Microsoft JhengHei"/>
                <a:cs typeface="Microsoft JhengHei"/>
              </a:rPr>
              <a:t>最广</a:t>
            </a:r>
            <a:r>
              <a:rPr sz="2000" b="1">
                <a:latin typeface="Microsoft JhengHei"/>
                <a:cs typeface="Microsoft JhengHei"/>
              </a:rPr>
              <a:t>泛的</a:t>
            </a:r>
            <a:r>
              <a:rPr sz="2000" b="1" spc="-15">
                <a:latin typeface="Microsoft JhengHei"/>
                <a:cs typeface="Microsoft JhengHei"/>
              </a:rPr>
              <a:t>协</a:t>
            </a:r>
            <a:r>
              <a:rPr sz="2000" b="1">
                <a:latin typeface="Microsoft JhengHei"/>
                <a:cs typeface="Microsoft JhengHei"/>
              </a:rPr>
              <a:t>议。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6" name="PB6"/>
          <p:cNvSpPr/>
          <p:nvPr/>
        </p:nvSpPr>
        <p:spPr>
          <a:xfrm>
            <a:off x="0" y="6839712"/>
            <a:ext cx="1306285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7" name="PageNumberTextBox6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SNMP与MIB网络协议概述全文共42页，当前为第6页。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35940" y="496011"/>
            <a:ext cx="3598545" cy="31273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5">
                <a:solidFill>
                  <a:srgbClr val="FF3300"/>
                </a:solidFill>
                <a:latin typeface="Microsoft JhengHei"/>
                <a:cs typeface="Microsoft JhengHei"/>
              </a:rPr>
              <a:t>目录</a:t>
            </a:r>
            <a:endParaRPr sz="32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550">
              <a:latin typeface="Times New Roman"/>
              <a:cs typeface="Times New Roman"/>
            </a:endParaRPr>
          </a:p>
          <a:p>
            <a:pPr marL="509270" indent="-342900">
              <a:lnSpc>
                <a:spcPct val="100000"/>
              </a:lnSpc>
              <a:buClr>
                <a:srgbClr val="FF0000"/>
              </a:buClr>
              <a:buFont typeface="Wingdings"/>
              <a:buChar char=""/>
              <a:tabLst>
                <a:tab pos="509905"/>
              </a:tabLst>
            </a:pPr>
            <a:r>
              <a:rPr sz="2800" spc="-5">
                <a:latin typeface="宋体"/>
                <a:cs typeface="宋体"/>
              </a:rPr>
              <a:t>网络管理介绍</a:t>
            </a:r>
            <a:endParaRPr sz="2800">
              <a:latin typeface="宋体"/>
              <a:cs typeface="宋体"/>
            </a:endParaRPr>
          </a:p>
          <a:p>
            <a:pPr marL="509270" indent="-342900">
              <a:lnSpc>
                <a:spcPct val="100000"/>
              </a:lnSpc>
              <a:spcBef>
                <a:spcPts val="1010"/>
              </a:spcBef>
              <a:buFont typeface="Wingdings"/>
              <a:buChar char=""/>
              <a:tabLst>
                <a:tab pos="509905"/>
              </a:tabLst>
            </a:pPr>
            <a:r>
              <a:rPr sz="2800" spc="-5">
                <a:solidFill>
                  <a:srgbClr val="FF0000"/>
                </a:solidFill>
                <a:latin typeface="Times New Roman"/>
                <a:cs typeface="Times New Roman"/>
              </a:rPr>
              <a:t>SNMP</a:t>
            </a:r>
            <a:r>
              <a:rPr sz="2800" spc="-5">
                <a:solidFill>
                  <a:srgbClr val="FF0000"/>
                </a:solidFill>
                <a:latin typeface="宋体"/>
                <a:cs typeface="宋体"/>
              </a:rPr>
              <a:t>协议介绍</a:t>
            </a:r>
            <a:endParaRPr sz="2800">
              <a:latin typeface="宋体"/>
              <a:cs typeface="宋体"/>
            </a:endParaRPr>
          </a:p>
          <a:p>
            <a:pPr marL="509270" indent="-342900">
              <a:lnSpc>
                <a:spcPct val="100000"/>
              </a:lnSpc>
              <a:spcBef>
                <a:spcPts val="1005"/>
              </a:spcBef>
              <a:buClr>
                <a:srgbClr val="FF0000"/>
              </a:buClr>
              <a:buFont typeface="Wingdings"/>
              <a:buChar char=""/>
              <a:tabLst>
                <a:tab pos="509905"/>
              </a:tabLst>
            </a:pPr>
            <a:r>
              <a:rPr sz="2800" spc="-5">
                <a:latin typeface="Times New Roman"/>
                <a:cs typeface="Times New Roman"/>
              </a:rPr>
              <a:t>MIB</a:t>
            </a:r>
            <a:r>
              <a:rPr sz="2800" spc="-5">
                <a:latin typeface="宋体"/>
                <a:cs typeface="宋体"/>
              </a:rPr>
              <a:t>介绍</a:t>
            </a:r>
            <a:endParaRPr sz="2800">
              <a:latin typeface="宋体"/>
              <a:cs typeface="宋体"/>
            </a:endParaRPr>
          </a:p>
          <a:p>
            <a:pPr marL="509270" indent="-342900">
              <a:lnSpc>
                <a:spcPct val="100000"/>
              </a:lnSpc>
              <a:spcBef>
                <a:spcPts val="1010"/>
              </a:spcBef>
              <a:buClr>
                <a:srgbClr val="FF0000"/>
              </a:buClr>
              <a:buFont typeface="Wingdings"/>
              <a:buChar char=""/>
              <a:tabLst>
                <a:tab pos="509905"/>
              </a:tabLst>
            </a:pPr>
            <a:r>
              <a:rPr sz="2800" spc="-5">
                <a:latin typeface="Arial"/>
                <a:cs typeface="Arial"/>
              </a:rPr>
              <a:t>iM</a:t>
            </a:r>
            <a:r>
              <a:rPr sz="2800" spc="-10">
                <a:latin typeface="Arial"/>
                <a:cs typeface="Arial"/>
              </a:rPr>
              <a:t>C</a:t>
            </a:r>
            <a:r>
              <a:rPr sz="2800" spc="-5">
                <a:latin typeface="宋体"/>
                <a:cs typeface="宋体"/>
              </a:rPr>
              <a:t>对</a:t>
            </a:r>
            <a:r>
              <a:rPr sz="2800" spc="-5">
                <a:latin typeface="Arial"/>
                <a:cs typeface="Arial"/>
              </a:rPr>
              <a:t>SN</a:t>
            </a:r>
            <a:r>
              <a:rPr sz="2800" spc="-15">
                <a:latin typeface="Arial"/>
                <a:cs typeface="Arial"/>
              </a:rPr>
              <a:t>M</a:t>
            </a:r>
            <a:r>
              <a:rPr sz="2800" spc="-10">
                <a:latin typeface="Arial"/>
                <a:cs typeface="Arial"/>
              </a:rPr>
              <a:t>P</a:t>
            </a:r>
            <a:r>
              <a:rPr sz="2800" spc="-5">
                <a:latin typeface="宋体"/>
                <a:cs typeface="宋体"/>
              </a:rPr>
              <a:t>的封装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7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5" name="PB7"/>
          <p:cNvSpPr/>
          <p:nvPr/>
        </p:nvSpPr>
        <p:spPr>
          <a:xfrm>
            <a:off x="0" y="6839712"/>
            <a:ext cx="1524000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6" name="PageNumberTextBox7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SNMP与MIB网络协议概述全文共42页，当前为第7页。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100"/>
              </a:spcBef>
            </a:pPr>
            <a:r>
              <a:rPr spc="-245"/>
              <a:t>SNMP</a:t>
            </a:r>
            <a:r>
              <a:rPr spc="-5"/>
              <a:t>协议介绍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8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5" name="PB8"/>
          <p:cNvSpPr/>
          <p:nvPr/>
        </p:nvSpPr>
        <p:spPr>
          <a:xfrm>
            <a:off x="0" y="6839712"/>
            <a:ext cx="1741714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6" name="PageNumberTextBox8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SNMP与MIB网络协议概述全文共42页，当前为第8页。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201866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SNM</a:t>
            </a:r>
            <a:r>
              <a:rPr sz="3200" spc="-10">
                <a:solidFill>
                  <a:srgbClr val="CC0000"/>
                </a:solidFill>
                <a:latin typeface="Arial"/>
                <a:cs typeface="Arial"/>
              </a:rPr>
              <a:t>P</a:t>
            </a:r>
            <a:r>
              <a:rPr sz="3200" spc="10">
                <a:solidFill>
                  <a:srgbClr val="CC0000"/>
                </a:solidFill>
              </a:rPr>
              <a:t>协议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9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341580"/>
            <a:ext cx="8285480" cy="4141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357505" indent="-342900">
              <a:lnSpc>
                <a:spcPct val="150000"/>
              </a:lnSpc>
              <a:spcBef>
                <a:spcPts val="95"/>
              </a:spcBef>
            </a:pPr>
            <a:r>
              <a:rPr sz="2000" b="1" spc="-5">
                <a:latin typeface="Arial"/>
                <a:cs typeface="Arial"/>
              </a:rPr>
              <a:t>SNMP</a:t>
            </a:r>
            <a:r>
              <a:rPr sz="2000" b="1" spc="-5">
                <a:latin typeface="Microsoft JhengHei"/>
                <a:cs typeface="Microsoft JhengHei"/>
              </a:rPr>
              <a:t>（</a:t>
            </a:r>
            <a:r>
              <a:rPr sz="2000" b="1" spc="-5">
                <a:latin typeface="Arial"/>
                <a:cs typeface="Arial"/>
              </a:rPr>
              <a:t>Simple</a:t>
            </a:r>
            <a:r>
              <a:rPr sz="2000" b="1" spc="5">
                <a:latin typeface="Arial"/>
                <a:cs typeface="Arial"/>
              </a:rPr>
              <a:t> </a:t>
            </a:r>
            <a:r>
              <a:rPr sz="2000" b="1" spc="-5">
                <a:latin typeface="Arial"/>
                <a:cs typeface="Arial"/>
              </a:rPr>
              <a:t>Network</a:t>
            </a:r>
            <a:r>
              <a:rPr sz="2000" b="1" spc="-1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Management</a:t>
            </a:r>
            <a:r>
              <a:rPr sz="2000" b="1" spc="-1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Protocol</a:t>
            </a:r>
            <a:r>
              <a:rPr sz="2000" b="1">
                <a:latin typeface="Microsoft JhengHei"/>
                <a:cs typeface="Microsoft JhengHei"/>
              </a:rPr>
              <a:t>），简单网</a:t>
            </a:r>
            <a:r>
              <a:rPr sz="2000" b="1" spc="-15">
                <a:latin typeface="Microsoft JhengHei"/>
                <a:cs typeface="Microsoft JhengHei"/>
              </a:rPr>
              <a:t>络</a:t>
            </a:r>
            <a:r>
              <a:rPr sz="2000" b="1">
                <a:latin typeface="Microsoft JhengHei"/>
                <a:cs typeface="Microsoft JhengHei"/>
              </a:rPr>
              <a:t>管理协 </a:t>
            </a:r>
            <a:r>
              <a:rPr sz="2000" b="1" spc="0">
                <a:latin typeface="Microsoft JhengHei"/>
                <a:cs typeface="Microsoft JhengHei"/>
              </a:rPr>
              <a:t>议 </a:t>
            </a:r>
            <a:r>
              <a:rPr sz="2000" b="1" spc="5">
                <a:latin typeface="Microsoft JhengHei"/>
                <a:cs typeface="Microsoft JhengHei"/>
              </a:rPr>
              <a:t>。 </a:t>
            </a:r>
            <a:r>
              <a:rPr sz="2000" b="1" spc="-5">
                <a:latin typeface="Arial"/>
                <a:cs typeface="Arial"/>
              </a:rPr>
              <a:t>SNMP </a:t>
            </a:r>
            <a:r>
              <a:rPr sz="2000" b="1">
                <a:latin typeface="Microsoft JhengHei"/>
                <a:cs typeface="Microsoft JhengHei"/>
              </a:rPr>
              <a:t>的 前 身 </a:t>
            </a:r>
            <a:r>
              <a:rPr sz="2000" b="1" spc="-10">
                <a:latin typeface="Microsoft JhengHei"/>
                <a:cs typeface="Microsoft JhengHei"/>
              </a:rPr>
              <a:t>是 </a:t>
            </a:r>
            <a:r>
              <a:rPr sz="2000" b="1" spc="-5">
                <a:latin typeface="Arial"/>
                <a:cs typeface="Arial"/>
              </a:rPr>
              <a:t>SGMP</a:t>
            </a:r>
            <a:r>
              <a:rPr sz="2000" b="1" spc="-5">
                <a:latin typeface="Microsoft JhengHei"/>
                <a:cs typeface="Microsoft JhengHei"/>
              </a:rPr>
              <a:t>（ </a:t>
            </a:r>
            <a:r>
              <a:rPr sz="2000" b="1" spc="-5">
                <a:latin typeface="Arial"/>
                <a:cs typeface="Arial"/>
              </a:rPr>
              <a:t>Simple </a:t>
            </a:r>
            <a:r>
              <a:rPr sz="2000" b="1">
                <a:latin typeface="Arial"/>
                <a:cs typeface="Arial"/>
              </a:rPr>
              <a:t>Gateway Monitoring  Protocol</a:t>
            </a:r>
            <a:r>
              <a:rPr sz="2000" b="1">
                <a:latin typeface="Microsoft JhengHei"/>
                <a:cs typeface="Microsoft JhengHei"/>
              </a:rPr>
              <a:t>，简单网</a:t>
            </a:r>
            <a:r>
              <a:rPr sz="2000" b="1" spc="-15">
                <a:latin typeface="Microsoft JhengHei"/>
                <a:cs typeface="Microsoft JhengHei"/>
              </a:rPr>
              <a:t>关</a:t>
            </a:r>
            <a:r>
              <a:rPr sz="2000" b="1">
                <a:latin typeface="Microsoft JhengHei"/>
                <a:cs typeface="Microsoft JhengHei"/>
              </a:rPr>
              <a:t>监控</a:t>
            </a:r>
            <a:r>
              <a:rPr sz="2000" b="1" spc="-15">
                <a:latin typeface="Microsoft JhengHei"/>
                <a:cs typeface="Microsoft JhengHei"/>
              </a:rPr>
              <a:t>协</a:t>
            </a:r>
            <a:r>
              <a:rPr sz="2000" b="1">
                <a:latin typeface="Microsoft JhengHei"/>
                <a:cs typeface="Microsoft JhengHei"/>
              </a:rPr>
              <a:t>议，</a:t>
            </a:r>
            <a:r>
              <a:rPr sz="2000" b="1">
                <a:latin typeface="Arial"/>
                <a:cs typeface="Arial"/>
              </a:rPr>
              <a:t>RFC1028</a:t>
            </a:r>
            <a:r>
              <a:rPr sz="2000" b="1">
                <a:latin typeface="Microsoft JhengHei"/>
                <a:cs typeface="Microsoft JhengHei"/>
              </a:rPr>
              <a:t>），</a:t>
            </a:r>
            <a:r>
              <a:rPr sz="2000" b="1" spc="-15">
                <a:latin typeface="Microsoft JhengHei"/>
                <a:cs typeface="Microsoft JhengHei"/>
              </a:rPr>
              <a:t>用</a:t>
            </a:r>
            <a:r>
              <a:rPr sz="2000" b="1">
                <a:latin typeface="Microsoft JhengHei"/>
                <a:cs typeface="Microsoft JhengHei"/>
              </a:rPr>
              <a:t>来对</a:t>
            </a:r>
            <a:r>
              <a:rPr sz="2000" b="1" spc="-15">
                <a:latin typeface="Microsoft JhengHei"/>
                <a:cs typeface="Microsoft JhengHei"/>
              </a:rPr>
              <a:t>通</a:t>
            </a:r>
            <a:r>
              <a:rPr sz="2000" b="1">
                <a:latin typeface="Microsoft JhengHei"/>
                <a:cs typeface="Microsoft JhengHei"/>
              </a:rPr>
              <a:t>信线</a:t>
            </a:r>
            <a:r>
              <a:rPr sz="2000" b="1" spc="-15">
                <a:latin typeface="Microsoft JhengHei"/>
                <a:cs typeface="Microsoft JhengHei"/>
              </a:rPr>
              <a:t>路</a:t>
            </a:r>
            <a:r>
              <a:rPr sz="2000" b="1">
                <a:latin typeface="Microsoft JhengHei"/>
                <a:cs typeface="Microsoft JhengHei"/>
              </a:rPr>
              <a:t>进行 </a:t>
            </a:r>
            <a:r>
              <a:rPr sz="2000" b="1" spc="0">
                <a:latin typeface="Microsoft JhengHei"/>
                <a:cs typeface="Microsoft JhengHei"/>
              </a:rPr>
              <a:t>管理</a:t>
            </a:r>
            <a:r>
              <a:rPr sz="2000" b="1">
                <a:latin typeface="Microsoft JhengHei"/>
                <a:cs typeface="Microsoft JhengHei"/>
              </a:rPr>
              <a:t>。随</a:t>
            </a:r>
            <a:r>
              <a:rPr sz="2000" b="1" spc="-15">
                <a:latin typeface="Microsoft JhengHei"/>
                <a:cs typeface="Microsoft JhengHei"/>
              </a:rPr>
              <a:t>后</a:t>
            </a:r>
            <a:r>
              <a:rPr sz="2000" b="1">
                <a:latin typeface="Microsoft JhengHei"/>
                <a:cs typeface="Microsoft JhengHei"/>
              </a:rPr>
              <a:t>，人</a:t>
            </a:r>
            <a:r>
              <a:rPr sz="2000" b="1" spc="-15">
                <a:latin typeface="Microsoft JhengHei"/>
                <a:cs typeface="Microsoft JhengHei"/>
              </a:rPr>
              <a:t>们</a:t>
            </a:r>
            <a:r>
              <a:rPr sz="2000" b="1">
                <a:latin typeface="Microsoft JhengHei"/>
                <a:cs typeface="Microsoft JhengHei"/>
              </a:rPr>
              <a:t>对</a:t>
            </a:r>
            <a:r>
              <a:rPr sz="2000" b="1" spc="-5">
                <a:latin typeface="Arial"/>
                <a:cs typeface="Arial"/>
              </a:rPr>
              <a:t>SGMP</a:t>
            </a:r>
            <a:r>
              <a:rPr sz="2000" b="1">
                <a:latin typeface="Microsoft JhengHei"/>
                <a:cs typeface="Microsoft JhengHei"/>
              </a:rPr>
              <a:t>进行了</a:t>
            </a:r>
            <a:r>
              <a:rPr sz="2000" b="1" spc="-15">
                <a:latin typeface="Microsoft JhengHei"/>
                <a:cs typeface="Microsoft JhengHei"/>
              </a:rPr>
              <a:t>很</a:t>
            </a:r>
            <a:r>
              <a:rPr sz="2000" b="1">
                <a:latin typeface="Microsoft JhengHei"/>
                <a:cs typeface="Microsoft JhengHei"/>
              </a:rPr>
              <a:t>大的</a:t>
            </a:r>
            <a:r>
              <a:rPr sz="2000" b="1" spc="-15">
                <a:latin typeface="Microsoft JhengHei"/>
                <a:cs typeface="Microsoft JhengHei"/>
              </a:rPr>
              <a:t>修</a:t>
            </a:r>
            <a:r>
              <a:rPr sz="2000" b="1">
                <a:latin typeface="Microsoft JhengHei"/>
                <a:cs typeface="Microsoft JhengHei"/>
              </a:rPr>
              <a:t>改，</a:t>
            </a:r>
            <a:r>
              <a:rPr sz="2000" b="1" spc="-15">
                <a:latin typeface="Microsoft JhengHei"/>
                <a:cs typeface="Microsoft JhengHei"/>
              </a:rPr>
              <a:t>特</a:t>
            </a:r>
            <a:r>
              <a:rPr sz="2000" b="1">
                <a:latin typeface="Microsoft JhengHei"/>
                <a:cs typeface="Microsoft JhengHei"/>
              </a:rPr>
              <a:t>别是</a:t>
            </a:r>
            <a:r>
              <a:rPr sz="2000" b="1" spc="-15">
                <a:latin typeface="Microsoft JhengHei"/>
                <a:cs typeface="Microsoft JhengHei"/>
              </a:rPr>
              <a:t>加</a:t>
            </a:r>
            <a:r>
              <a:rPr sz="2000" b="1">
                <a:latin typeface="Microsoft JhengHei"/>
                <a:cs typeface="Microsoft JhengHei"/>
              </a:rPr>
              <a:t>入了</a:t>
            </a:r>
            <a:r>
              <a:rPr sz="2000" b="1" spc="-15">
                <a:latin typeface="Microsoft JhengHei"/>
                <a:cs typeface="Microsoft JhengHei"/>
              </a:rPr>
              <a:t>符</a:t>
            </a:r>
            <a:r>
              <a:rPr sz="2000" b="1">
                <a:latin typeface="Microsoft JhengHei"/>
                <a:cs typeface="Microsoft JhengHei"/>
              </a:rPr>
              <a:t>合</a:t>
            </a:r>
            <a:endParaRPr sz="20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1205"/>
              </a:spcBef>
            </a:pPr>
            <a:r>
              <a:rPr sz="2000" b="1" spc="-5">
                <a:latin typeface="Arial"/>
                <a:cs typeface="Arial"/>
              </a:rPr>
              <a:t>Internet</a:t>
            </a:r>
            <a:r>
              <a:rPr sz="2000" b="1">
                <a:latin typeface="Microsoft JhengHei"/>
                <a:cs typeface="Microsoft JhengHei"/>
              </a:rPr>
              <a:t>定义</a:t>
            </a:r>
            <a:r>
              <a:rPr sz="2000" b="1" spc="0">
                <a:latin typeface="Microsoft JhengHei"/>
                <a:cs typeface="Microsoft JhengHei"/>
              </a:rPr>
              <a:t>的</a:t>
            </a:r>
            <a:r>
              <a:rPr sz="2000" b="1" spc="-10">
                <a:latin typeface="Arial"/>
                <a:cs typeface="Arial"/>
              </a:rPr>
              <a:t>SMI</a:t>
            </a:r>
            <a:r>
              <a:rPr sz="2000" b="1" spc="0">
                <a:latin typeface="Microsoft JhengHei"/>
                <a:cs typeface="Microsoft JhengHei"/>
              </a:rPr>
              <a:t>和</a:t>
            </a:r>
            <a:r>
              <a:rPr sz="2000" b="1" spc="-10">
                <a:latin typeface="Arial"/>
                <a:cs typeface="Arial"/>
              </a:rPr>
              <a:t>MIB</a:t>
            </a:r>
            <a:r>
              <a:rPr sz="2000" b="1">
                <a:latin typeface="Microsoft JhengHei"/>
                <a:cs typeface="Microsoft JhengHei"/>
              </a:rPr>
              <a:t>体系结</a:t>
            </a:r>
            <a:r>
              <a:rPr sz="2000" b="1" spc="-15">
                <a:latin typeface="Microsoft JhengHei"/>
                <a:cs typeface="Microsoft JhengHei"/>
              </a:rPr>
              <a:t>构</a:t>
            </a:r>
            <a:r>
              <a:rPr sz="2000" b="1">
                <a:latin typeface="Microsoft JhengHei"/>
                <a:cs typeface="Microsoft JhengHei"/>
              </a:rPr>
              <a:t>，</a:t>
            </a:r>
            <a:r>
              <a:rPr sz="2000" b="1" spc="-15">
                <a:latin typeface="Microsoft JhengHei"/>
                <a:cs typeface="Microsoft JhengHei"/>
              </a:rPr>
              <a:t>改</a:t>
            </a:r>
            <a:r>
              <a:rPr sz="2000" b="1">
                <a:latin typeface="Microsoft JhengHei"/>
                <a:cs typeface="Microsoft JhengHei"/>
              </a:rPr>
              <a:t>进后的</a:t>
            </a:r>
            <a:r>
              <a:rPr sz="2000" b="1" spc="-15">
                <a:latin typeface="Microsoft JhengHei"/>
                <a:cs typeface="Microsoft JhengHei"/>
              </a:rPr>
              <a:t>协</a:t>
            </a:r>
            <a:r>
              <a:rPr sz="2000" b="1">
                <a:latin typeface="Microsoft JhengHei"/>
                <a:cs typeface="Microsoft JhengHei"/>
              </a:rPr>
              <a:t>议</a:t>
            </a:r>
            <a:r>
              <a:rPr sz="2000" b="1" spc="-15">
                <a:latin typeface="Microsoft JhengHei"/>
                <a:cs typeface="Microsoft JhengHei"/>
              </a:rPr>
              <a:t>就</a:t>
            </a:r>
            <a:r>
              <a:rPr sz="2000" b="1">
                <a:latin typeface="Microsoft JhengHei"/>
                <a:cs typeface="Microsoft JhengHei"/>
              </a:rPr>
              <a:t>是著名的</a:t>
            </a:r>
            <a:r>
              <a:rPr sz="2000" b="1" spc="-5">
                <a:latin typeface="Arial"/>
                <a:cs typeface="Arial"/>
              </a:rPr>
              <a:t>SNMP</a:t>
            </a:r>
            <a:r>
              <a:rPr sz="2000" b="1">
                <a:latin typeface="Microsoft JhengHei"/>
                <a:cs typeface="Microsoft JhengHei"/>
              </a:rPr>
              <a:t>。</a:t>
            </a:r>
            <a:endParaRPr sz="2000">
              <a:latin typeface="Microsoft JhengHei"/>
              <a:cs typeface="Microsoft JhengHei"/>
            </a:endParaRPr>
          </a:p>
          <a:p>
            <a:pPr marL="355600" marR="409575">
              <a:lnSpc>
                <a:spcPct val="150000"/>
              </a:lnSpc>
            </a:pPr>
            <a:r>
              <a:rPr sz="2000" b="1">
                <a:latin typeface="Arial"/>
                <a:cs typeface="Arial"/>
              </a:rPr>
              <a:t>SNMP</a:t>
            </a:r>
            <a:r>
              <a:rPr sz="2000" b="1" spc="0">
                <a:latin typeface="Microsoft JhengHei"/>
                <a:cs typeface="Microsoft JhengHei"/>
              </a:rPr>
              <a:t>的目</a:t>
            </a:r>
            <a:r>
              <a:rPr sz="2000" b="1">
                <a:latin typeface="Microsoft JhengHei"/>
                <a:cs typeface="Microsoft JhengHei"/>
              </a:rPr>
              <a:t>标是管</a:t>
            </a:r>
            <a:r>
              <a:rPr sz="2000" b="1" spc="-15">
                <a:latin typeface="Microsoft JhengHei"/>
                <a:cs typeface="Microsoft JhengHei"/>
              </a:rPr>
              <a:t>理</a:t>
            </a:r>
            <a:r>
              <a:rPr sz="2000" b="1">
                <a:latin typeface="Microsoft JhengHei"/>
                <a:cs typeface="Microsoft JhengHei"/>
              </a:rPr>
              <a:t>互联</a:t>
            </a:r>
            <a:r>
              <a:rPr sz="2000" b="1" spc="-10">
                <a:latin typeface="Microsoft JhengHei"/>
                <a:cs typeface="Microsoft JhengHei"/>
              </a:rPr>
              <a:t>网</a:t>
            </a:r>
            <a:r>
              <a:rPr sz="2000" b="1" spc="-5">
                <a:latin typeface="Arial"/>
                <a:cs typeface="Arial"/>
              </a:rPr>
              <a:t>Internet</a:t>
            </a:r>
            <a:r>
              <a:rPr sz="2000" b="1" spc="-15">
                <a:latin typeface="Microsoft JhengHei"/>
                <a:cs typeface="Microsoft JhengHei"/>
              </a:rPr>
              <a:t>上</a:t>
            </a:r>
            <a:r>
              <a:rPr sz="2000" b="1">
                <a:latin typeface="Microsoft JhengHei"/>
                <a:cs typeface="Microsoft JhengHei"/>
              </a:rPr>
              <a:t>众多</a:t>
            </a:r>
            <a:r>
              <a:rPr sz="2000" b="1" spc="-15">
                <a:latin typeface="Microsoft JhengHei"/>
                <a:cs typeface="Microsoft JhengHei"/>
              </a:rPr>
              <a:t>厂</a:t>
            </a:r>
            <a:r>
              <a:rPr sz="2000" b="1">
                <a:latin typeface="Microsoft JhengHei"/>
                <a:cs typeface="Microsoft JhengHei"/>
              </a:rPr>
              <a:t>家生</a:t>
            </a:r>
            <a:r>
              <a:rPr sz="2000" b="1" spc="-15">
                <a:latin typeface="Microsoft JhengHei"/>
                <a:cs typeface="Microsoft JhengHei"/>
              </a:rPr>
              <a:t>产</a:t>
            </a:r>
            <a:r>
              <a:rPr sz="2000" b="1">
                <a:latin typeface="Microsoft JhengHei"/>
                <a:cs typeface="Microsoft JhengHei"/>
              </a:rPr>
              <a:t>的软</a:t>
            </a:r>
            <a:r>
              <a:rPr sz="2000" b="1" spc="-15">
                <a:latin typeface="Microsoft JhengHei"/>
                <a:cs typeface="Microsoft JhengHei"/>
              </a:rPr>
              <a:t>硬</a:t>
            </a:r>
            <a:r>
              <a:rPr sz="2000" b="1">
                <a:latin typeface="Microsoft JhengHei"/>
                <a:cs typeface="Microsoft JhengHei"/>
              </a:rPr>
              <a:t>件平</a:t>
            </a:r>
            <a:r>
              <a:rPr sz="2000" b="1" spc="-15">
                <a:latin typeface="Microsoft JhengHei"/>
                <a:cs typeface="Microsoft JhengHei"/>
              </a:rPr>
              <a:t>台</a:t>
            </a:r>
            <a:r>
              <a:rPr sz="2000" b="1">
                <a:latin typeface="Microsoft JhengHei"/>
                <a:cs typeface="Microsoft JhengHei"/>
              </a:rPr>
              <a:t>，  </a:t>
            </a:r>
            <a:r>
              <a:rPr sz="2000" b="1" spc="0">
                <a:latin typeface="Microsoft JhengHei"/>
                <a:cs typeface="Microsoft JhengHei"/>
              </a:rPr>
              <a:t>因此</a:t>
            </a:r>
            <a:r>
              <a:rPr sz="2000" b="1">
                <a:latin typeface="Arial"/>
                <a:cs typeface="Arial"/>
              </a:rPr>
              <a:t>SNMP</a:t>
            </a:r>
            <a:r>
              <a:rPr sz="2000" b="1">
                <a:latin typeface="Microsoft JhengHei"/>
                <a:cs typeface="Microsoft JhengHei"/>
              </a:rPr>
              <a:t>受</a:t>
            </a:r>
            <a:r>
              <a:rPr sz="2000" b="1" spc="-5">
                <a:latin typeface="Arial"/>
                <a:cs typeface="Arial"/>
              </a:rPr>
              <a:t>Internet</a:t>
            </a:r>
            <a:r>
              <a:rPr sz="2000" b="1" spc="-15">
                <a:latin typeface="Microsoft JhengHei"/>
                <a:cs typeface="Microsoft JhengHei"/>
              </a:rPr>
              <a:t>标</a:t>
            </a:r>
            <a:r>
              <a:rPr sz="2000" b="1">
                <a:latin typeface="Microsoft JhengHei"/>
                <a:cs typeface="Microsoft JhengHei"/>
              </a:rPr>
              <a:t>准网</a:t>
            </a:r>
            <a:r>
              <a:rPr sz="2000" b="1" spc="-15">
                <a:latin typeface="Microsoft JhengHei"/>
                <a:cs typeface="Microsoft JhengHei"/>
              </a:rPr>
              <a:t>络</a:t>
            </a:r>
            <a:r>
              <a:rPr sz="2000" b="1">
                <a:latin typeface="Microsoft JhengHei"/>
                <a:cs typeface="Microsoft JhengHei"/>
              </a:rPr>
              <a:t>管理</a:t>
            </a:r>
            <a:r>
              <a:rPr sz="2000" b="1" spc="-15">
                <a:latin typeface="Microsoft JhengHei"/>
                <a:cs typeface="Microsoft JhengHei"/>
              </a:rPr>
              <a:t>框</a:t>
            </a:r>
            <a:r>
              <a:rPr sz="2000" b="1">
                <a:latin typeface="Microsoft JhengHei"/>
                <a:cs typeface="Microsoft JhengHei"/>
              </a:rPr>
              <a:t>架的</a:t>
            </a:r>
            <a:r>
              <a:rPr sz="2000" b="1" spc="-15">
                <a:latin typeface="Microsoft JhengHei"/>
                <a:cs typeface="Microsoft JhengHei"/>
              </a:rPr>
              <a:t>影</a:t>
            </a:r>
            <a:r>
              <a:rPr sz="2000" b="1">
                <a:latin typeface="Microsoft JhengHei"/>
                <a:cs typeface="Microsoft JhengHei"/>
              </a:rPr>
              <a:t>响也</a:t>
            </a:r>
            <a:r>
              <a:rPr sz="2000" b="1" spc="-15">
                <a:latin typeface="Microsoft JhengHei"/>
                <a:cs typeface="Microsoft JhengHei"/>
              </a:rPr>
              <a:t>很</a:t>
            </a:r>
            <a:r>
              <a:rPr sz="2000" b="1">
                <a:latin typeface="Microsoft JhengHei"/>
                <a:cs typeface="Microsoft JhengHei"/>
              </a:rPr>
              <a:t>大。</a:t>
            </a:r>
            <a:r>
              <a:rPr sz="2000" b="1" spc="-15">
                <a:latin typeface="Microsoft JhengHei"/>
                <a:cs typeface="Microsoft JhengHei"/>
              </a:rPr>
              <a:t>现</a:t>
            </a:r>
            <a:r>
              <a:rPr sz="2000" b="1">
                <a:latin typeface="Microsoft JhengHei"/>
                <a:cs typeface="Microsoft JhengHei"/>
              </a:rPr>
              <a:t>在</a:t>
            </a:r>
            <a:r>
              <a:rPr sz="2000" b="1">
                <a:latin typeface="Arial"/>
                <a:cs typeface="Arial"/>
              </a:rPr>
              <a:t>SNMP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sz="2000" b="1">
                <a:latin typeface="Microsoft JhengHei"/>
                <a:cs typeface="Microsoft JhengHei"/>
              </a:rPr>
              <a:t>已经出</a:t>
            </a:r>
            <a:r>
              <a:rPr sz="2000" b="1" spc="-15">
                <a:latin typeface="Microsoft JhengHei"/>
                <a:cs typeface="Microsoft JhengHei"/>
              </a:rPr>
              <a:t>到</a:t>
            </a:r>
            <a:r>
              <a:rPr sz="2000" b="1">
                <a:latin typeface="Microsoft JhengHei"/>
                <a:cs typeface="Microsoft JhengHei"/>
              </a:rPr>
              <a:t>第</a:t>
            </a:r>
            <a:r>
              <a:rPr sz="2000" b="1" spc="-15">
                <a:latin typeface="Microsoft JhengHei"/>
                <a:cs typeface="Microsoft JhengHei"/>
              </a:rPr>
              <a:t>三</a:t>
            </a:r>
            <a:r>
              <a:rPr sz="2000" b="1">
                <a:latin typeface="Microsoft JhengHei"/>
                <a:cs typeface="Microsoft JhengHei"/>
              </a:rPr>
              <a:t>个版本</a:t>
            </a:r>
            <a:r>
              <a:rPr sz="2000" b="1" spc="-15">
                <a:latin typeface="Microsoft JhengHei"/>
                <a:cs typeface="Microsoft JhengHei"/>
              </a:rPr>
              <a:t>的</a:t>
            </a:r>
            <a:r>
              <a:rPr sz="2000" b="1">
                <a:latin typeface="Microsoft JhengHei"/>
                <a:cs typeface="Microsoft JhengHei"/>
              </a:rPr>
              <a:t>协</a:t>
            </a:r>
            <a:r>
              <a:rPr sz="2000" b="1" spc="-15">
                <a:latin typeface="Microsoft JhengHei"/>
                <a:cs typeface="Microsoft JhengHei"/>
              </a:rPr>
              <a:t>议</a:t>
            </a:r>
            <a:r>
              <a:rPr sz="2000" b="1">
                <a:latin typeface="Microsoft JhengHei"/>
                <a:cs typeface="Microsoft JhengHei"/>
              </a:rPr>
              <a:t>，其功</a:t>
            </a:r>
            <a:r>
              <a:rPr sz="2000" b="1" spc="-15">
                <a:latin typeface="Microsoft JhengHei"/>
                <a:cs typeface="Microsoft JhengHei"/>
              </a:rPr>
              <a:t>能</a:t>
            </a:r>
            <a:r>
              <a:rPr sz="2000" b="1">
                <a:latin typeface="Microsoft JhengHei"/>
                <a:cs typeface="Microsoft JhengHei"/>
              </a:rPr>
              <a:t>较</a:t>
            </a:r>
            <a:r>
              <a:rPr sz="2000" b="1" spc="-15">
                <a:latin typeface="Microsoft JhengHei"/>
                <a:cs typeface="Microsoft JhengHei"/>
              </a:rPr>
              <a:t>以</a:t>
            </a:r>
            <a:r>
              <a:rPr sz="2000" b="1">
                <a:latin typeface="Microsoft JhengHei"/>
                <a:cs typeface="Microsoft JhengHei"/>
              </a:rPr>
              <a:t>前已经</a:t>
            </a:r>
            <a:r>
              <a:rPr sz="2000" b="1" spc="-15">
                <a:latin typeface="Microsoft JhengHei"/>
                <a:cs typeface="Microsoft JhengHei"/>
              </a:rPr>
              <a:t>大</a:t>
            </a:r>
            <a:r>
              <a:rPr sz="2000" b="1">
                <a:latin typeface="Microsoft JhengHei"/>
                <a:cs typeface="Microsoft JhengHei"/>
              </a:rPr>
              <a:t>大</a:t>
            </a:r>
            <a:r>
              <a:rPr sz="2000" b="1" spc="-15">
                <a:latin typeface="Microsoft JhengHei"/>
                <a:cs typeface="Microsoft JhengHei"/>
              </a:rPr>
              <a:t>地</a:t>
            </a:r>
            <a:r>
              <a:rPr sz="2000" b="1">
                <a:latin typeface="Microsoft JhengHei"/>
                <a:cs typeface="Microsoft JhengHei"/>
              </a:rPr>
              <a:t>加强和</a:t>
            </a:r>
            <a:r>
              <a:rPr sz="2000" b="1" spc="-15">
                <a:latin typeface="Microsoft JhengHei"/>
                <a:cs typeface="Microsoft JhengHei"/>
              </a:rPr>
              <a:t>改</a:t>
            </a:r>
            <a:r>
              <a:rPr sz="2000" b="1">
                <a:latin typeface="Microsoft JhengHei"/>
                <a:cs typeface="Microsoft JhengHei"/>
              </a:rPr>
              <a:t>进</a:t>
            </a:r>
            <a:r>
              <a:rPr sz="2000" b="1" spc="-15">
                <a:latin typeface="Microsoft JhengHei"/>
                <a:cs typeface="Microsoft JhengHei"/>
              </a:rPr>
              <a:t>了</a:t>
            </a:r>
            <a:r>
              <a:rPr sz="2000" b="1">
                <a:latin typeface="Microsoft JhengHei"/>
                <a:cs typeface="Microsoft JhengHei"/>
              </a:rPr>
              <a:t>。</a:t>
            </a:r>
            <a:endParaRPr sz="20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sz="2000" b="1" spc="0">
                <a:latin typeface="Microsoft JhengHei"/>
                <a:cs typeface="Microsoft JhengHei"/>
              </a:rPr>
              <a:t>（摘</a:t>
            </a:r>
            <a:r>
              <a:rPr sz="2000" b="1">
                <a:latin typeface="Microsoft JhengHei"/>
                <a:cs typeface="Microsoft JhengHei"/>
              </a:rPr>
              <a:t>自百</a:t>
            </a:r>
            <a:r>
              <a:rPr sz="2000" b="1" spc="-15">
                <a:latin typeface="Microsoft JhengHei"/>
                <a:cs typeface="Microsoft JhengHei"/>
              </a:rPr>
              <a:t>度</a:t>
            </a:r>
            <a:r>
              <a:rPr sz="2000" b="1">
                <a:latin typeface="Microsoft JhengHei"/>
                <a:cs typeface="Microsoft JhengHei"/>
              </a:rPr>
              <a:t>百科）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6" name="PB9"/>
          <p:cNvSpPr/>
          <p:nvPr/>
        </p:nvSpPr>
        <p:spPr>
          <a:xfrm>
            <a:off x="0" y="6839712"/>
            <a:ext cx="1959428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7" name="PageNumberTextBox9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SNMP与MIB网络协议概述全文共42页，当前为第9页。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165353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SNM</a:t>
            </a:r>
            <a:r>
              <a:rPr sz="3200" spc="-15">
                <a:solidFill>
                  <a:srgbClr val="CC0000"/>
                </a:solidFill>
                <a:latin typeface="Arial"/>
                <a:cs typeface="Arial"/>
              </a:rPr>
              <a:t>P</a:t>
            </a: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v1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10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341580"/>
            <a:ext cx="8140065" cy="505587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000" b="1">
                <a:latin typeface="Arial"/>
                <a:cs typeface="Arial"/>
              </a:rPr>
              <a:t>1988</a:t>
            </a:r>
            <a:r>
              <a:rPr sz="2000" b="1" spc="0">
                <a:latin typeface="Microsoft JhengHei"/>
                <a:cs typeface="Microsoft JhengHei"/>
              </a:rPr>
              <a:t>年</a:t>
            </a:r>
            <a:r>
              <a:rPr sz="2000" b="1">
                <a:latin typeface="Arial"/>
                <a:cs typeface="Arial"/>
              </a:rPr>
              <a:t>8</a:t>
            </a:r>
            <a:r>
              <a:rPr sz="2000" b="1">
                <a:latin typeface="Microsoft JhengHei"/>
                <a:cs typeface="Microsoft JhengHei"/>
              </a:rPr>
              <a:t>月发</a:t>
            </a:r>
            <a:r>
              <a:rPr sz="2000" b="1" spc="-15">
                <a:latin typeface="Microsoft JhengHei"/>
                <a:cs typeface="Microsoft JhengHei"/>
              </a:rPr>
              <a:t>布</a:t>
            </a:r>
            <a:r>
              <a:rPr sz="2000" b="1">
                <a:latin typeface="Microsoft JhengHei"/>
                <a:cs typeface="Microsoft JhengHei"/>
              </a:rPr>
              <a:t>的</a:t>
            </a:r>
            <a:r>
              <a:rPr sz="2000" b="1" spc="-5">
                <a:latin typeface="Arial"/>
                <a:cs typeface="Arial"/>
              </a:rPr>
              <a:t>RFC1067</a:t>
            </a:r>
            <a:r>
              <a:rPr sz="2000" b="1">
                <a:latin typeface="Microsoft JhengHei"/>
                <a:cs typeface="Microsoft JhengHei"/>
              </a:rPr>
              <a:t>和</a:t>
            </a:r>
            <a:r>
              <a:rPr sz="2000" b="1" spc="-5">
                <a:latin typeface="Arial"/>
                <a:cs typeface="Arial"/>
              </a:rPr>
              <a:t>1989</a:t>
            </a:r>
            <a:r>
              <a:rPr sz="2000" b="1">
                <a:latin typeface="Microsoft JhengHei"/>
                <a:cs typeface="Microsoft JhengHei"/>
              </a:rPr>
              <a:t>年</a:t>
            </a:r>
            <a:r>
              <a:rPr sz="2000" b="1" spc="-15">
                <a:latin typeface="Arial"/>
                <a:cs typeface="Arial"/>
              </a:rPr>
              <a:t>4</a:t>
            </a:r>
            <a:r>
              <a:rPr sz="2000" b="1">
                <a:latin typeface="Microsoft JhengHei"/>
                <a:cs typeface="Microsoft JhengHei"/>
              </a:rPr>
              <a:t>月发</a:t>
            </a:r>
            <a:r>
              <a:rPr sz="2000" b="1" spc="-15">
                <a:latin typeface="Microsoft JhengHei"/>
                <a:cs typeface="Microsoft JhengHei"/>
              </a:rPr>
              <a:t>布</a:t>
            </a:r>
            <a:r>
              <a:rPr sz="2000" b="1">
                <a:latin typeface="Microsoft JhengHei"/>
                <a:cs typeface="Microsoft JhengHei"/>
              </a:rPr>
              <a:t>的</a:t>
            </a:r>
            <a:r>
              <a:rPr sz="2000" b="1" spc="-5">
                <a:latin typeface="Arial"/>
                <a:cs typeface="Arial"/>
              </a:rPr>
              <a:t>RFC1098</a:t>
            </a:r>
            <a:r>
              <a:rPr sz="2000" b="1">
                <a:latin typeface="Microsoft JhengHei"/>
                <a:cs typeface="Microsoft JhengHei"/>
              </a:rPr>
              <a:t>为早期的</a:t>
            </a:r>
            <a:endParaRPr sz="20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1205"/>
              </a:spcBef>
            </a:pPr>
            <a:r>
              <a:rPr sz="2000" b="1">
                <a:latin typeface="Arial"/>
                <a:cs typeface="Arial"/>
              </a:rPr>
              <a:t>SNMP</a:t>
            </a:r>
            <a:r>
              <a:rPr sz="2000" b="1" spc="0">
                <a:latin typeface="Microsoft JhengHei"/>
                <a:cs typeface="Microsoft JhengHei"/>
              </a:rPr>
              <a:t>提供了最</a:t>
            </a:r>
            <a:r>
              <a:rPr sz="2000" b="1" spc="-5">
                <a:latin typeface="Microsoft JhengHei"/>
                <a:cs typeface="Microsoft JhengHei"/>
              </a:rPr>
              <a:t>初</a:t>
            </a:r>
            <a:r>
              <a:rPr sz="2000" b="1" spc="-10">
                <a:latin typeface="Microsoft JhengHei"/>
                <a:cs typeface="Microsoft JhengHei"/>
              </a:rPr>
              <a:t>的</a:t>
            </a:r>
            <a:r>
              <a:rPr sz="2000" b="1" spc="0">
                <a:latin typeface="Microsoft JhengHei"/>
                <a:cs typeface="Microsoft JhengHei"/>
              </a:rPr>
              <a:t>蓝本。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>
                <a:latin typeface="Arial"/>
                <a:cs typeface="Arial"/>
              </a:rPr>
              <a:t>1990</a:t>
            </a:r>
            <a:r>
              <a:rPr sz="2000" b="1" spc="0">
                <a:latin typeface="Microsoft JhengHei"/>
                <a:cs typeface="Microsoft JhengHei"/>
              </a:rPr>
              <a:t>年</a:t>
            </a:r>
            <a:r>
              <a:rPr sz="2000" b="1">
                <a:latin typeface="Arial"/>
                <a:cs typeface="Arial"/>
              </a:rPr>
              <a:t>5</a:t>
            </a:r>
            <a:r>
              <a:rPr sz="2000" b="1">
                <a:latin typeface="Microsoft JhengHei"/>
                <a:cs typeface="Microsoft JhengHei"/>
              </a:rPr>
              <a:t>月发</a:t>
            </a:r>
            <a:r>
              <a:rPr sz="2000" b="1" spc="-15">
                <a:latin typeface="Microsoft JhengHei"/>
                <a:cs typeface="Microsoft JhengHei"/>
              </a:rPr>
              <a:t>布</a:t>
            </a:r>
            <a:r>
              <a:rPr sz="2000" b="1">
                <a:latin typeface="Microsoft JhengHei"/>
                <a:cs typeface="Microsoft JhengHei"/>
              </a:rPr>
              <a:t>的</a:t>
            </a:r>
            <a:r>
              <a:rPr sz="2000" b="1" spc="-5">
                <a:latin typeface="Arial"/>
                <a:cs typeface="Arial"/>
              </a:rPr>
              <a:t>RFC1157</a:t>
            </a:r>
            <a:r>
              <a:rPr sz="2000" b="1">
                <a:latin typeface="Microsoft JhengHei"/>
                <a:cs typeface="Microsoft JhengHei"/>
              </a:rPr>
              <a:t>对</a:t>
            </a:r>
            <a:r>
              <a:rPr sz="2000" b="1">
                <a:latin typeface="Arial"/>
                <a:cs typeface="Arial"/>
              </a:rPr>
              <a:t>SNMP</a:t>
            </a:r>
            <a:r>
              <a:rPr sz="2000" b="1">
                <a:latin typeface="Microsoft JhengHei"/>
                <a:cs typeface="Microsoft JhengHei"/>
              </a:rPr>
              <a:t>进行</a:t>
            </a:r>
            <a:r>
              <a:rPr sz="2000" b="1" spc="-15">
                <a:latin typeface="Microsoft JhengHei"/>
                <a:cs typeface="Microsoft JhengHei"/>
              </a:rPr>
              <a:t>了</a:t>
            </a:r>
            <a:r>
              <a:rPr sz="2000" b="1">
                <a:latin typeface="Microsoft JhengHei"/>
                <a:cs typeface="Microsoft JhengHei"/>
              </a:rPr>
              <a:t>完整</a:t>
            </a:r>
            <a:r>
              <a:rPr sz="2000" b="1" spc="-15">
                <a:latin typeface="Microsoft JhengHei"/>
                <a:cs typeface="Microsoft JhengHei"/>
              </a:rPr>
              <a:t>定</a:t>
            </a:r>
            <a:r>
              <a:rPr sz="2000" b="1">
                <a:latin typeface="Microsoft JhengHei"/>
                <a:cs typeface="Microsoft JhengHei"/>
              </a:rPr>
              <a:t>义，</a:t>
            </a:r>
            <a:r>
              <a:rPr sz="2000" b="1" spc="-15">
                <a:latin typeface="Microsoft JhengHei"/>
                <a:cs typeface="Microsoft JhengHei"/>
              </a:rPr>
              <a:t>并</a:t>
            </a:r>
            <a:r>
              <a:rPr sz="2000" b="1">
                <a:latin typeface="Microsoft JhengHei"/>
                <a:cs typeface="Microsoft JhengHei"/>
              </a:rPr>
              <a:t>完全</a:t>
            </a:r>
            <a:r>
              <a:rPr sz="2000" b="1" spc="-15">
                <a:latin typeface="Microsoft JhengHei"/>
                <a:cs typeface="Microsoft JhengHei"/>
              </a:rPr>
              <a:t>替</a:t>
            </a:r>
            <a:r>
              <a:rPr sz="2000" b="1">
                <a:latin typeface="Microsoft JhengHei"/>
                <a:cs typeface="Microsoft JhengHei"/>
              </a:rPr>
              <a:t>代</a:t>
            </a:r>
            <a:endParaRPr sz="20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sz="2000" b="1">
                <a:latin typeface="Arial"/>
                <a:cs typeface="Arial"/>
              </a:rPr>
              <a:t>RFC1067</a:t>
            </a:r>
            <a:r>
              <a:rPr sz="2000" b="1" spc="0">
                <a:latin typeface="Microsoft JhengHei"/>
                <a:cs typeface="Microsoft JhengHei"/>
              </a:rPr>
              <a:t>和</a:t>
            </a:r>
            <a:r>
              <a:rPr sz="2000" b="1">
                <a:latin typeface="Arial"/>
                <a:cs typeface="Arial"/>
              </a:rPr>
              <a:t>RFC1098</a:t>
            </a:r>
            <a:r>
              <a:rPr sz="2000" b="1">
                <a:latin typeface="Microsoft JhengHei"/>
                <a:cs typeface="Microsoft JhengHei"/>
              </a:rPr>
              <a:t>。</a:t>
            </a:r>
            <a:endParaRPr sz="2000">
              <a:latin typeface="Microsoft JhengHei"/>
              <a:cs typeface="Microsoft JhengHei"/>
            </a:endParaRPr>
          </a:p>
          <a:p>
            <a:pPr marL="355600" marR="5080" indent="-342900">
              <a:lnSpc>
                <a:spcPct val="150000"/>
              </a:lnSpc>
            </a:pPr>
            <a:r>
              <a:rPr sz="2000" b="1" spc="-5">
                <a:latin typeface="Arial"/>
                <a:cs typeface="Arial"/>
              </a:rPr>
              <a:t>SNMPv1</a:t>
            </a:r>
            <a:r>
              <a:rPr sz="2000" b="1" spc="0">
                <a:latin typeface="Microsoft JhengHei"/>
                <a:cs typeface="Microsoft JhengHei"/>
              </a:rPr>
              <a:t>定义了</a:t>
            </a:r>
            <a:r>
              <a:rPr sz="2000" b="1" spc="-5">
                <a:latin typeface="Arial"/>
                <a:cs typeface="Arial"/>
              </a:rPr>
              <a:t>MIB</a:t>
            </a:r>
            <a:r>
              <a:rPr sz="2000" b="1" spc="-5">
                <a:latin typeface="Microsoft JhengHei"/>
                <a:cs typeface="Microsoft JhengHei"/>
              </a:rPr>
              <a:t>（</a:t>
            </a:r>
            <a:r>
              <a:rPr sz="2000" b="1" spc="-5">
                <a:latin typeface="Arial"/>
                <a:cs typeface="Arial"/>
              </a:rPr>
              <a:t>Management</a:t>
            </a:r>
            <a:r>
              <a:rPr sz="2000" b="1" spc="-40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Information</a:t>
            </a:r>
            <a:r>
              <a:rPr sz="2000" b="1" spc="-1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Base</a:t>
            </a:r>
            <a:r>
              <a:rPr sz="2000" b="1">
                <a:latin typeface="Microsoft JhengHei"/>
                <a:cs typeface="Microsoft JhengHei"/>
              </a:rPr>
              <a:t>，管理</a:t>
            </a:r>
            <a:r>
              <a:rPr sz="2000" b="1" spc="-15">
                <a:latin typeface="Microsoft JhengHei"/>
                <a:cs typeface="Microsoft JhengHei"/>
              </a:rPr>
              <a:t>信</a:t>
            </a:r>
            <a:r>
              <a:rPr sz="2000" b="1">
                <a:latin typeface="Microsoft JhengHei"/>
                <a:cs typeface="Microsoft JhengHei"/>
              </a:rPr>
              <a:t>息库）  </a:t>
            </a:r>
            <a:r>
              <a:rPr sz="2000" b="1" spc="0">
                <a:latin typeface="Microsoft JhengHei"/>
                <a:cs typeface="Microsoft JhengHei"/>
              </a:rPr>
              <a:t>和</a:t>
            </a:r>
            <a:r>
              <a:rPr sz="2000" b="1" spc="-5">
                <a:latin typeface="Arial"/>
                <a:cs typeface="Arial"/>
              </a:rPr>
              <a:t>SMI</a:t>
            </a:r>
            <a:r>
              <a:rPr sz="2000" b="1" spc="-5">
                <a:latin typeface="Microsoft JhengHei"/>
                <a:cs typeface="Microsoft JhengHei"/>
              </a:rPr>
              <a:t>（</a:t>
            </a:r>
            <a:r>
              <a:rPr sz="2000" b="1" spc="-5">
                <a:latin typeface="Arial"/>
                <a:cs typeface="Arial"/>
              </a:rPr>
              <a:t>Structure</a:t>
            </a:r>
            <a:r>
              <a:rPr sz="2000" b="1" spc="0">
                <a:latin typeface="Arial"/>
                <a:cs typeface="Arial"/>
              </a:rPr>
              <a:t> </a:t>
            </a:r>
            <a:r>
              <a:rPr sz="2000" b="1" spc="-10">
                <a:latin typeface="Arial"/>
                <a:cs typeface="Arial"/>
              </a:rPr>
              <a:t>of</a:t>
            </a:r>
            <a:r>
              <a:rPr sz="2000" b="1" spc="0">
                <a:latin typeface="Arial"/>
                <a:cs typeface="Arial"/>
              </a:rPr>
              <a:t> </a:t>
            </a:r>
            <a:r>
              <a:rPr sz="2000" b="1" spc="-5">
                <a:latin typeface="Arial"/>
                <a:cs typeface="Arial"/>
              </a:rPr>
              <a:t>Management</a:t>
            </a:r>
            <a:r>
              <a:rPr sz="2000" b="1" spc="10">
                <a:latin typeface="Arial"/>
                <a:cs typeface="Arial"/>
              </a:rPr>
              <a:t> </a:t>
            </a:r>
            <a:r>
              <a:rPr sz="2000" b="1" spc="-5">
                <a:latin typeface="Arial"/>
                <a:cs typeface="Arial"/>
              </a:rPr>
              <a:t>Information</a:t>
            </a:r>
            <a:r>
              <a:rPr sz="2000" b="1" spc="-5">
                <a:latin typeface="Microsoft JhengHei"/>
                <a:cs typeface="Microsoft JhengHei"/>
              </a:rPr>
              <a:t>，</a:t>
            </a:r>
            <a:r>
              <a:rPr sz="2000" b="1">
                <a:latin typeface="Microsoft JhengHei"/>
                <a:cs typeface="Microsoft JhengHei"/>
              </a:rPr>
              <a:t>管理信</a:t>
            </a:r>
            <a:r>
              <a:rPr sz="2000" b="1" spc="-15">
                <a:latin typeface="Microsoft JhengHei"/>
                <a:cs typeface="Microsoft JhengHei"/>
              </a:rPr>
              <a:t>息</a:t>
            </a:r>
            <a:r>
              <a:rPr sz="2000" b="1">
                <a:latin typeface="Microsoft JhengHei"/>
                <a:cs typeface="Microsoft JhengHei"/>
              </a:rPr>
              <a:t>结</a:t>
            </a:r>
            <a:r>
              <a:rPr sz="2000" b="1" spc="-15">
                <a:latin typeface="Microsoft JhengHei"/>
                <a:cs typeface="Microsoft JhengHei"/>
              </a:rPr>
              <a:t>构</a:t>
            </a:r>
            <a:r>
              <a:rPr sz="2000" b="1">
                <a:latin typeface="Microsoft JhengHei"/>
                <a:cs typeface="Microsoft JhengHei"/>
              </a:rPr>
              <a:t>），  </a:t>
            </a:r>
            <a:r>
              <a:rPr sz="2000" b="1" spc="0">
                <a:latin typeface="Microsoft JhengHei"/>
                <a:cs typeface="Microsoft JhengHei"/>
              </a:rPr>
              <a:t>提供</a:t>
            </a:r>
            <a:r>
              <a:rPr sz="2000" b="1">
                <a:latin typeface="Microsoft JhengHei"/>
                <a:cs typeface="Microsoft JhengHei"/>
              </a:rPr>
              <a:t>一些</a:t>
            </a:r>
            <a:r>
              <a:rPr sz="2000" b="1" spc="-15">
                <a:latin typeface="Microsoft JhengHei"/>
                <a:cs typeface="Microsoft JhengHei"/>
              </a:rPr>
              <a:t>基</a:t>
            </a:r>
            <a:r>
              <a:rPr sz="2000" b="1">
                <a:latin typeface="Microsoft JhengHei"/>
                <a:cs typeface="Microsoft JhengHei"/>
              </a:rPr>
              <a:t>础类</a:t>
            </a:r>
            <a:r>
              <a:rPr sz="2000" b="1" spc="-15">
                <a:latin typeface="Microsoft JhengHei"/>
                <a:cs typeface="Microsoft JhengHei"/>
              </a:rPr>
              <a:t>型</a:t>
            </a:r>
            <a:r>
              <a:rPr sz="2000" b="1">
                <a:latin typeface="Microsoft JhengHei"/>
                <a:cs typeface="Microsoft JhengHei"/>
              </a:rPr>
              <a:t>（如</a:t>
            </a:r>
            <a:r>
              <a:rPr sz="2000" b="1" spc="-5">
                <a:latin typeface="Arial"/>
                <a:cs typeface="Arial"/>
              </a:rPr>
              <a:t>Integer</a:t>
            </a:r>
            <a:r>
              <a:rPr sz="2000" b="1">
                <a:latin typeface="Microsoft JhengHei"/>
                <a:cs typeface="Microsoft JhengHei"/>
              </a:rPr>
              <a:t>、</a:t>
            </a:r>
            <a:r>
              <a:rPr sz="2000" b="1" spc="-5">
                <a:latin typeface="Arial"/>
                <a:cs typeface="Arial"/>
              </a:rPr>
              <a:t>Octet</a:t>
            </a:r>
            <a:r>
              <a:rPr sz="2000" b="1" spc="-4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String</a:t>
            </a:r>
            <a:r>
              <a:rPr sz="2000" b="1" spc="0">
                <a:latin typeface="Microsoft JhengHei"/>
                <a:cs typeface="Microsoft JhengHei"/>
              </a:rPr>
              <a:t>、</a:t>
            </a:r>
            <a:r>
              <a:rPr sz="2000" b="1" spc="-5">
                <a:latin typeface="Arial"/>
                <a:cs typeface="Arial"/>
              </a:rPr>
              <a:t>Ip</a:t>
            </a:r>
            <a:r>
              <a:rPr sz="2000" b="1" spc="-1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Address</a:t>
            </a:r>
            <a:r>
              <a:rPr sz="2000" b="1" spc="0">
                <a:latin typeface="Microsoft JhengHei"/>
                <a:cs typeface="Microsoft JhengHei"/>
              </a:rPr>
              <a:t>等</a:t>
            </a:r>
            <a:r>
              <a:rPr sz="2000" b="1">
                <a:latin typeface="Microsoft JhengHei"/>
                <a:cs typeface="Microsoft JhengHei"/>
              </a:rPr>
              <a:t>）和基 </a:t>
            </a:r>
            <a:r>
              <a:rPr sz="2000" b="1" spc="0">
                <a:latin typeface="Microsoft JhengHei"/>
                <a:cs typeface="Microsoft JhengHei"/>
              </a:rPr>
              <a:t>本操</a:t>
            </a:r>
            <a:r>
              <a:rPr sz="2000" b="1">
                <a:latin typeface="Microsoft JhengHei"/>
                <a:cs typeface="Microsoft JhengHei"/>
              </a:rPr>
              <a:t>作</a:t>
            </a:r>
            <a:r>
              <a:rPr sz="2000" b="1" spc="-5">
                <a:latin typeface="Microsoft JhengHei"/>
                <a:cs typeface="Microsoft JhengHei"/>
              </a:rPr>
              <a:t>（</a:t>
            </a:r>
            <a:r>
              <a:rPr sz="2000" b="1" spc="-5">
                <a:latin typeface="Arial"/>
                <a:cs typeface="Arial"/>
              </a:rPr>
              <a:t>get</a:t>
            </a:r>
            <a:r>
              <a:rPr sz="2000" b="1">
                <a:latin typeface="Microsoft JhengHei"/>
                <a:cs typeface="Microsoft JhengHei"/>
              </a:rPr>
              <a:t>、</a:t>
            </a:r>
            <a:r>
              <a:rPr sz="2000" b="1">
                <a:latin typeface="Arial"/>
                <a:cs typeface="Arial"/>
              </a:rPr>
              <a:t>get</a:t>
            </a:r>
            <a:r>
              <a:rPr sz="2000" b="1" spc="-50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next</a:t>
            </a:r>
            <a:r>
              <a:rPr sz="2000" b="1" spc="0">
                <a:latin typeface="Microsoft JhengHei"/>
                <a:cs typeface="Microsoft JhengHei"/>
              </a:rPr>
              <a:t>、</a:t>
            </a:r>
            <a:r>
              <a:rPr sz="2000" b="1" spc="-5">
                <a:latin typeface="Arial"/>
                <a:cs typeface="Arial"/>
              </a:rPr>
              <a:t>set</a:t>
            </a:r>
            <a:r>
              <a:rPr sz="2000" b="1">
                <a:latin typeface="Microsoft JhengHei"/>
                <a:cs typeface="Microsoft JhengHei"/>
              </a:rPr>
              <a:t>、</a:t>
            </a:r>
            <a:r>
              <a:rPr sz="2000" b="1">
                <a:latin typeface="Arial"/>
                <a:cs typeface="Arial"/>
              </a:rPr>
              <a:t>get</a:t>
            </a:r>
            <a:r>
              <a:rPr sz="2000" b="1" spc="-50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response</a:t>
            </a:r>
            <a:r>
              <a:rPr sz="2000" b="1" spc="0">
                <a:latin typeface="Microsoft JhengHei"/>
                <a:cs typeface="Microsoft JhengHei"/>
              </a:rPr>
              <a:t>、</a:t>
            </a:r>
            <a:r>
              <a:rPr sz="2000" b="1" spc="-5">
                <a:latin typeface="Arial"/>
                <a:cs typeface="Arial"/>
              </a:rPr>
              <a:t>trap</a:t>
            </a:r>
            <a:r>
              <a:rPr sz="2000" b="1" spc="-5">
                <a:latin typeface="Microsoft JhengHei"/>
                <a:cs typeface="Microsoft JhengHei"/>
              </a:rPr>
              <a:t>），</a:t>
            </a:r>
            <a:endParaRPr sz="2000">
              <a:latin typeface="Microsoft JhengHei"/>
              <a:cs typeface="Microsoft JhengHei"/>
            </a:endParaRPr>
          </a:p>
          <a:p>
            <a:pPr marL="355600" marR="186055" indent="-342900" algn="just">
              <a:lnSpc>
                <a:spcPct val="150000"/>
              </a:lnSpc>
            </a:pPr>
            <a:r>
              <a:rPr sz="2000" b="1" spc="-5">
                <a:latin typeface="Arial"/>
                <a:cs typeface="Arial"/>
              </a:rPr>
              <a:t>SNMPv1</a:t>
            </a:r>
            <a:r>
              <a:rPr sz="2000" b="1" spc="0">
                <a:latin typeface="Microsoft JhengHei"/>
                <a:cs typeface="Microsoft JhengHei"/>
              </a:rPr>
              <a:t>的缺点</a:t>
            </a:r>
            <a:r>
              <a:rPr sz="2000" b="1">
                <a:latin typeface="Microsoft JhengHei"/>
                <a:cs typeface="Microsoft JhengHei"/>
              </a:rPr>
              <a:t>是数据</a:t>
            </a:r>
            <a:r>
              <a:rPr sz="2000" b="1" spc="-15">
                <a:latin typeface="Microsoft JhengHei"/>
                <a:cs typeface="Microsoft JhengHei"/>
              </a:rPr>
              <a:t>类</a:t>
            </a:r>
            <a:r>
              <a:rPr sz="2000" b="1">
                <a:latin typeface="Microsoft JhengHei"/>
                <a:cs typeface="Microsoft JhengHei"/>
              </a:rPr>
              <a:t>型可</a:t>
            </a:r>
            <a:r>
              <a:rPr sz="2000" b="1" spc="-15">
                <a:latin typeface="Microsoft JhengHei"/>
                <a:cs typeface="Microsoft JhengHei"/>
              </a:rPr>
              <a:t>扩</a:t>
            </a:r>
            <a:r>
              <a:rPr sz="2000" b="1">
                <a:latin typeface="Microsoft JhengHei"/>
                <a:cs typeface="Microsoft JhengHei"/>
              </a:rPr>
              <a:t>展性</a:t>
            </a:r>
            <a:r>
              <a:rPr sz="2000" b="1" spc="-15">
                <a:latin typeface="Microsoft JhengHei"/>
                <a:cs typeface="Microsoft JhengHei"/>
              </a:rPr>
              <a:t>很</a:t>
            </a:r>
            <a:r>
              <a:rPr sz="2000" b="1">
                <a:latin typeface="Microsoft JhengHei"/>
                <a:cs typeface="Microsoft JhengHei"/>
              </a:rPr>
              <a:t>差，</a:t>
            </a:r>
            <a:r>
              <a:rPr sz="2000" b="1" spc="-15">
                <a:latin typeface="Microsoft JhengHei"/>
                <a:cs typeface="Microsoft JhengHei"/>
              </a:rPr>
              <a:t>通</a:t>
            </a:r>
            <a:r>
              <a:rPr sz="2000" b="1">
                <a:latin typeface="Microsoft JhengHei"/>
                <a:cs typeface="Microsoft JhengHei"/>
              </a:rPr>
              <a:t>信过</a:t>
            </a:r>
            <a:r>
              <a:rPr sz="2000" b="1" spc="-15">
                <a:latin typeface="Microsoft JhengHei"/>
                <a:cs typeface="Microsoft JhengHei"/>
              </a:rPr>
              <a:t>程</a:t>
            </a:r>
            <a:r>
              <a:rPr sz="2000" b="1">
                <a:latin typeface="Microsoft JhengHei"/>
                <a:cs typeface="Microsoft JhengHei"/>
              </a:rPr>
              <a:t>的安</a:t>
            </a:r>
            <a:r>
              <a:rPr sz="2000" b="1" spc="-15">
                <a:latin typeface="Microsoft JhengHei"/>
                <a:cs typeface="Microsoft JhengHei"/>
              </a:rPr>
              <a:t>全</a:t>
            </a:r>
            <a:r>
              <a:rPr sz="2000" b="1">
                <a:latin typeface="Microsoft JhengHei"/>
                <a:cs typeface="Microsoft JhengHei"/>
              </a:rPr>
              <a:t>性得</a:t>
            </a:r>
            <a:r>
              <a:rPr sz="2000" b="1" spc="-15">
                <a:latin typeface="Microsoft JhengHei"/>
                <a:cs typeface="Microsoft JhengHei"/>
              </a:rPr>
              <a:t>不</a:t>
            </a:r>
            <a:r>
              <a:rPr sz="2000" b="1">
                <a:latin typeface="Microsoft JhengHei"/>
                <a:cs typeface="Microsoft JhengHei"/>
              </a:rPr>
              <a:t>到保 </a:t>
            </a:r>
            <a:r>
              <a:rPr sz="2000" b="1" spc="0">
                <a:latin typeface="Microsoft JhengHei"/>
                <a:cs typeface="Microsoft JhengHei"/>
              </a:rPr>
              <a:t>证。</a:t>
            </a:r>
            <a:r>
              <a:rPr sz="2000" b="1">
                <a:latin typeface="Microsoft JhengHei"/>
                <a:cs typeface="Microsoft JhengHei"/>
              </a:rPr>
              <a:t>尽管</a:t>
            </a:r>
            <a:r>
              <a:rPr sz="2000" b="1" spc="-15">
                <a:latin typeface="Microsoft JhengHei"/>
                <a:cs typeface="Microsoft JhengHei"/>
              </a:rPr>
              <a:t>后</a:t>
            </a:r>
            <a:r>
              <a:rPr sz="2000" b="1">
                <a:latin typeface="Microsoft JhengHei"/>
                <a:cs typeface="Microsoft JhengHei"/>
              </a:rPr>
              <a:t>续发</a:t>
            </a:r>
            <a:r>
              <a:rPr sz="2000" b="1" spc="-15">
                <a:latin typeface="Microsoft JhengHei"/>
                <a:cs typeface="Microsoft JhengHei"/>
              </a:rPr>
              <a:t>布</a:t>
            </a:r>
            <a:r>
              <a:rPr sz="2000" b="1">
                <a:latin typeface="Microsoft JhengHei"/>
                <a:cs typeface="Microsoft JhengHei"/>
              </a:rPr>
              <a:t>的</a:t>
            </a:r>
            <a:r>
              <a:rPr sz="2000" b="1" spc="-5">
                <a:latin typeface="Arial"/>
                <a:cs typeface="Arial"/>
              </a:rPr>
              <a:t>RFC1351</a:t>
            </a:r>
            <a:r>
              <a:rPr sz="2000" b="1">
                <a:latin typeface="Microsoft JhengHei"/>
                <a:cs typeface="Microsoft JhengHei"/>
              </a:rPr>
              <a:t>、</a:t>
            </a:r>
            <a:r>
              <a:rPr sz="2000" b="1">
                <a:latin typeface="Arial"/>
                <a:cs typeface="Arial"/>
              </a:rPr>
              <a:t>RFC1352</a:t>
            </a:r>
            <a:r>
              <a:rPr sz="2000" b="1">
                <a:latin typeface="Microsoft JhengHei"/>
                <a:cs typeface="Microsoft JhengHei"/>
              </a:rPr>
              <a:t>和</a:t>
            </a:r>
            <a:r>
              <a:rPr sz="2000" b="1" spc="-5">
                <a:latin typeface="Arial"/>
                <a:cs typeface="Arial"/>
              </a:rPr>
              <a:t>RFC1353</a:t>
            </a:r>
            <a:r>
              <a:rPr sz="2000" b="1">
                <a:latin typeface="Microsoft JhengHei"/>
                <a:cs typeface="Microsoft JhengHei"/>
              </a:rPr>
              <a:t>对</a:t>
            </a:r>
            <a:r>
              <a:rPr sz="2000" b="1" spc="-15">
                <a:latin typeface="Microsoft JhengHei"/>
                <a:cs typeface="Microsoft JhengHei"/>
              </a:rPr>
              <a:t>安</a:t>
            </a:r>
            <a:r>
              <a:rPr sz="2000" b="1">
                <a:latin typeface="Microsoft JhengHei"/>
                <a:cs typeface="Microsoft JhengHei"/>
              </a:rPr>
              <a:t>全性</a:t>
            </a:r>
            <a:r>
              <a:rPr sz="2000" b="1" spc="-15">
                <a:latin typeface="Microsoft JhengHei"/>
                <a:cs typeface="Microsoft JhengHei"/>
              </a:rPr>
              <a:t>问</a:t>
            </a:r>
            <a:r>
              <a:rPr sz="2000" b="1">
                <a:latin typeface="Microsoft JhengHei"/>
                <a:cs typeface="Microsoft JhengHei"/>
              </a:rPr>
              <a:t>题 </a:t>
            </a:r>
            <a:r>
              <a:rPr sz="2000" b="1" spc="0">
                <a:latin typeface="Microsoft JhengHei"/>
                <a:cs typeface="Microsoft JhengHei"/>
              </a:rPr>
              <a:t>进行</a:t>
            </a:r>
            <a:r>
              <a:rPr sz="2000" b="1">
                <a:latin typeface="Microsoft JhengHei"/>
                <a:cs typeface="Microsoft JhengHei"/>
              </a:rPr>
              <a:t>了补</a:t>
            </a:r>
            <a:r>
              <a:rPr sz="2000" b="1" spc="-15">
                <a:latin typeface="Microsoft JhengHei"/>
                <a:cs typeface="Microsoft JhengHei"/>
              </a:rPr>
              <a:t>充</a:t>
            </a:r>
            <a:r>
              <a:rPr sz="2000" b="1">
                <a:latin typeface="Microsoft JhengHei"/>
                <a:cs typeface="Microsoft JhengHei"/>
              </a:rPr>
              <a:t>，但</a:t>
            </a:r>
            <a:r>
              <a:rPr sz="2000" b="1" spc="-15">
                <a:latin typeface="Microsoft JhengHei"/>
                <a:cs typeface="Microsoft JhengHei"/>
              </a:rPr>
              <a:t>基</a:t>
            </a:r>
            <a:r>
              <a:rPr sz="2000" b="1">
                <a:latin typeface="Microsoft JhengHei"/>
                <a:cs typeface="Microsoft JhengHei"/>
              </a:rPr>
              <a:t>本没</a:t>
            </a:r>
            <a:r>
              <a:rPr sz="2000" b="1" spc="-15">
                <a:latin typeface="Microsoft JhengHei"/>
                <a:cs typeface="Microsoft JhengHei"/>
              </a:rPr>
              <a:t>有</a:t>
            </a:r>
            <a:r>
              <a:rPr sz="2000" b="1">
                <a:latin typeface="Microsoft JhengHei"/>
                <a:cs typeface="Microsoft JhengHei"/>
              </a:rPr>
              <a:t>厂商</a:t>
            </a:r>
            <a:r>
              <a:rPr sz="2000" b="1" spc="-15">
                <a:latin typeface="Microsoft JhengHei"/>
                <a:cs typeface="Microsoft JhengHei"/>
              </a:rPr>
              <a:t>支</a:t>
            </a:r>
            <a:r>
              <a:rPr sz="2000" b="1">
                <a:latin typeface="Microsoft JhengHei"/>
                <a:cs typeface="Microsoft JhengHei"/>
              </a:rPr>
              <a:t>持后</a:t>
            </a:r>
            <a:r>
              <a:rPr sz="2000" b="1" spc="-15">
                <a:latin typeface="Microsoft JhengHei"/>
                <a:cs typeface="Microsoft JhengHei"/>
              </a:rPr>
              <a:t>三</a:t>
            </a:r>
            <a:r>
              <a:rPr sz="2000" b="1" spc="0">
                <a:latin typeface="Microsoft JhengHei"/>
                <a:cs typeface="Microsoft JhengHei"/>
              </a:rPr>
              <a:t>种</a:t>
            </a:r>
            <a:r>
              <a:rPr sz="2000" b="1" spc="-10">
                <a:latin typeface="Arial"/>
                <a:cs typeface="Arial"/>
              </a:rPr>
              <a:t>rfc</a:t>
            </a:r>
            <a:r>
              <a:rPr sz="2000" b="1">
                <a:latin typeface="Microsoft JhengHei"/>
                <a:cs typeface="Microsoft JhengHei"/>
              </a:rPr>
              <a:t>标准。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6" name="PB10"/>
          <p:cNvSpPr/>
          <p:nvPr/>
        </p:nvSpPr>
        <p:spPr>
          <a:xfrm>
            <a:off x="0" y="6839712"/>
            <a:ext cx="2177142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7" name="PageNumberTextBox10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SNMP与MIB网络协议概述全文共42页，当前为第10页。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165353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SNM</a:t>
            </a:r>
            <a:r>
              <a:rPr sz="3200" spc="-15">
                <a:solidFill>
                  <a:srgbClr val="CC0000"/>
                </a:solidFill>
                <a:latin typeface="Arial"/>
                <a:cs typeface="Arial"/>
              </a:rPr>
              <a:t>P</a:t>
            </a: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v2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11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341580"/>
            <a:ext cx="8186420" cy="459867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000" b="1" spc="-5">
                <a:latin typeface="Arial"/>
                <a:cs typeface="Arial"/>
              </a:rPr>
              <a:t>SNMPv2</a:t>
            </a:r>
            <a:r>
              <a:rPr sz="2000" b="1" spc="0">
                <a:latin typeface="Microsoft JhengHei"/>
                <a:cs typeface="Microsoft JhengHei"/>
              </a:rPr>
              <a:t>对</a:t>
            </a:r>
            <a:r>
              <a:rPr sz="2000" b="1" spc="-5">
                <a:latin typeface="Arial"/>
                <a:cs typeface="Arial"/>
              </a:rPr>
              <a:t>SNMPv1</a:t>
            </a:r>
            <a:r>
              <a:rPr sz="2000" b="1" spc="0">
                <a:latin typeface="Microsoft JhengHei"/>
                <a:cs typeface="Microsoft JhengHei"/>
              </a:rPr>
              <a:t>存在的</a:t>
            </a:r>
            <a:r>
              <a:rPr sz="2000" b="1">
                <a:latin typeface="Microsoft JhengHei"/>
                <a:cs typeface="Microsoft JhengHei"/>
              </a:rPr>
              <a:t>问题进行</a:t>
            </a:r>
            <a:r>
              <a:rPr sz="2000" b="1" spc="-15">
                <a:latin typeface="Microsoft JhengHei"/>
                <a:cs typeface="Microsoft JhengHei"/>
              </a:rPr>
              <a:t>了</a:t>
            </a:r>
            <a:r>
              <a:rPr sz="2000" b="1">
                <a:latin typeface="Microsoft JhengHei"/>
                <a:cs typeface="Microsoft JhengHei"/>
              </a:rPr>
              <a:t>修正</a:t>
            </a:r>
            <a:r>
              <a:rPr sz="2000" b="1" spc="-15">
                <a:latin typeface="Microsoft JhengHei"/>
                <a:cs typeface="Microsoft JhengHei"/>
              </a:rPr>
              <a:t>，</a:t>
            </a:r>
            <a:r>
              <a:rPr sz="2000" b="1">
                <a:latin typeface="Microsoft JhengHei"/>
                <a:cs typeface="Microsoft JhengHei"/>
              </a:rPr>
              <a:t>增强</a:t>
            </a:r>
            <a:r>
              <a:rPr sz="2000" b="1" spc="-15">
                <a:latin typeface="Microsoft JhengHei"/>
                <a:cs typeface="Microsoft JhengHei"/>
              </a:rPr>
              <a:t>了</a:t>
            </a:r>
            <a:r>
              <a:rPr sz="2000" b="1">
                <a:latin typeface="Microsoft JhengHei"/>
                <a:cs typeface="Microsoft JhengHei"/>
              </a:rPr>
              <a:t>安全</a:t>
            </a:r>
            <a:r>
              <a:rPr sz="2000" b="1" spc="-15">
                <a:latin typeface="Microsoft JhengHei"/>
                <a:cs typeface="Microsoft JhengHei"/>
              </a:rPr>
              <a:t>性</a:t>
            </a:r>
            <a:r>
              <a:rPr sz="2000" b="1">
                <a:latin typeface="Microsoft JhengHei"/>
                <a:cs typeface="Microsoft JhengHei"/>
              </a:rPr>
              <a:t>。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2000" b="1" spc="-5">
                <a:latin typeface="Arial"/>
                <a:cs typeface="Arial"/>
              </a:rPr>
              <a:t>SNMPv2p</a:t>
            </a:r>
            <a:r>
              <a:rPr sz="2000" b="1" spc="0">
                <a:latin typeface="Microsoft JhengHei"/>
                <a:cs typeface="Microsoft JhengHei"/>
              </a:rPr>
              <a:t>对</a:t>
            </a:r>
            <a:r>
              <a:rPr sz="2000" b="1" spc="-5">
                <a:latin typeface="Arial"/>
                <a:cs typeface="Arial"/>
              </a:rPr>
              <a:t>SNMPv1</a:t>
            </a:r>
            <a:r>
              <a:rPr sz="2000" b="1" spc="0">
                <a:latin typeface="Microsoft JhengHei"/>
                <a:cs typeface="Microsoft JhengHei"/>
              </a:rPr>
              <a:t>的</a:t>
            </a:r>
            <a:r>
              <a:rPr sz="2000" b="1" spc="-5">
                <a:latin typeface="Arial"/>
                <a:cs typeface="Arial"/>
              </a:rPr>
              <a:t>SMI</a:t>
            </a:r>
            <a:r>
              <a:rPr sz="2000" b="1" spc="0">
                <a:latin typeface="Microsoft JhengHei"/>
                <a:cs typeface="Microsoft JhengHei"/>
              </a:rPr>
              <a:t>进行扩充</a:t>
            </a:r>
            <a:r>
              <a:rPr sz="2000" b="1" spc="-5">
                <a:latin typeface="Microsoft JhengHei"/>
                <a:cs typeface="Microsoft JhengHei"/>
              </a:rPr>
              <a:t>，</a:t>
            </a:r>
            <a:r>
              <a:rPr sz="2000" b="1" spc="0">
                <a:latin typeface="Microsoft JhengHei"/>
                <a:cs typeface="Microsoft JhengHei"/>
              </a:rPr>
              <a:t>提</a:t>
            </a:r>
            <a:r>
              <a:rPr sz="2000" b="1" spc="-15">
                <a:latin typeface="Microsoft JhengHei"/>
                <a:cs typeface="Microsoft JhengHei"/>
              </a:rPr>
              <a:t>供</a:t>
            </a:r>
            <a:r>
              <a:rPr sz="2000" b="1" spc="0">
                <a:latin typeface="Microsoft JhengHei"/>
                <a:cs typeface="Microsoft JhengHei"/>
              </a:rPr>
              <a:t>了一</a:t>
            </a:r>
            <a:r>
              <a:rPr sz="2000" b="1" spc="-20">
                <a:latin typeface="Microsoft JhengHei"/>
                <a:cs typeface="Microsoft JhengHei"/>
              </a:rPr>
              <a:t>些</a:t>
            </a:r>
            <a:r>
              <a:rPr sz="2000" b="1" spc="0">
                <a:latin typeface="Microsoft JhengHei"/>
                <a:cs typeface="Microsoft JhengHei"/>
              </a:rPr>
              <a:t>新的</a:t>
            </a:r>
            <a:r>
              <a:rPr sz="2000" b="1" spc="-20">
                <a:latin typeface="Microsoft JhengHei"/>
                <a:cs typeface="Microsoft JhengHei"/>
              </a:rPr>
              <a:t>数</a:t>
            </a:r>
            <a:r>
              <a:rPr sz="2000" b="1" spc="0">
                <a:latin typeface="Microsoft JhengHei"/>
                <a:cs typeface="Microsoft JhengHei"/>
              </a:rPr>
              <a:t>据类</a:t>
            </a:r>
            <a:r>
              <a:rPr sz="2000" b="1" spc="-20">
                <a:latin typeface="Microsoft JhengHei"/>
                <a:cs typeface="Microsoft JhengHei"/>
              </a:rPr>
              <a:t>型</a:t>
            </a:r>
            <a:r>
              <a:rPr sz="2000" b="1" spc="0">
                <a:latin typeface="Microsoft JhengHei"/>
                <a:cs typeface="Microsoft JhengHei"/>
              </a:rPr>
              <a:t>，比如</a:t>
            </a:r>
            <a:endParaRPr sz="20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sz="2000" b="1" spc="-5">
                <a:latin typeface="Arial"/>
                <a:cs typeface="Arial"/>
              </a:rPr>
              <a:t>Counter64</a:t>
            </a:r>
            <a:r>
              <a:rPr sz="2000" b="1">
                <a:latin typeface="Microsoft JhengHei"/>
                <a:cs typeface="Microsoft JhengHei"/>
              </a:rPr>
              <a:t>、</a:t>
            </a:r>
            <a:r>
              <a:rPr sz="2000" b="1">
                <a:latin typeface="Arial"/>
                <a:cs typeface="Arial"/>
              </a:rPr>
              <a:t>Bits</a:t>
            </a:r>
            <a:r>
              <a:rPr sz="2000" b="1">
                <a:latin typeface="Microsoft JhengHei"/>
                <a:cs typeface="Microsoft JhengHei"/>
              </a:rPr>
              <a:t>等，</a:t>
            </a:r>
            <a:r>
              <a:rPr sz="2000" b="1" spc="-15">
                <a:latin typeface="Microsoft JhengHei"/>
                <a:cs typeface="Microsoft JhengHei"/>
              </a:rPr>
              <a:t>同时</a:t>
            </a:r>
            <a:r>
              <a:rPr sz="2000" b="1">
                <a:latin typeface="Microsoft JhengHei"/>
                <a:cs typeface="Microsoft JhengHei"/>
              </a:rPr>
              <a:t>也增加</a:t>
            </a:r>
            <a:r>
              <a:rPr sz="2000" b="1" spc="-15">
                <a:latin typeface="Microsoft JhengHei"/>
                <a:cs typeface="Microsoft JhengHei"/>
              </a:rPr>
              <a:t>了</a:t>
            </a:r>
            <a:r>
              <a:rPr sz="2000" b="1">
                <a:latin typeface="Microsoft JhengHei"/>
                <a:cs typeface="Microsoft JhengHei"/>
              </a:rPr>
              <a:t>两</a:t>
            </a:r>
            <a:r>
              <a:rPr sz="2000" b="1" spc="-15">
                <a:latin typeface="Microsoft JhengHei"/>
                <a:cs typeface="Microsoft JhengHei"/>
              </a:rPr>
              <a:t>个</a:t>
            </a:r>
            <a:r>
              <a:rPr sz="2000" b="1">
                <a:latin typeface="Microsoft JhengHei"/>
                <a:cs typeface="Microsoft JhengHei"/>
              </a:rPr>
              <a:t>基本操作</a:t>
            </a:r>
            <a:r>
              <a:rPr sz="2000" b="1" spc="-5">
                <a:latin typeface="Arial"/>
                <a:cs typeface="Arial"/>
              </a:rPr>
              <a:t>get</a:t>
            </a:r>
            <a:r>
              <a:rPr sz="2000" b="1" spc="5">
                <a:latin typeface="Arial"/>
                <a:cs typeface="Arial"/>
              </a:rPr>
              <a:t> </a:t>
            </a:r>
            <a:r>
              <a:rPr sz="2000" b="1" spc="-5">
                <a:latin typeface="Arial"/>
                <a:cs typeface="Arial"/>
              </a:rPr>
              <a:t>bulk</a:t>
            </a:r>
            <a:r>
              <a:rPr sz="2000" b="1" spc="0">
                <a:latin typeface="Microsoft JhengHei"/>
                <a:cs typeface="Microsoft JhengHei"/>
              </a:rPr>
              <a:t>、</a:t>
            </a:r>
            <a:r>
              <a:rPr sz="2000" b="1" spc="-5">
                <a:latin typeface="Arial"/>
                <a:cs typeface="Arial"/>
              </a:rPr>
              <a:t>inform</a:t>
            </a:r>
            <a:r>
              <a:rPr sz="2000" b="1">
                <a:latin typeface="Microsoft JhengHei"/>
                <a:cs typeface="Microsoft JhengHei"/>
              </a:rPr>
              <a:t>。</a:t>
            </a:r>
            <a:endParaRPr sz="2000">
              <a:latin typeface="Microsoft JhengHei"/>
              <a:cs typeface="Microsoft JhengHei"/>
            </a:endParaRPr>
          </a:p>
          <a:p>
            <a:pPr marL="355600" marR="309245" indent="-342900">
              <a:lnSpc>
                <a:spcPts val="3600"/>
              </a:lnSpc>
              <a:spcBef>
                <a:spcPts val="320"/>
              </a:spcBef>
            </a:pPr>
            <a:r>
              <a:rPr sz="2000" b="1" spc="-5">
                <a:latin typeface="Arial"/>
                <a:cs typeface="Arial"/>
              </a:rPr>
              <a:t>SNMPv2c</a:t>
            </a:r>
            <a:r>
              <a:rPr sz="2000" b="1" spc="0">
                <a:latin typeface="Microsoft JhengHei"/>
                <a:cs typeface="Microsoft JhengHei"/>
              </a:rPr>
              <a:t>也称为</a:t>
            </a:r>
            <a:r>
              <a:rPr sz="2000" b="1">
                <a:latin typeface="Microsoft JhengHei"/>
                <a:cs typeface="Microsoft JhengHei"/>
              </a:rPr>
              <a:t>基于</a:t>
            </a:r>
            <a:r>
              <a:rPr sz="2000" b="1" spc="-10">
                <a:latin typeface="Arial"/>
                <a:cs typeface="Arial"/>
              </a:rPr>
              <a:t>community</a:t>
            </a:r>
            <a:r>
              <a:rPr sz="2000" b="1" spc="0">
                <a:latin typeface="Microsoft JhengHei"/>
                <a:cs typeface="Microsoft JhengHei"/>
              </a:rPr>
              <a:t>的</a:t>
            </a:r>
            <a:r>
              <a:rPr sz="2000" b="1" spc="-5">
                <a:latin typeface="Arial"/>
                <a:cs typeface="Arial"/>
              </a:rPr>
              <a:t>SNMPv2</a:t>
            </a:r>
            <a:r>
              <a:rPr sz="2000" b="1" spc="-5">
                <a:latin typeface="Microsoft JhengHei"/>
                <a:cs typeface="Microsoft JhengHei"/>
              </a:rPr>
              <a:t>，</a:t>
            </a:r>
            <a:r>
              <a:rPr sz="2000" b="1" spc="0">
                <a:latin typeface="Microsoft JhengHei"/>
                <a:cs typeface="Microsoft JhengHei"/>
              </a:rPr>
              <a:t>它</a:t>
            </a:r>
            <a:r>
              <a:rPr sz="2000" b="1">
                <a:latin typeface="Microsoft JhengHei"/>
                <a:cs typeface="Microsoft JhengHei"/>
              </a:rPr>
              <a:t>继</a:t>
            </a:r>
            <a:r>
              <a:rPr sz="2000" b="1" spc="-15">
                <a:latin typeface="Microsoft JhengHei"/>
                <a:cs typeface="Microsoft JhengHei"/>
              </a:rPr>
              <a:t>承</a:t>
            </a:r>
            <a:r>
              <a:rPr sz="2000" b="1">
                <a:latin typeface="Microsoft JhengHei"/>
                <a:cs typeface="Microsoft JhengHei"/>
              </a:rPr>
              <a:t>了</a:t>
            </a:r>
            <a:r>
              <a:rPr sz="2000" b="1" spc="-5">
                <a:latin typeface="Arial"/>
                <a:cs typeface="Arial"/>
              </a:rPr>
              <a:t>SNMPv1</a:t>
            </a:r>
            <a:r>
              <a:rPr sz="2000" b="1" spc="0">
                <a:latin typeface="Microsoft JhengHei"/>
                <a:cs typeface="Microsoft JhengHei"/>
              </a:rPr>
              <a:t>的通 信方</a:t>
            </a:r>
            <a:r>
              <a:rPr sz="2000" b="1">
                <a:latin typeface="Microsoft JhengHei"/>
                <a:cs typeface="Microsoft JhengHei"/>
              </a:rPr>
              <a:t>式和</a:t>
            </a:r>
            <a:r>
              <a:rPr sz="2000" b="1" spc="-5">
                <a:latin typeface="Arial"/>
                <a:cs typeface="Arial"/>
              </a:rPr>
              <a:t>SNMPv2p</a:t>
            </a:r>
            <a:r>
              <a:rPr sz="2000" b="1" spc="0">
                <a:latin typeface="Microsoft JhengHei"/>
                <a:cs typeface="Microsoft JhengHei"/>
              </a:rPr>
              <a:t>的</a:t>
            </a:r>
            <a:r>
              <a:rPr sz="2000" b="1">
                <a:latin typeface="Microsoft JhengHei"/>
                <a:cs typeface="Microsoft JhengHei"/>
              </a:rPr>
              <a:t>数</a:t>
            </a:r>
            <a:r>
              <a:rPr sz="2000" b="1" spc="-15">
                <a:latin typeface="Microsoft JhengHei"/>
                <a:cs typeface="Microsoft JhengHei"/>
              </a:rPr>
              <a:t>据</a:t>
            </a:r>
            <a:r>
              <a:rPr sz="2000" b="1">
                <a:latin typeface="Microsoft JhengHei"/>
                <a:cs typeface="Microsoft JhengHei"/>
              </a:rPr>
              <a:t>类型。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2000" b="1" spc="-5">
                <a:latin typeface="Arial"/>
                <a:cs typeface="Arial"/>
              </a:rPr>
              <a:t>SNMPv2u</a:t>
            </a:r>
            <a:r>
              <a:rPr sz="2000" b="1" spc="0">
                <a:latin typeface="Microsoft JhengHei"/>
                <a:cs typeface="Microsoft JhengHei"/>
              </a:rPr>
              <a:t>对安全</a:t>
            </a:r>
            <a:r>
              <a:rPr sz="2000" b="1">
                <a:latin typeface="Microsoft JhengHei"/>
                <a:cs typeface="Microsoft JhengHei"/>
              </a:rPr>
              <a:t>性进行</a:t>
            </a:r>
            <a:r>
              <a:rPr sz="2000" b="1" spc="-15">
                <a:latin typeface="Microsoft JhengHei"/>
                <a:cs typeface="Microsoft JhengHei"/>
              </a:rPr>
              <a:t>补</a:t>
            </a:r>
            <a:r>
              <a:rPr sz="2000" b="1">
                <a:latin typeface="Microsoft JhengHei"/>
                <a:cs typeface="Microsoft JhengHei"/>
              </a:rPr>
              <a:t>充，</a:t>
            </a:r>
            <a:r>
              <a:rPr sz="2000" b="1" spc="-15">
                <a:latin typeface="Microsoft JhengHei"/>
                <a:cs typeface="Microsoft JhengHei"/>
              </a:rPr>
              <a:t>即</a:t>
            </a:r>
            <a:r>
              <a:rPr sz="2000" b="1">
                <a:latin typeface="Microsoft JhengHei"/>
                <a:cs typeface="Microsoft JhengHei"/>
              </a:rPr>
              <a:t>支持</a:t>
            </a:r>
            <a:r>
              <a:rPr sz="2000" b="1" spc="-15">
                <a:latin typeface="Microsoft JhengHei"/>
                <a:cs typeface="Microsoft JhengHei"/>
              </a:rPr>
              <a:t>基</a:t>
            </a:r>
            <a:r>
              <a:rPr sz="2000" b="1">
                <a:latin typeface="Microsoft JhengHei"/>
                <a:cs typeface="Microsoft JhengHei"/>
              </a:rPr>
              <a:t>于用</a:t>
            </a:r>
            <a:r>
              <a:rPr sz="2000" b="1" spc="-15">
                <a:latin typeface="Microsoft JhengHei"/>
                <a:cs typeface="Microsoft JhengHei"/>
              </a:rPr>
              <a:t>户</a:t>
            </a:r>
            <a:r>
              <a:rPr sz="2000" b="1">
                <a:latin typeface="Microsoft JhengHei"/>
                <a:cs typeface="Microsoft JhengHei"/>
              </a:rPr>
              <a:t>的视</a:t>
            </a:r>
            <a:r>
              <a:rPr sz="2000" b="1" spc="-15">
                <a:latin typeface="Microsoft JhengHei"/>
                <a:cs typeface="Microsoft JhengHei"/>
              </a:rPr>
              <a:t>图</a:t>
            </a:r>
            <a:r>
              <a:rPr sz="2000" b="1">
                <a:latin typeface="Microsoft JhengHei"/>
                <a:cs typeface="Microsoft JhengHei"/>
              </a:rPr>
              <a:t>访问</a:t>
            </a:r>
            <a:r>
              <a:rPr sz="2000" b="1" spc="-15">
                <a:latin typeface="Microsoft JhengHei"/>
                <a:cs typeface="Microsoft JhengHei"/>
              </a:rPr>
              <a:t>，</a:t>
            </a:r>
            <a:r>
              <a:rPr sz="2000" b="1">
                <a:latin typeface="Microsoft JhengHei"/>
                <a:cs typeface="Microsoft JhengHei"/>
              </a:rPr>
              <a:t>同时</a:t>
            </a:r>
            <a:r>
              <a:rPr sz="2000" b="1" spc="-15">
                <a:latin typeface="Microsoft JhengHei"/>
                <a:cs typeface="Microsoft JhengHei"/>
              </a:rPr>
              <a:t>支</a:t>
            </a:r>
            <a:r>
              <a:rPr sz="2000" b="1">
                <a:latin typeface="Microsoft JhengHei"/>
                <a:cs typeface="Microsoft JhengHei"/>
              </a:rPr>
              <a:t>持</a:t>
            </a:r>
            <a:endParaRPr sz="20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sz="2000" b="1" spc="-5">
                <a:latin typeface="Arial"/>
                <a:cs typeface="Arial"/>
              </a:rPr>
              <a:t>SNMPv2p</a:t>
            </a:r>
            <a:r>
              <a:rPr sz="2000" b="1" spc="0">
                <a:latin typeface="Microsoft JhengHei"/>
                <a:cs typeface="Microsoft JhengHei"/>
              </a:rPr>
              <a:t>的数据</a:t>
            </a:r>
            <a:r>
              <a:rPr sz="2000" b="1">
                <a:latin typeface="Microsoft JhengHei"/>
                <a:cs typeface="Microsoft JhengHei"/>
              </a:rPr>
              <a:t>类型。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2000" b="1" spc="-5">
                <a:latin typeface="Arial"/>
                <a:cs typeface="Arial"/>
              </a:rPr>
              <a:t>SNMPv2*</a:t>
            </a:r>
            <a:r>
              <a:rPr sz="2000" b="1" spc="0">
                <a:latin typeface="Microsoft JhengHei"/>
                <a:cs typeface="Microsoft JhengHei"/>
              </a:rPr>
              <a:t>集合</a:t>
            </a:r>
            <a:r>
              <a:rPr sz="2000" b="1" spc="-5">
                <a:latin typeface="Arial"/>
                <a:cs typeface="Arial"/>
              </a:rPr>
              <a:t>SNMPv2u</a:t>
            </a:r>
            <a:r>
              <a:rPr sz="2000" b="1" spc="0">
                <a:latin typeface="Microsoft JhengHei"/>
                <a:cs typeface="Microsoft JhengHei"/>
              </a:rPr>
              <a:t>和</a:t>
            </a:r>
            <a:r>
              <a:rPr sz="2000" b="1" spc="-5">
                <a:latin typeface="Arial"/>
                <a:cs typeface="Arial"/>
              </a:rPr>
              <a:t>SNMPv2p</a:t>
            </a:r>
            <a:r>
              <a:rPr sz="2000" b="1" spc="0">
                <a:latin typeface="Microsoft JhengHei"/>
                <a:cs typeface="Microsoft JhengHei"/>
              </a:rPr>
              <a:t>的所有</a:t>
            </a:r>
            <a:r>
              <a:rPr sz="2000" b="1">
                <a:latin typeface="Microsoft JhengHei"/>
                <a:cs typeface="Microsoft JhengHei"/>
              </a:rPr>
              <a:t>优</a:t>
            </a:r>
            <a:r>
              <a:rPr sz="2000" b="1" spc="-15">
                <a:latin typeface="Microsoft JhengHei"/>
                <a:cs typeface="Microsoft JhengHei"/>
              </a:rPr>
              <a:t>点</a:t>
            </a:r>
            <a:r>
              <a:rPr sz="2000" b="1">
                <a:latin typeface="Microsoft JhengHei"/>
                <a:cs typeface="Microsoft JhengHei"/>
              </a:rPr>
              <a:t>。</a:t>
            </a:r>
            <a:endParaRPr sz="2000">
              <a:latin typeface="Microsoft JhengHei"/>
              <a:cs typeface="Microsoft JhengHei"/>
            </a:endParaRPr>
          </a:p>
          <a:p>
            <a:pPr marL="355600" marR="285750" indent="-342900">
              <a:lnSpc>
                <a:spcPts val="3600"/>
              </a:lnSpc>
              <a:spcBef>
                <a:spcPts val="320"/>
              </a:spcBef>
            </a:pPr>
            <a:r>
              <a:rPr sz="2000" b="1" spc="-5">
                <a:latin typeface="Arial"/>
                <a:cs typeface="Arial"/>
              </a:rPr>
              <a:t>SNMPv2</a:t>
            </a:r>
            <a:r>
              <a:rPr sz="2000" b="1" spc="0">
                <a:latin typeface="Microsoft JhengHei"/>
                <a:cs typeface="Microsoft JhengHei"/>
              </a:rPr>
              <a:t>尽管在</a:t>
            </a:r>
            <a:r>
              <a:rPr sz="2000" b="1">
                <a:latin typeface="Microsoft JhengHei"/>
                <a:cs typeface="Microsoft JhengHei"/>
              </a:rPr>
              <a:t>安全方</a:t>
            </a:r>
            <a:r>
              <a:rPr sz="2000" b="1" spc="-15">
                <a:latin typeface="Microsoft JhengHei"/>
                <a:cs typeface="Microsoft JhengHei"/>
              </a:rPr>
              <a:t>面</a:t>
            </a:r>
            <a:r>
              <a:rPr sz="2000" b="1">
                <a:latin typeface="Microsoft JhengHei"/>
                <a:cs typeface="Microsoft JhengHei"/>
              </a:rPr>
              <a:t>做了</a:t>
            </a:r>
            <a:r>
              <a:rPr sz="2000" b="1" spc="-15">
                <a:latin typeface="Microsoft JhengHei"/>
                <a:cs typeface="Microsoft JhengHei"/>
              </a:rPr>
              <a:t>一</a:t>
            </a:r>
            <a:r>
              <a:rPr sz="2000" b="1">
                <a:latin typeface="Microsoft JhengHei"/>
                <a:cs typeface="Microsoft JhengHei"/>
              </a:rPr>
              <a:t>些改</a:t>
            </a:r>
            <a:r>
              <a:rPr sz="2000" b="1" spc="-15">
                <a:latin typeface="Microsoft JhengHei"/>
                <a:cs typeface="Microsoft JhengHei"/>
              </a:rPr>
              <a:t>进</a:t>
            </a:r>
            <a:r>
              <a:rPr sz="2000" b="1">
                <a:latin typeface="Microsoft JhengHei"/>
                <a:cs typeface="Microsoft JhengHei"/>
              </a:rPr>
              <a:t>，但</a:t>
            </a:r>
            <a:r>
              <a:rPr sz="2000" b="1" spc="-15">
                <a:latin typeface="Microsoft JhengHei"/>
                <a:cs typeface="Microsoft JhengHei"/>
              </a:rPr>
              <a:t>仍</a:t>
            </a:r>
            <a:r>
              <a:rPr sz="2000" b="1">
                <a:latin typeface="Microsoft JhengHei"/>
                <a:cs typeface="Microsoft JhengHei"/>
              </a:rPr>
              <a:t>然不</a:t>
            </a:r>
            <a:r>
              <a:rPr sz="2000" b="1" spc="-15">
                <a:latin typeface="Microsoft JhengHei"/>
                <a:cs typeface="Microsoft JhengHei"/>
              </a:rPr>
              <a:t>够</a:t>
            </a:r>
            <a:r>
              <a:rPr sz="2000" b="1">
                <a:latin typeface="Microsoft JhengHei"/>
                <a:cs typeface="Microsoft JhengHei"/>
              </a:rPr>
              <a:t>，比</a:t>
            </a:r>
            <a:r>
              <a:rPr sz="2000" b="1" spc="-15">
                <a:latin typeface="Microsoft JhengHei"/>
                <a:cs typeface="Microsoft JhengHei"/>
              </a:rPr>
              <a:t>如</a:t>
            </a:r>
            <a:r>
              <a:rPr sz="2000" b="1">
                <a:latin typeface="Microsoft JhengHei"/>
                <a:cs typeface="Microsoft JhengHei"/>
              </a:rPr>
              <a:t>报文</a:t>
            </a:r>
            <a:r>
              <a:rPr sz="2000" b="1" spc="-15">
                <a:latin typeface="Microsoft JhengHei"/>
                <a:cs typeface="Microsoft JhengHei"/>
              </a:rPr>
              <a:t>通</a:t>
            </a:r>
            <a:r>
              <a:rPr sz="2000" b="1">
                <a:latin typeface="Microsoft JhengHei"/>
                <a:cs typeface="Microsoft JhengHei"/>
              </a:rPr>
              <a:t>信依 </a:t>
            </a:r>
            <a:r>
              <a:rPr sz="2000" b="1" spc="0">
                <a:latin typeface="Microsoft JhengHei"/>
                <a:cs typeface="Microsoft JhengHei"/>
              </a:rPr>
              <a:t>然采</a:t>
            </a:r>
            <a:r>
              <a:rPr sz="2000" b="1">
                <a:latin typeface="Microsoft JhengHei"/>
                <a:cs typeface="Microsoft JhengHei"/>
              </a:rPr>
              <a:t>用明</a:t>
            </a:r>
            <a:r>
              <a:rPr sz="2000" b="1" spc="-15">
                <a:latin typeface="Microsoft JhengHei"/>
                <a:cs typeface="Microsoft JhengHei"/>
              </a:rPr>
              <a:t>文</a:t>
            </a:r>
            <a:r>
              <a:rPr sz="2000" b="1">
                <a:latin typeface="Microsoft JhengHei"/>
                <a:cs typeface="Microsoft JhengHei"/>
              </a:rPr>
              <a:t>通信</a:t>
            </a:r>
            <a:r>
              <a:rPr sz="2000" b="1" spc="-15">
                <a:latin typeface="Microsoft JhengHei"/>
                <a:cs typeface="Microsoft JhengHei"/>
              </a:rPr>
              <a:t>，</a:t>
            </a:r>
            <a:r>
              <a:rPr sz="2000" b="1">
                <a:latin typeface="Microsoft JhengHei"/>
                <a:cs typeface="Microsoft JhengHei"/>
              </a:rPr>
              <a:t>数据</a:t>
            </a:r>
            <a:r>
              <a:rPr sz="2000" b="1" spc="-15">
                <a:latin typeface="Microsoft JhengHei"/>
                <a:cs typeface="Microsoft JhengHei"/>
              </a:rPr>
              <a:t>容</a:t>
            </a:r>
            <a:r>
              <a:rPr sz="2000" b="1">
                <a:latin typeface="Microsoft JhengHei"/>
                <a:cs typeface="Microsoft JhengHei"/>
              </a:rPr>
              <a:t>易被</a:t>
            </a:r>
            <a:r>
              <a:rPr sz="2000" b="1" spc="-15">
                <a:latin typeface="Microsoft JhengHei"/>
                <a:cs typeface="Microsoft JhengHei"/>
              </a:rPr>
              <a:t>窃</a:t>
            </a:r>
            <a:r>
              <a:rPr sz="2000" b="1">
                <a:latin typeface="Microsoft JhengHei"/>
                <a:cs typeface="Microsoft JhengHei"/>
              </a:rPr>
              <a:t>取。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6" name="PB11"/>
          <p:cNvSpPr/>
          <p:nvPr/>
        </p:nvSpPr>
        <p:spPr>
          <a:xfrm>
            <a:off x="0" y="6839712"/>
            <a:ext cx="2394857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7" name="PageNumberTextBox11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SNMP与MIB网络协议概述全文共42页，当前为第11页。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165353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SNM</a:t>
            </a:r>
            <a:r>
              <a:rPr sz="3200" spc="-15">
                <a:solidFill>
                  <a:srgbClr val="CC0000"/>
                </a:solidFill>
                <a:latin typeface="Arial"/>
                <a:cs typeface="Arial"/>
              </a:rPr>
              <a:t>P</a:t>
            </a: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v3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12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341580"/>
            <a:ext cx="7995920" cy="3226435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000" b="1" spc="-5">
                <a:latin typeface="Arial"/>
                <a:cs typeface="Arial"/>
              </a:rPr>
              <a:t>SNMPv3</a:t>
            </a:r>
            <a:r>
              <a:rPr sz="2000" b="1" spc="0">
                <a:latin typeface="Microsoft JhengHei"/>
                <a:cs typeface="Microsoft JhengHei"/>
              </a:rPr>
              <a:t>由</a:t>
            </a:r>
            <a:r>
              <a:rPr sz="2000" b="1">
                <a:latin typeface="Arial"/>
                <a:cs typeface="Arial"/>
              </a:rPr>
              <a:t>RFC</a:t>
            </a:r>
            <a:r>
              <a:rPr sz="2000" b="1" spc="1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3411-RFC</a:t>
            </a:r>
            <a:r>
              <a:rPr sz="2000" b="1" spc="-10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3418</a:t>
            </a:r>
            <a:r>
              <a:rPr sz="2000" b="1" spc="0">
                <a:latin typeface="Microsoft JhengHei"/>
                <a:cs typeface="Microsoft JhengHei"/>
              </a:rPr>
              <a:t>定</a:t>
            </a:r>
            <a:r>
              <a:rPr sz="2000" b="1">
                <a:latin typeface="Microsoft JhengHei"/>
                <a:cs typeface="Microsoft JhengHei"/>
              </a:rPr>
              <a:t>义</a:t>
            </a:r>
            <a:r>
              <a:rPr sz="2000" b="1" spc="-15">
                <a:latin typeface="Microsoft JhengHei"/>
                <a:cs typeface="Microsoft JhengHei"/>
              </a:rPr>
              <a:t>，</a:t>
            </a:r>
            <a:r>
              <a:rPr sz="2000" b="1">
                <a:latin typeface="Microsoft JhengHei"/>
                <a:cs typeface="Microsoft JhengHei"/>
              </a:rPr>
              <a:t>主要</a:t>
            </a:r>
            <a:r>
              <a:rPr sz="2000" b="1" spc="-15">
                <a:latin typeface="Microsoft JhengHei"/>
                <a:cs typeface="Microsoft JhengHei"/>
              </a:rPr>
              <a:t>增</a:t>
            </a:r>
            <a:r>
              <a:rPr sz="2000" b="1">
                <a:latin typeface="Microsoft JhengHei"/>
                <a:cs typeface="Microsoft JhengHei"/>
              </a:rPr>
              <a:t>加</a:t>
            </a:r>
            <a:r>
              <a:rPr sz="2000" b="1">
                <a:latin typeface="Arial"/>
                <a:cs typeface="Arial"/>
              </a:rPr>
              <a:t>SNMP</a:t>
            </a:r>
            <a:r>
              <a:rPr sz="2000" b="1">
                <a:latin typeface="Microsoft JhengHei"/>
                <a:cs typeface="Microsoft JhengHei"/>
              </a:rPr>
              <a:t>在安</a:t>
            </a:r>
            <a:r>
              <a:rPr sz="2000" b="1" spc="-15">
                <a:latin typeface="Microsoft JhengHei"/>
                <a:cs typeface="Microsoft JhengHei"/>
              </a:rPr>
              <a:t>全</a:t>
            </a:r>
            <a:r>
              <a:rPr sz="2000" b="1">
                <a:latin typeface="Microsoft JhengHei"/>
                <a:cs typeface="Microsoft JhengHei"/>
              </a:rPr>
              <a:t>性和</a:t>
            </a:r>
            <a:r>
              <a:rPr sz="2000" b="1" spc="-15">
                <a:latin typeface="Microsoft JhengHei"/>
                <a:cs typeface="Microsoft JhengHei"/>
              </a:rPr>
              <a:t>远</a:t>
            </a:r>
            <a:r>
              <a:rPr sz="2000" b="1">
                <a:latin typeface="Microsoft JhengHei"/>
                <a:cs typeface="Microsoft JhengHei"/>
              </a:rPr>
              <a:t>端</a:t>
            </a:r>
            <a:endParaRPr sz="20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1205"/>
              </a:spcBef>
            </a:pPr>
            <a:r>
              <a:rPr sz="2000" b="1" spc="0">
                <a:latin typeface="Microsoft JhengHei"/>
                <a:cs typeface="Microsoft JhengHei"/>
              </a:rPr>
              <a:t>配置方面</a:t>
            </a:r>
            <a:r>
              <a:rPr sz="2000" b="1" spc="-20">
                <a:latin typeface="Microsoft JhengHei"/>
                <a:cs typeface="Microsoft JhengHei"/>
              </a:rPr>
              <a:t>的</a:t>
            </a:r>
            <a:r>
              <a:rPr sz="2000" b="1" spc="0">
                <a:latin typeface="Microsoft JhengHei"/>
                <a:cs typeface="Microsoft JhengHei"/>
              </a:rPr>
              <a:t>强化</a:t>
            </a:r>
            <a:r>
              <a:rPr sz="2000" b="1" spc="-20">
                <a:latin typeface="Microsoft JhengHei"/>
                <a:cs typeface="Microsoft JhengHei"/>
              </a:rPr>
              <a:t>，</a:t>
            </a:r>
            <a:r>
              <a:rPr sz="2000" b="1" spc="0">
                <a:latin typeface="Microsoft JhengHei"/>
                <a:cs typeface="Microsoft JhengHei"/>
              </a:rPr>
              <a:t>包括</a:t>
            </a:r>
            <a:r>
              <a:rPr sz="2000" b="1" spc="-20">
                <a:latin typeface="Microsoft JhengHei"/>
                <a:cs typeface="Microsoft JhengHei"/>
              </a:rPr>
              <a:t>对</a:t>
            </a:r>
            <a:r>
              <a:rPr sz="2000" b="1" spc="0">
                <a:latin typeface="Microsoft JhengHei"/>
                <a:cs typeface="Microsoft JhengHei"/>
              </a:rPr>
              <a:t>访问</a:t>
            </a:r>
            <a:r>
              <a:rPr sz="2000" b="1" spc="-20">
                <a:latin typeface="Microsoft JhengHei"/>
                <a:cs typeface="Microsoft JhengHei"/>
              </a:rPr>
              <a:t>用</a:t>
            </a:r>
            <a:r>
              <a:rPr sz="2000" b="1" spc="0">
                <a:latin typeface="Microsoft JhengHei"/>
                <a:cs typeface="Microsoft JhengHei"/>
              </a:rPr>
              <a:t>户的</a:t>
            </a:r>
            <a:r>
              <a:rPr sz="2000" b="1" spc="-20">
                <a:latin typeface="Microsoft JhengHei"/>
                <a:cs typeface="Microsoft JhengHei"/>
              </a:rPr>
              <a:t>安</a:t>
            </a:r>
            <a:r>
              <a:rPr sz="2000" b="1" spc="0">
                <a:latin typeface="Microsoft JhengHei"/>
                <a:cs typeface="Microsoft JhengHei"/>
              </a:rPr>
              <a:t>全认</a:t>
            </a:r>
            <a:r>
              <a:rPr sz="2000" b="1" spc="-20">
                <a:latin typeface="Microsoft JhengHei"/>
                <a:cs typeface="Microsoft JhengHei"/>
              </a:rPr>
              <a:t>证</a:t>
            </a:r>
            <a:r>
              <a:rPr sz="2000" b="1" spc="0">
                <a:latin typeface="Microsoft JhengHei"/>
                <a:cs typeface="Microsoft JhengHei"/>
              </a:rPr>
              <a:t>和加</a:t>
            </a:r>
            <a:r>
              <a:rPr sz="2000" b="1" spc="-20">
                <a:latin typeface="Microsoft JhengHei"/>
                <a:cs typeface="Microsoft JhengHei"/>
              </a:rPr>
              <a:t>密</a:t>
            </a:r>
            <a:r>
              <a:rPr sz="2000" b="1" spc="0">
                <a:latin typeface="Microsoft JhengHei"/>
                <a:cs typeface="Microsoft JhengHei"/>
              </a:rPr>
              <a:t>通信</a:t>
            </a:r>
            <a:r>
              <a:rPr sz="2000" b="1" spc="-20">
                <a:latin typeface="Microsoft JhengHei"/>
                <a:cs typeface="Microsoft JhengHei"/>
              </a:rPr>
              <a:t>数</a:t>
            </a:r>
            <a:r>
              <a:rPr sz="2000" b="1" spc="0">
                <a:latin typeface="Microsoft JhengHei"/>
                <a:cs typeface="Microsoft JhengHei"/>
              </a:rPr>
              <a:t>据。</a:t>
            </a:r>
            <a:endParaRPr sz="20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95"/>
              </a:spcBef>
            </a:pPr>
            <a:r>
              <a:rPr sz="2000" b="1" spc="-5">
                <a:latin typeface="Arial"/>
                <a:cs typeface="Arial"/>
              </a:rPr>
              <a:t>SNMPv3</a:t>
            </a:r>
            <a:r>
              <a:rPr sz="2000" b="1" spc="0">
                <a:latin typeface="Microsoft JhengHei"/>
                <a:cs typeface="Microsoft JhengHei"/>
              </a:rPr>
              <a:t>提供重</a:t>
            </a:r>
            <a:r>
              <a:rPr sz="2000" b="1">
                <a:latin typeface="Microsoft JhengHei"/>
                <a:cs typeface="Microsoft JhengHei"/>
              </a:rPr>
              <a:t>要的安</a:t>
            </a:r>
            <a:r>
              <a:rPr sz="2000" b="1" spc="-15">
                <a:latin typeface="Microsoft JhengHei"/>
                <a:cs typeface="Microsoft JhengHei"/>
              </a:rPr>
              <a:t>全</a:t>
            </a:r>
            <a:r>
              <a:rPr sz="2000" b="1">
                <a:latin typeface="Microsoft JhengHei"/>
                <a:cs typeface="Microsoft JhengHei"/>
              </a:rPr>
              <a:t>性功</a:t>
            </a:r>
            <a:r>
              <a:rPr sz="2000" b="1" spc="-15">
                <a:latin typeface="Microsoft JhengHei"/>
                <a:cs typeface="Microsoft JhengHei"/>
              </a:rPr>
              <a:t>能</a:t>
            </a:r>
            <a:r>
              <a:rPr sz="2000" b="1">
                <a:latin typeface="Microsoft JhengHei"/>
                <a:cs typeface="Microsoft JhengHei"/>
              </a:rPr>
              <a:t>：</a:t>
            </a:r>
            <a:endParaRPr sz="2000">
              <a:latin typeface="Microsoft JhengHei"/>
              <a:cs typeface="Microsoft JhengHe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/>
              <a:buChar char=""/>
              <a:tabLst>
                <a:tab pos="354965"/>
                <a:tab pos="355600"/>
              </a:tabLst>
            </a:pPr>
            <a:r>
              <a:rPr sz="2000" b="1" spc="0">
                <a:latin typeface="Microsoft JhengHei"/>
                <a:cs typeface="Microsoft JhengHei"/>
              </a:rPr>
              <a:t>信息</a:t>
            </a:r>
            <a:r>
              <a:rPr sz="2000" b="1">
                <a:latin typeface="Microsoft JhengHei"/>
                <a:cs typeface="Microsoft JhengHei"/>
              </a:rPr>
              <a:t>完整</a:t>
            </a:r>
            <a:r>
              <a:rPr sz="2000" b="1" spc="-15">
                <a:latin typeface="Microsoft JhengHei"/>
                <a:cs typeface="Microsoft JhengHei"/>
              </a:rPr>
              <a:t>性</a:t>
            </a:r>
            <a:r>
              <a:rPr sz="2000" b="1">
                <a:latin typeface="Microsoft JhengHei"/>
                <a:cs typeface="Microsoft JhengHei"/>
              </a:rPr>
              <a:t>。保</a:t>
            </a:r>
            <a:r>
              <a:rPr sz="2000" b="1" spc="-15">
                <a:latin typeface="Microsoft JhengHei"/>
                <a:cs typeface="Microsoft JhengHei"/>
              </a:rPr>
              <a:t>证</a:t>
            </a:r>
            <a:r>
              <a:rPr sz="2000" b="1">
                <a:latin typeface="Microsoft JhengHei"/>
                <a:cs typeface="Microsoft JhengHei"/>
              </a:rPr>
              <a:t>封包</a:t>
            </a:r>
            <a:r>
              <a:rPr sz="2000" b="1" spc="-15">
                <a:latin typeface="Microsoft JhengHei"/>
                <a:cs typeface="Microsoft JhengHei"/>
              </a:rPr>
              <a:t>在</a:t>
            </a:r>
            <a:r>
              <a:rPr sz="2000" b="1">
                <a:latin typeface="Microsoft JhengHei"/>
                <a:cs typeface="Microsoft JhengHei"/>
              </a:rPr>
              <a:t>传送</a:t>
            </a:r>
            <a:r>
              <a:rPr sz="2000" b="1" spc="-15">
                <a:latin typeface="Microsoft JhengHei"/>
                <a:cs typeface="Microsoft JhengHei"/>
              </a:rPr>
              <a:t>中</a:t>
            </a:r>
            <a:r>
              <a:rPr sz="2000" b="1">
                <a:latin typeface="Microsoft JhengHei"/>
                <a:cs typeface="Microsoft JhengHei"/>
              </a:rPr>
              <a:t>没有</a:t>
            </a:r>
            <a:r>
              <a:rPr sz="2000" b="1" spc="-15">
                <a:latin typeface="Microsoft JhengHei"/>
                <a:cs typeface="Microsoft JhengHei"/>
              </a:rPr>
              <a:t>被</a:t>
            </a:r>
            <a:r>
              <a:rPr sz="2000" b="1">
                <a:latin typeface="Microsoft JhengHei"/>
                <a:cs typeface="Microsoft JhengHei"/>
              </a:rPr>
              <a:t>窜改。</a:t>
            </a:r>
            <a:endParaRPr sz="2000">
              <a:latin typeface="Microsoft JhengHei"/>
              <a:cs typeface="Microsoft JhengHe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/>
              <a:buChar char=""/>
              <a:tabLst>
                <a:tab pos="354965"/>
                <a:tab pos="355600"/>
              </a:tabLst>
            </a:pPr>
            <a:r>
              <a:rPr sz="2000" b="1" spc="0">
                <a:latin typeface="Microsoft JhengHei"/>
                <a:cs typeface="Microsoft JhengHei"/>
              </a:rPr>
              <a:t>认证</a:t>
            </a:r>
            <a:r>
              <a:rPr sz="2000" b="1">
                <a:latin typeface="Microsoft JhengHei"/>
                <a:cs typeface="Microsoft JhengHei"/>
              </a:rPr>
              <a:t>：检</a:t>
            </a:r>
            <a:r>
              <a:rPr sz="2000" b="1" spc="-15">
                <a:latin typeface="Microsoft JhengHei"/>
                <a:cs typeface="Microsoft JhengHei"/>
              </a:rPr>
              <a:t>验</a:t>
            </a:r>
            <a:r>
              <a:rPr sz="2000" b="1">
                <a:latin typeface="Microsoft JhengHei"/>
                <a:cs typeface="Microsoft JhengHei"/>
              </a:rPr>
              <a:t>信息</a:t>
            </a:r>
            <a:r>
              <a:rPr sz="2000" b="1" spc="-15">
                <a:latin typeface="Microsoft JhengHei"/>
                <a:cs typeface="Microsoft JhengHei"/>
              </a:rPr>
              <a:t>来</a:t>
            </a:r>
            <a:r>
              <a:rPr sz="2000" b="1">
                <a:latin typeface="Microsoft JhengHei"/>
                <a:cs typeface="Microsoft JhengHei"/>
              </a:rPr>
              <a:t>自正</a:t>
            </a:r>
            <a:r>
              <a:rPr sz="2000" b="1" spc="-15">
                <a:latin typeface="Microsoft JhengHei"/>
                <a:cs typeface="Microsoft JhengHei"/>
              </a:rPr>
              <a:t>确</a:t>
            </a:r>
            <a:r>
              <a:rPr sz="2000" b="1">
                <a:latin typeface="Microsoft JhengHei"/>
                <a:cs typeface="Microsoft JhengHei"/>
              </a:rPr>
              <a:t>的来</a:t>
            </a:r>
            <a:r>
              <a:rPr sz="2000" b="1" spc="-15">
                <a:latin typeface="Microsoft JhengHei"/>
                <a:cs typeface="Microsoft JhengHei"/>
              </a:rPr>
              <a:t>源</a:t>
            </a:r>
            <a:r>
              <a:rPr sz="2000" b="1">
                <a:latin typeface="Microsoft JhengHei"/>
                <a:cs typeface="Microsoft JhengHei"/>
              </a:rPr>
              <a:t>。</a:t>
            </a:r>
            <a:endParaRPr sz="2000">
              <a:latin typeface="Microsoft JhengHei"/>
              <a:cs typeface="Microsoft JhengHe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/>
              <a:buChar char=""/>
              <a:tabLst>
                <a:tab pos="354965"/>
                <a:tab pos="355600"/>
              </a:tabLst>
            </a:pPr>
            <a:r>
              <a:rPr sz="2000" b="1" spc="0">
                <a:latin typeface="Microsoft JhengHei"/>
                <a:cs typeface="Microsoft JhengHei"/>
              </a:rPr>
              <a:t>封包</a:t>
            </a:r>
            <a:r>
              <a:rPr sz="2000" b="1">
                <a:latin typeface="Microsoft JhengHei"/>
                <a:cs typeface="Microsoft JhengHei"/>
              </a:rPr>
              <a:t>加密</a:t>
            </a:r>
            <a:r>
              <a:rPr sz="2000" b="1" spc="-15">
                <a:latin typeface="Microsoft JhengHei"/>
                <a:cs typeface="Microsoft JhengHei"/>
              </a:rPr>
              <a:t>：</a:t>
            </a:r>
            <a:r>
              <a:rPr sz="2000" b="1">
                <a:latin typeface="Microsoft JhengHei"/>
                <a:cs typeface="Microsoft JhengHei"/>
              </a:rPr>
              <a:t>避免</a:t>
            </a:r>
            <a:r>
              <a:rPr sz="2000" b="1" spc="-15">
                <a:latin typeface="Microsoft JhengHei"/>
                <a:cs typeface="Microsoft JhengHei"/>
              </a:rPr>
              <a:t>被</a:t>
            </a:r>
            <a:r>
              <a:rPr sz="2000" b="1">
                <a:latin typeface="Microsoft JhengHei"/>
                <a:cs typeface="Microsoft JhengHei"/>
              </a:rPr>
              <a:t>未授</a:t>
            </a:r>
            <a:r>
              <a:rPr sz="2000" b="1" spc="-15">
                <a:latin typeface="Microsoft JhengHei"/>
                <a:cs typeface="Microsoft JhengHei"/>
              </a:rPr>
              <a:t>权</a:t>
            </a:r>
            <a:r>
              <a:rPr sz="2000" b="1">
                <a:latin typeface="Microsoft JhengHei"/>
                <a:cs typeface="Microsoft JhengHei"/>
              </a:rPr>
              <a:t>的来</a:t>
            </a:r>
            <a:r>
              <a:rPr sz="2000" b="1" spc="-15">
                <a:latin typeface="Microsoft JhengHei"/>
                <a:cs typeface="Microsoft JhengHei"/>
              </a:rPr>
              <a:t>源</a:t>
            </a:r>
            <a:r>
              <a:rPr sz="2000" b="1">
                <a:latin typeface="Microsoft JhengHei"/>
                <a:cs typeface="Microsoft JhengHei"/>
              </a:rPr>
              <a:t>窥探。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6" name="PB12"/>
          <p:cNvSpPr/>
          <p:nvPr/>
        </p:nvSpPr>
        <p:spPr>
          <a:xfrm>
            <a:off x="0" y="6839712"/>
            <a:ext cx="2612571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7" name="PageNumberTextBox12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SNMP与MIB网络协议概述全文共42页，当前为第12页。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28321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SNM</a:t>
            </a:r>
            <a:r>
              <a:rPr sz="3200" spc="-10">
                <a:solidFill>
                  <a:srgbClr val="CC0000"/>
                </a:solidFill>
                <a:latin typeface="Arial"/>
                <a:cs typeface="Arial"/>
              </a:rPr>
              <a:t>P</a:t>
            </a:r>
            <a:r>
              <a:rPr sz="3200" spc="5">
                <a:solidFill>
                  <a:srgbClr val="CC0000"/>
                </a:solidFill>
              </a:rPr>
              <a:t>通信</a:t>
            </a:r>
            <a:r>
              <a:rPr sz="3200" spc="0">
                <a:solidFill>
                  <a:srgbClr val="CC0000"/>
                </a:solidFill>
              </a:rPr>
              <a:t>模型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4263574"/>
            <a:ext cx="7984490" cy="185547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ct val="100000"/>
              </a:lnSpc>
              <a:spcBef>
                <a:spcPts val="1300"/>
              </a:spcBef>
              <a:buClr>
                <a:srgbClr val="FF0000"/>
              </a:buClr>
              <a:buFont typeface="Wingdings"/>
              <a:buChar char=""/>
              <a:tabLst>
                <a:tab pos="354965"/>
                <a:tab pos="355600"/>
              </a:tabLst>
            </a:pPr>
            <a:r>
              <a:rPr sz="2000" b="1" spc="5">
                <a:latin typeface="Microsoft JhengHei"/>
                <a:cs typeface="Microsoft JhengHei"/>
              </a:rPr>
              <a:t>网</a:t>
            </a:r>
            <a:r>
              <a:rPr sz="2000" b="1" spc="0">
                <a:latin typeface="Microsoft JhengHei"/>
                <a:cs typeface="Microsoft JhengHei"/>
              </a:rPr>
              <a:t>管工作</a:t>
            </a:r>
            <a:r>
              <a:rPr sz="2000" b="1" spc="-20">
                <a:latin typeface="Microsoft JhengHei"/>
                <a:cs typeface="Microsoft JhengHei"/>
              </a:rPr>
              <a:t>站</a:t>
            </a:r>
            <a:r>
              <a:rPr sz="2000" b="1" spc="0">
                <a:latin typeface="Microsoft JhengHei"/>
                <a:cs typeface="Microsoft JhengHei"/>
              </a:rPr>
              <a:t>通</a:t>
            </a:r>
            <a:r>
              <a:rPr sz="2000" b="1">
                <a:latin typeface="Microsoft JhengHei"/>
                <a:cs typeface="Microsoft JhengHei"/>
              </a:rPr>
              <a:t>过</a:t>
            </a:r>
            <a:r>
              <a:rPr sz="2000" b="1">
                <a:latin typeface="Arial"/>
                <a:cs typeface="Arial"/>
              </a:rPr>
              <a:t>SNMP</a:t>
            </a:r>
            <a:r>
              <a:rPr sz="2000" b="1" spc="0">
                <a:latin typeface="Microsoft JhengHei"/>
                <a:cs typeface="Microsoft JhengHei"/>
              </a:rPr>
              <a:t>协</a:t>
            </a:r>
            <a:r>
              <a:rPr sz="2000" b="1" spc="-15">
                <a:latin typeface="Microsoft JhengHei"/>
                <a:cs typeface="Microsoft JhengHei"/>
              </a:rPr>
              <a:t>议</a:t>
            </a:r>
            <a:r>
              <a:rPr sz="2000" b="1" spc="0">
                <a:latin typeface="Microsoft JhengHei"/>
                <a:cs typeface="Microsoft JhengHei"/>
              </a:rPr>
              <a:t>（协</a:t>
            </a:r>
            <a:r>
              <a:rPr sz="2000" b="1" spc="-20">
                <a:latin typeface="Microsoft JhengHei"/>
                <a:cs typeface="Microsoft JhengHei"/>
              </a:rPr>
              <a:t>议</a:t>
            </a:r>
            <a:r>
              <a:rPr sz="2000" b="1" spc="0">
                <a:latin typeface="Microsoft JhengHei"/>
                <a:cs typeface="Microsoft JhengHei"/>
              </a:rPr>
              <a:t>端口</a:t>
            </a:r>
            <a:r>
              <a:rPr sz="2000" b="1" spc="-15">
                <a:latin typeface="Microsoft JhengHei"/>
                <a:cs typeface="Microsoft JhengHei"/>
              </a:rPr>
              <a:t>为</a:t>
            </a:r>
            <a:r>
              <a:rPr sz="2000" b="1">
                <a:latin typeface="Arial"/>
                <a:cs typeface="Arial"/>
              </a:rPr>
              <a:t>UDP</a:t>
            </a:r>
            <a:r>
              <a:rPr sz="2000" b="1" spc="-6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161</a:t>
            </a:r>
            <a:r>
              <a:rPr sz="2000" b="1">
                <a:latin typeface="Microsoft JhengHei"/>
                <a:cs typeface="Microsoft JhengHei"/>
              </a:rPr>
              <a:t>）</a:t>
            </a:r>
            <a:r>
              <a:rPr sz="2000" b="1" spc="0">
                <a:latin typeface="Microsoft JhengHei"/>
                <a:cs typeface="Microsoft JhengHei"/>
              </a:rPr>
              <a:t>访问</a:t>
            </a:r>
            <a:r>
              <a:rPr sz="2000" b="1" spc="-5">
                <a:latin typeface="Microsoft JhengHei"/>
                <a:cs typeface="Microsoft JhengHei"/>
              </a:rPr>
              <a:t>网</a:t>
            </a:r>
            <a:r>
              <a:rPr sz="2000" b="1" spc="0">
                <a:latin typeface="Microsoft JhengHei"/>
                <a:cs typeface="Microsoft JhengHei"/>
              </a:rPr>
              <a:t>络</a:t>
            </a:r>
            <a:r>
              <a:rPr sz="2000" b="1" spc="-15">
                <a:latin typeface="Microsoft JhengHei"/>
                <a:cs typeface="Microsoft JhengHei"/>
              </a:rPr>
              <a:t>设</a:t>
            </a:r>
            <a:r>
              <a:rPr sz="2000" b="1" spc="0">
                <a:latin typeface="Microsoft JhengHei"/>
                <a:cs typeface="Microsoft JhengHei"/>
              </a:rPr>
              <a:t>备的</a:t>
            </a:r>
            <a:endParaRPr sz="20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sz="2000" b="1">
                <a:latin typeface="Arial"/>
                <a:cs typeface="Arial"/>
              </a:rPr>
              <a:t>SNMP</a:t>
            </a:r>
            <a:r>
              <a:rPr sz="2000" b="1" spc="-1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Agent</a:t>
            </a:r>
            <a:r>
              <a:rPr sz="2000" b="1">
                <a:latin typeface="Microsoft JhengHei"/>
                <a:cs typeface="Microsoft JhengHei"/>
              </a:rPr>
              <a:t>，要求操</a:t>
            </a:r>
            <a:r>
              <a:rPr sz="2000" b="1" spc="-10">
                <a:latin typeface="Microsoft JhengHei"/>
                <a:cs typeface="Microsoft JhengHei"/>
              </a:rPr>
              <a:t>作</a:t>
            </a:r>
            <a:r>
              <a:rPr sz="2000" b="1" spc="-5">
                <a:latin typeface="Arial"/>
                <a:cs typeface="Arial"/>
              </a:rPr>
              <a:t>MIB</a:t>
            </a:r>
            <a:r>
              <a:rPr sz="2000" b="1">
                <a:latin typeface="Microsoft JhengHei"/>
                <a:cs typeface="Microsoft JhengHei"/>
              </a:rPr>
              <a:t>数据。</a:t>
            </a:r>
            <a:endParaRPr sz="2000">
              <a:latin typeface="Microsoft JhengHei"/>
              <a:cs typeface="Microsoft JhengHe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/>
              <a:buChar char=""/>
              <a:tabLst>
                <a:tab pos="354965"/>
                <a:tab pos="355600"/>
              </a:tabLst>
            </a:pPr>
            <a:r>
              <a:rPr sz="2000" b="1" spc="0">
                <a:latin typeface="Microsoft JhengHei"/>
                <a:cs typeface="Microsoft JhengHei"/>
              </a:rPr>
              <a:t>网络</a:t>
            </a:r>
            <a:r>
              <a:rPr sz="2000" b="1">
                <a:latin typeface="Microsoft JhengHei"/>
                <a:cs typeface="Microsoft JhengHei"/>
              </a:rPr>
              <a:t>设备</a:t>
            </a:r>
            <a:r>
              <a:rPr sz="2000" b="1" spc="-15">
                <a:latin typeface="Microsoft JhengHei"/>
                <a:cs typeface="Microsoft JhengHei"/>
              </a:rPr>
              <a:t>通</a:t>
            </a:r>
            <a:r>
              <a:rPr sz="2000" b="1">
                <a:latin typeface="Microsoft JhengHei"/>
                <a:cs typeface="Microsoft JhengHei"/>
              </a:rPr>
              <a:t>过</a:t>
            </a:r>
            <a:r>
              <a:rPr sz="2000" b="1">
                <a:latin typeface="Arial"/>
                <a:cs typeface="Arial"/>
              </a:rPr>
              <a:t>SNMP</a:t>
            </a:r>
            <a:r>
              <a:rPr sz="2000" b="1">
                <a:latin typeface="Microsoft JhengHei"/>
                <a:cs typeface="Microsoft JhengHei"/>
              </a:rPr>
              <a:t>协议</a:t>
            </a:r>
            <a:r>
              <a:rPr sz="2000" b="1" spc="-15">
                <a:latin typeface="Microsoft JhengHei"/>
                <a:cs typeface="Microsoft JhengHei"/>
              </a:rPr>
              <a:t>将</a:t>
            </a:r>
            <a:r>
              <a:rPr sz="2000" b="1">
                <a:latin typeface="Arial"/>
                <a:cs typeface="Arial"/>
              </a:rPr>
              <a:t>TRAP</a:t>
            </a:r>
            <a:r>
              <a:rPr sz="2000" b="1">
                <a:latin typeface="Microsoft JhengHei"/>
                <a:cs typeface="Microsoft JhengHei"/>
              </a:rPr>
              <a:t>数据上</a:t>
            </a:r>
            <a:r>
              <a:rPr sz="2000" b="1" spc="-15">
                <a:latin typeface="Microsoft JhengHei"/>
                <a:cs typeface="Microsoft JhengHei"/>
              </a:rPr>
              <a:t>报</a:t>
            </a:r>
            <a:r>
              <a:rPr sz="2000" b="1">
                <a:latin typeface="Microsoft JhengHei"/>
                <a:cs typeface="Microsoft JhengHei"/>
              </a:rPr>
              <a:t>给网</a:t>
            </a:r>
            <a:r>
              <a:rPr sz="2000" b="1" spc="-15">
                <a:latin typeface="Microsoft JhengHei"/>
                <a:cs typeface="Microsoft JhengHei"/>
              </a:rPr>
              <a:t>络</a:t>
            </a:r>
            <a:r>
              <a:rPr sz="2000" b="1">
                <a:latin typeface="Microsoft JhengHei"/>
                <a:cs typeface="Microsoft JhengHei"/>
              </a:rPr>
              <a:t>管理</a:t>
            </a:r>
            <a:r>
              <a:rPr sz="2000" b="1" spc="-15">
                <a:latin typeface="Microsoft JhengHei"/>
                <a:cs typeface="Microsoft JhengHei"/>
              </a:rPr>
              <a:t>工</a:t>
            </a:r>
            <a:r>
              <a:rPr sz="2000" b="1">
                <a:latin typeface="Microsoft JhengHei"/>
                <a:cs typeface="Microsoft JhengHei"/>
              </a:rPr>
              <a:t>作站</a:t>
            </a:r>
            <a:r>
              <a:rPr sz="2000" b="1" spc="-15">
                <a:latin typeface="Microsoft JhengHei"/>
                <a:cs typeface="Microsoft JhengHei"/>
              </a:rPr>
              <a:t>，</a:t>
            </a:r>
            <a:r>
              <a:rPr sz="2000" b="1">
                <a:latin typeface="Microsoft JhengHei"/>
                <a:cs typeface="Microsoft JhengHei"/>
              </a:rPr>
              <a:t>协议</a:t>
            </a:r>
            <a:endParaRPr sz="20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1205"/>
              </a:spcBef>
            </a:pPr>
            <a:r>
              <a:rPr sz="2000" b="1" spc="0">
                <a:latin typeface="Microsoft JhengHei"/>
                <a:cs typeface="Microsoft JhengHei"/>
              </a:rPr>
              <a:t>端口号为</a:t>
            </a:r>
            <a:r>
              <a:rPr sz="2000" b="1" spc="-10">
                <a:latin typeface="Arial"/>
                <a:cs typeface="Arial"/>
              </a:rPr>
              <a:t>162</a:t>
            </a:r>
            <a:r>
              <a:rPr sz="2000" b="1" spc="0">
                <a:latin typeface="Microsoft JhengHei"/>
                <a:cs typeface="Microsoft JhengHei"/>
              </a:rPr>
              <a:t>。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57754" y="1253160"/>
            <a:ext cx="3386339" cy="2878403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13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7" name="PB13"/>
          <p:cNvSpPr/>
          <p:nvPr/>
        </p:nvSpPr>
        <p:spPr>
          <a:xfrm>
            <a:off x="0" y="6839712"/>
            <a:ext cx="2830285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8" name="PageNumberTextBox13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SNMP与MIB网络协议概述全文共42页，当前为第13页。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100"/>
              </a:spcBef>
            </a:pPr>
            <a:r>
              <a:rPr spc="-245"/>
              <a:t>SNMP</a:t>
            </a:r>
            <a:r>
              <a:rPr spc="-5"/>
              <a:t>报文介绍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14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5" name="PB14"/>
          <p:cNvSpPr/>
          <p:nvPr/>
        </p:nvSpPr>
        <p:spPr>
          <a:xfrm>
            <a:off x="0" y="6839712"/>
            <a:ext cx="3048000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6" name="PageNumberTextBox14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SNMP与MIB网络协议概述全文共42页，当前为第14页。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28321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SNM</a:t>
            </a:r>
            <a:r>
              <a:rPr sz="3200" spc="-10">
                <a:solidFill>
                  <a:srgbClr val="CC0000"/>
                </a:solidFill>
                <a:latin typeface="Arial"/>
                <a:cs typeface="Arial"/>
              </a:rPr>
              <a:t>P</a:t>
            </a:r>
            <a:r>
              <a:rPr sz="3200" spc="5">
                <a:solidFill>
                  <a:srgbClr val="CC0000"/>
                </a:solidFill>
              </a:rPr>
              <a:t>报文</a:t>
            </a:r>
            <a:r>
              <a:rPr sz="3200" spc="0">
                <a:solidFill>
                  <a:srgbClr val="CC0000"/>
                </a:solidFill>
              </a:rPr>
              <a:t>类型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5000396"/>
            <a:ext cx="791781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>
              <a:lnSpc>
                <a:spcPct val="150000"/>
              </a:lnSpc>
              <a:spcBef>
                <a:spcPts val="100"/>
              </a:spcBef>
            </a:pPr>
            <a:r>
              <a:rPr sz="1500" b="1" spc="0">
                <a:latin typeface="Microsoft JhengHei"/>
                <a:cs typeface="Microsoft JhengHei"/>
              </a:rPr>
              <a:t>网络设</a:t>
            </a:r>
            <a:r>
              <a:rPr sz="1500" b="1">
                <a:latin typeface="Microsoft JhengHei"/>
                <a:cs typeface="Microsoft JhengHei"/>
              </a:rPr>
              <a:t>备绑定</a:t>
            </a:r>
            <a:r>
              <a:rPr sz="1500" b="1" spc="-10">
                <a:latin typeface="Arial"/>
                <a:cs typeface="Arial"/>
              </a:rPr>
              <a:t>UDP</a:t>
            </a:r>
            <a:r>
              <a:rPr sz="1500" b="1" spc="0">
                <a:latin typeface="Microsoft JhengHei"/>
                <a:cs typeface="Microsoft JhengHei"/>
              </a:rPr>
              <a:t>端口</a:t>
            </a:r>
            <a:r>
              <a:rPr sz="1500" b="1" spc="-5">
                <a:latin typeface="Arial"/>
                <a:cs typeface="Arial"/>
              </a:rPr>
              <a:t>161</a:t>
            </a:r>
            <a:r>
              <a:rPr sz="1500" b="1" spc="-5">
                <a:latin typeface="Microsoft JhengHei"/>
                <a:cs typeface="Microsoft JhengHei"/>
              </a:rPr>
              <a:t>，</a:t>
            </a:r>
            <a:r>
              <a:rPr sz="1500" b="1">
                <a:latin typeface="Microsoft JhengHei"/>
                <a:cs typeface="Microsoft JhengHei"/>
              </a:rPr>
              <a:t>接收网管软件发送的</a:t>
            </a:r>
            <a:r>
              <a:rPr sz="1500" b="1" spc="-10">
                <a:latin typeface="Arial"/>
                <a:cs typeface="Arial"/>
              </a:rPr>
              <a:t>get</a:t>
            </a:r>
            <a:r>
              <a:rPr sz="1500" b="1" spc="-5">
                <a:latin typeface="Microsoft JhengHei"/>
                <a:cs typeface="Microsoft JhengHei"/>
              </a:rPr>
              <a:t>、</a:t>
            </a:r>
            <a:r>
              <a:rPr sz="1500" b="1" spc="-5">
                <a:latin typeface="Arial"/>
                <a:cs typeface="Arial"/>
              </a:rPr>
              <a:t>get next</a:t>
            </a:r>
            <a:r>
              <a:rPr sz="1500" b="1">
                <a:latin typeface="Microsoft JhengHei"/>
                <a:cs typeface="Microsoft JhengHei"/>
              </a:rPr>
              <a:t>、</a:t>
            </a:r>
            <a:r>
              <a:rPr sz="1500" b="1" spc="-5">
                <a:latin typeface="Arial"/>
                <a:cs typeface="Arial"/>
              </a:rPr>
              <a:t>set</a:t>
            </a:r>
            <a:r>
              <a:rPr sz="1500" b="1" spc="5">
                <a:latin typeface="Microsoft JhengHei"/>
                <a:cs typeface="Microsoft JhengHei"/>
              </a:rPr>
              <a:t>、</a:t>
            </a:r>
            <a:r>
              <a:rPr sz="1500" b="1" spc="-5">
                <a:latin typeface="Arial"/>
                <a:cs typeface="Arial"/>
              </a:rPr>
              <a:t>get bulk</a:t>
            </a:r>
            <a:r>
              <a:rPr sz="1500" b="1" spc="0">
                <a:latin typeface="Microsoft JhengHei"/>
                <a:cs typeface="Microsoft JhengHei"/>
              </a:rPr>
              <a:t>报文</a:t>
            </a:r>
            <a:r>
              <a:rPr sz="1500" b="1">
                <a:latin typeface="Microsoft JhengHei"/>
                <a:cs typeface="Microsoft JhengHei"/>
              </a:rPr>
              <a:t>，然后根 </a:t>
            </a:r>
            <a:r>
              <a:rPr sz="1500" b="1" spc="0">
                <a:latin typeface="Microsoft JhengHei"/>
                <a:cs typeface="Microsoft JhengHei"/>
              </a:rPr>
              <a:t>据自身</a:t>
            </a:r>
            <a:r>
              <a:rPr sz="1500" b="1">
                <a:latin typeface="Microsoft JhengHei"/>
                <a:cs typeface="Microsoft JhengHei"/>
              </a:rPr>
              <a:t>的执行结果，返回</a:t>
            </a:r>
            <a:r>
              <a:rPr sz="1500" b="1" spc="-5">
                <a:latin typeface="Arial"/>
                <a:cs typeface="Arial"/>
              </a:rPr>
              <a:t>response</a:t>
            </a:r>
            <a:r>
              <a:rPr sz="1500" b="1">
                <a:latin typeface="Microsoft JhengHei"/>
                <a:cs typeface="Microsoft JhengHei"/>
              </a:rPr>
              <a:t>报文。</a:t>
            </a:r>
            <a:endParaRPr sz="15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500" b="1" spc="0">
                <a:latin typeface="Microsoft JhengHei"/>
                <a:cs typeface="Microsoft JhengHei"/>
              </a:rPr>
              <a:t>网管软</a:t>
            </a:r>
            <a:r>
              <a:rPr sz="1500" b="1">
                <a:latin typeface="Microsoft JhengHei"/>
                <a:cs typeface="Microsoft JhengHei"/>
              </a:rPr>
              <a:t>件绑定</a:t>
            </a:r>
            <a:r>
              <a:rPr sz="1500" b="1" spc="-10">
                <a:latin typeface="Arial"/>
                <a:cs typeface="Arial"/>
              </a:rPr>
              <a:t>UDP</a:t>
            </a:r>
            <a:r>
              <a:rPr sz="1500" b="1" spc="0">
                <a:latin typeface="Microsoft JhengHei"/>
                <a:cs typeface="Microsoft JhengHei"/>
              </a:rPr>
              <a:t>端口</a:t>
            </a:r>
            <a:r>
              <a:rPr sz="1500" b="1" spc="-5">
                <a:latin typeface="Arial"/>
                <a:cs typeface="Arial"/>
              </a:rPr>
              <a:t>162</a:t>
            </a:r>
            <a:r>
              <a:rPr sz="1500" b="1" spc="-5">
                <a:latin typeface="Microsoft JhengHei"/>
                <a:cs typeface="Microsoft JhengHei"/>
              </a:rPr>
              <a:t>，</a:t>
            </a:r>
            <a:r>
              <a:rPr sz="1500" b="1">
                <a:latin typeface="Microsoft JhengHei"/>
                <a:cs typeface="Microsoft JhengHei"/>
              </a:rPr>
              <a:t>等待网络设备发送的</a:t>
            </a:r>
            <a:r>
              <a:rPr sz="1500" b="1" spc="-5">
                <a:latin typeface="Arial"/>
                <a:cs typeface="Arial"/>
              </a:rPr>
              <a:t>inform</a:t>
            </a:r>
            <a:r>
              <a:rPr sz="1500" b="1" spc="0">
                <a:latin typeface="Microsoft JhengHei"/>
                <a:cs typeface="Microsoft JhengHei"/>
              </a:rPr>
              <a:t>和</a:t>
            </a:r>
            <a:r>
              <a:rPr sz="1500" b="1" spc="-5">
                <a:latin typeface="Arial"/>
                <a:cs typeface="Arial"/>
              </a:rPr>
              <a:t>trap</a:t>
            </a:r>
            <a:r>
              <a:rPr sz="1500" b="1" spc="-5">
                <a:latin typeface="Microsoft JhengHei"/>
                <a:cs typeface="Microsoft JhengHei"/>
              </a:rPr>
              <a:t>，</a:t>
            </a:r>
            <a:r>
              <a:rPr sz="1500" b="1">
                <a:latin typeface="Microsoft JhengHei"/>
                <a:cs typeface="Microsoft JhengHei"/>
              </a:rPr>
              <a:t>对于</a:t>
            </a:r>
            <a:r>
              <a:rPr sz="1500" b="1" spc="-5">
                <a:latin typeface="Arial"/>
                <a:cs typeface="Arial"/>
              </a:rPr>
              <a:t>inform</a:t>
            </a:r>
            <a:r>
              <a:rPr sz="1500" b="1" spc="0">
                <a:latin typeface="Microsoft JhengHei"/>
                <a:cs typeface="Microsoft JhengHei"/>
              </a:rPr>
              <a:t>报</a:t>
            </a:r>
            <a:r>
              <a:rPr sz="1500" b="1">
                <a:latin typeface="Microsoft JhengHei"/>
                <a:cs typeface="Microsoft JhengHei"/>
              </a:rPr>
              <a:t>文，需要发送</a:t>
            </a:r>
            <a:endParaRPr sz="15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900"/>
              </a:spcBef>
            </a:pPr>
            <a:r>
              <a:rPr sz="1500" b="1" spc="-5">
                <a:latin typeface="Arial"/>
                <a:cs typeface="Arial"/>
              </a:rPr>
              <a:t>response</a:t>
            </a:r>
            <a:r>
              <a:rPr sz="1500" b="1" spc="0">
                <a:latin typeface="Microsoft JhengHei"/>
                <a:cs typeface="Microsoft JhengHei"/>
              </a:rPr>
              <a:t>报文。</a:t>
            </a:r>
            <a:endParaRPr sz="15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33465" y="1332157"/>
            <a:ext cx="1096010" cy="3470275"/>
          </a:xfrm>
          <a:custGeom>
            <a:rect l="l" t="t" r="r" b="b"/>
            <a:pathLst>
              <a:path w="1096010" h="3470275">
                <a:moveTo>
                  <a:pt x="0" y="3470219"/>
                </a:moveTo>
                <a:lnTo>
                  <a:pt x="1095888" y="3470219"/>
                </a:lnTo>
                <a:lnTo>
                  <a:pt x="1095888" y="0"/>
                </a:lnTo>
                <a:lnTo>
                  <a:pt x="0" y="0"/>
                </a:lnTo>
                <a:lnTo>
                  <a:pt x="0" y="3470219"/>
                </a:lnTo>
                <a:close/>
              </a:path>
            </a:pathLst>
          </a:custGeom>
          <a:ln w="11967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93103" y="2961119"/>
            <a:ext cx="590550" cy="203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1150" spc="-15">
                <a:latin typeface="宋体"/>
                <a:cs typeface="宋体"/>
              </a:rPr>
              <a:t>网管软件</a:t>
            </a:r>
            <a:endParaRPr sz="1150">
              <a:latin typeface="宋体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21147" y="1332157"/>
            <a:ext cx="1096645" cy="3470275"/>
          </a:xfrm>
          <a:custGeom>
            <a:rect l="l" t="t" r="r" b="b"/>
            <a:pathLst>
              <a:path w="1096645" h="3470275">
                <a:moveTo>
                  <a:pt x="0" y="3470219"/>
                </a:moveTo>
                <a:lnTo>
                  <a:pt x="1096274" y="3470219"/>
                </a:lnTo>
                <a:lnTo>
                  <a:pt x="1096274" y="0"/>
                </a:lnTo>
                <a:lnTo>
                  <a:pt x="0" y="0"/>
                </a:lnTo>
                <a:lnTo>
                  <a:pt x="0" y="3470219"/>
                </a:lnTo>
                <a:close/>
              </a:path>
            </a:pathLst>
          </a:custGeom>
          <a:ln w="11967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580415" y="2961119"/>
            <a:ext cx="590550" cy="203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1150" spc="-15">
                <a:latin typeface="宋体"/>
                <a:cs typeface="宋体"/>
              </a:rPr>
              <a:t>网络设备</a:t>
            </a:r>
            <a:endParaRPr sz="1150">
              <a:latin typeface="宋体"/>
              <a:cs typeface="宋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35338" y="1337031"/>
            <a:ext cx="2179955" cy="10541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310">
              <a:lnSpc>
                <a:spcPct val="100000"/>
              </a:lnSpc>
              <a:spcBef>
                <a:spcPts val="740"/>
              </a:spcBef>
            </a:pPr>
            <a:r>
              <a:rPr sz="1150" spc="-80">
                <a:solidFill>
                  <a:srgbClr val="0000FF"/>
                </a:solidFill>
                <a:latin typeface="Arial"/>
                <a:cs typeface="Arial"/>
              </a:rPr>
              <a:t>get-request</a:t>
            </a:r>
            <a:endParaRPr sz="1150">
              <a:latin typeface="Arial"/>
              <a:cs typeface="Arial"/>
            </a:endParaRPr>
          </a:p>
          <a:p>
            <a:pPr marL="1205230">
              <a:lnSpc>
                <a:spcPct val="100000"/>
              </a:lnSpc>
              <a:spcBef>
                <a:spcPts val="645"/>
              </a:spcBef>
            </a:pPr>
            <a:r>
              <a:rPr sz="1150" spc="-80">
                <a:solidFill>
                  <a:srgbClr val="FF0000"/>
                </a:solidFill>
                <a:latin typeface="Arial"/>
                <a:cs typeface="Arial"/>
              </a:rPr>
              <a:t>get-response</a:t>
            </a:r>
            <a:endParaRPr sz="1150">
              <a:latin typeface="Arial"/>
              <a:cs typeface="Arial"/>
            </a:endParaRPr>
          </a:p>
          <a:p>
            <a:pPr marL="194310">
              <a:lnSpc>
                <a:spcPct val="100000"/>
              </a:lnSpc>
              <a:spcBef>
                <a:spcPts val="645"/>
              </a:spcBef>
            </a:pPr>
            <a:r>
              <a:rPr sz="1150" spc="-85">
                <a:solidFill>
                  <a:srgbClr val="0000FF"/>
                </a:solidFill>
                <a:latin typeface="Arial"/>
                <a:cs typeface="Arial"/>
              </a:rPr>
              <a:t>get-next-request</a:t>
            </a:r>
            <a:endParaRPr sz="1150">
              <a:latin typeface="Arial"/>
              <a:cs typeface="Arial"/>
            </a:endParaRPr>
          </a:p>
          <a:p>
            <a:pPr marL="1205230">
              <a:lnSpc>
                <a:spcPct val="100000"/>
              </a:lnSpc>
              <a:spcBef>
                <a:spcPts val="640"/>
              </a:spcBef>
            </a:pPr>
            <a:r>
              <a:rPr sz="1150" spc="-80">
                <a:solidFill>
                  <a:srgbClr val="FF0000"/>
                </a:solidFill>
                <a:latin typeface="Arial"/>
                <a:cs typeface="Arial"/>
              </a:rPr>
              <a:t>get-response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35338" y="2445238"/>
            <a:ext cx="2179955" cy="203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310">
              <a:lnSpc>
                <a:spcPct val="100000"/>
              </a:lnSpc>
              <a:spcBef>
                <a:spcPts val="115"/>
              </a:spcBef>
            </a:pPr>
            <a:r>
              <a:rPr sz="1150" spc="-95">
                <a:solidFill>
                  <a:srgbClr val="0000FF"/>
                </a:solidFill>
                <a:latin typeface="Arial"/>
                <a:cs typeface="Arial"/>
              </a:rPr>
              <a:t>set-request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35338" y="2702108"/>
            <a:ext cx="2179955" cy="203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5230">
              <a:lnSpc>
                <a:spcPct val="100000"/>
              </a:lnSpc>
              <a:spcBef>
                <a:spcPts val="115"/>
              </a:spcBef>
            </a:pPr>
            <a:r>
              <a:rPr sz="1150" spc="-80">
                <a:solidFill>
                  <a:srgbClr val="FF0000"/>
                </a:solidFill>
                <a:latin typeface="Arial"/>
                <a:cs typeface="Arial"/>
              </a:rPr>
              <a:t>get-response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35338" y="2959143"/>
            <a:ext cx="2179955" cy="203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310">
              <a:lnSpc>
                <a:spcPct val="100000"/>
              </a:lnSpc>
              <a:spcBef>
                <a:spcPts val="115"/>
              </a:spcBef>
            </a:pPr>
            <a:r>
              <a:rPr sz="1150" spc="-85">
                <a:solidFill>
                  <a:srgbClr val="0000FF"/>
                </a:solidFill>
                <a:latin typeface="Arial"/>
                <a:cs typeface="Arial"/>
              </a:rPr>
              <a:t>get-bulk-request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28473" y="3136934"/>
            <a:ext cx="765175" cy="79629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150" spc="-80">
                <a:solidFill>
                  <a:srgbClr val="FF0000"/>
                </a:solidFill>
                <a:latin typeface="Arial"/>
                <a:cs typeface="Arial"/>
              </a:rPr>
              <a:t>get-response</a:t>
            </a:r>
            <a:endParaRPr sz="1150">
              <a:latin typeface="Arial"/>
              <a:cs typeface="Arial"/>
            </a:endParaRPr>
          </a:p>
          <a:p>
            <a:pPr marL="374650" marR="6985">
              <a:lnSpc>
                <a:spcPct val="146600"/>
              </a:lnSpc>
            </a:pPr>
            <a:r>
              <a:rPr sz="1150" spc="-45">
                <a:solidFill>
                  <a:srgbClr val="FF0000"/>
                </a:solidFill>
                <a:latin typeface="Arial"/>
                <a:cs typeface="Arial"/>
              </a:rPr>
              <a:t>report  </a:t>
            </a:r>
            <a:r>
              <a:rPr sz="1150" spc="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150" spc="-85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150" spc="-8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sz="1150" spc="-25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150" spc="-85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150" spc="-15">
                <a:solidFill>
                  <a:srgbClr val="FF0000"/>
                </a:solidFill>
                <a:latin typeface="Arial"/>
                <a:cs typeface="Arial"/>
              </a:rPr>
              <a:t>m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16975" y="3987217"/>
            <a:ext cx="764540" cy="203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150" spc="-80">
                <a:solidFill>
                  <a:srgbClr val="0000FF"/>
                </a:solidFill>
                <a:latin typeface="Arial"/>
                <a:cs typeface="Arial"/>
              </a:rPr>
              <a:t>get-response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35338" y="4242556"/>
            <a:ext cx="2179955" cy="203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307340" algn="r">
              <a:lnSpc>
                <a:spcPct val="100000"/>
              </a:lnSpc>
              <a:spcBef>
                <a:spcPts val="115"/>
              </a:spcBef>
            </a:pPr>
            <a:r>
              <a:rPr sz="1150" spc="-8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1150" spc="-114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150" spc="-25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150" spc="-10">
                <a:solidFill>
                  <a:srgbClr val="FF0000"/>
                </a:solidFill>
                <a:latin typeface="Arial"/>
                <a:cs typeface="Arial"/>
              </a:rPr>
              <a:t>p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123580" y="1576036"/>
            <a:ext cx="2200910" cy="66040"/>
          </a:xfrm>
          <a:custGeom>
            <a:rect l="l" t="t" r="r" b="b"/>
            <a:pathLst>
              <a:path w="2200910" h="66039">
                <a:moveTo>
                  <a:pt x="2135967" y="0"/>
                </a:moveTo>
                <a:lnTo>
                  <a:pt x="2135967" y="65699"/>
                </a:lnTo>
                <a:lnTo>
                  <a:pt x="2184137" y="41165"/>
                </a:lnTo>
                <a:lnTo>
                  <a:pt x="2156393" y="41165"/>
                </a:lnTo>
                <a:lnTo>
                  <a:pt x="2159770" y="37542"/>
                </a:lnTo>
                <a:lnTo>
                  <a:pt x="2159770" y="28156"/>
                </a:lnTo>
                <a:lnTo>
                  <a:pt x="2156393" y="24534"/>
                </a:lnTo>
                <a:lnTo>
                  <a:pt x="2183896" y="24534"/>
                </a:lnTo>
                <a:lnTo>
                  <a:pt x="2135967" y="0"/>
                </a:lnTo>
                <a:close/>
              </a:path>
              <a:path w="2200910" h="66039">
                <a:moveTo>
                  <a:pt x="2135967" y="24534"/>
                </a:moveTo>
                <a:lnTo>
                  <a:pt x="3860" y="24534"/>
                </a:lnTo>
                <a:lnTo>
                  <a:pt x="0" y="28156"/>
                </a:lnTo>
                <a:lnTo>
                  <a:pt x="0" y="37542"/>
                </a:lnTo>
                <a:lnTo>
                  <a:pt x="3860" y="41165"/>
                </a:lnTo>
                <a:lnTo>
                  <a:pt x="2135967" y="41165"/>
                </a:lnTo>
                <a:lnTo>
                  <a:pt x="2135967" y="24534"/>
                </a:lnTo>
                <a:close/>
              </a:path>
              <a:path w="2200910" h="66039">
                <a:moveTo>
                  <a:pt x="2183896" y="24534"/>
                </a:moveTo>
                <a:lnTo>
                  <a:pt x="2156393" y="24534"/>
                </a:lnTo>
                <a:lnTo>
                  <a:pt x="2159770" y="28156"/>
                </a:lnTo>
                <a:lnTo>
                  <a:pt x="2159770" y="37542"/>
                </a:lnTo>
                <a:lnTo>
                  <a:pt x="2156393" y="41165"/>
                </a:lnTo>
                <a:lnTo>
                  <a:pt x="2184137" y="41165"/>
                </a:lnTo>
                <a:lnTo>
                  <a:pt x="2200301" y="32932"/>
                </a:lnTo>
                <a:lnTo>
                  <a:pt x="2183896" y="245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23580" y="1600570"/>
            <a:ext cx="2160270" cy="17145"/>
          </a:xfrm>
          <a:custGeom>
            <a:rect l="l" t="t" r="r" b="b"/>
            <a:pathLst>
              <a:path w="2160270" h="17144">
                <a:moveTo>
                  <a:pt x="-1152" y="8315"/>
                </a:moveTo>
                <a:lnTo>
                  <a:pt x="2160923" y="8315"/>
                </a:lnTo>
              </a:path>
            </a:pathLst>
          </a:custGeom>
          <a:ln w="1893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59547" y="1576036"/>
            <a:ext cx="64769" cy="66040"/>
          </a:xfrm>
          <a:custGeom>
            <a:rect l="l" t="t" r="r" b="b"/>
            <a:pathLst>
              <a:path w="64769" h="66039">
                <a:moveTo>
                  <a:pt x="0" y="0"/>
                </a:moveTo>
                <a:lnTo>
                  <a:pt x="64334" y="32932"/>
                </a:lnTo>
                <a:lnTo>
                  <a:pt x="0" y="6569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31670" y="1865015"/>
            <a:ext cx="2200275" cy="66040"/>
          </a:xfrm>
          <a:custGeom>
            <a:rect l="l" t="t" r="r" b="b"/>
            <a:pathLst>
              <a:path w="2200275" h="66039">
                <a:moveTo>
                  <a:pt x="64334" y="0"/>
                </a:moveTo>
                <a:lnTo>
                  <a:pt x="0" y="33261"/>
                </a:lnTo>
                <a:lnTo>
                  <a:pt x="64334" y="66028"/>
                </a:lnTo>
                <a:lnTo>
                  <a:pt x="64334" y="41494"/>
                </a:lnTo>
                <a:lnTo>
                  <a:pt x="43924" y="41494"/>
                </a:lnTo>
                <a:lnTo>
                  <a:pt x="40064" y="37542"/>
                </a:lnTo>
                <a:lnTo>
                  <a:pt x="40064" y="28486"/>
                </a:lnTo>
                <a:lnTo>
                  <a:pt x="43924" y="24863"/>
                </a:lnTo>
                <a:lnTo>
                  <a:pt x="64334" y="24863"/>
                </a:lnTo>
                <a:lnTo>
                  <a:pt x="64334" y="0"/>
                </a:lnTo>
                <a:close/>
              </a:path>
              <a:path w="2200275" h="66039">
                <a:moveTo>
                  <a:pt x="64334" y="24863"/>
                </a:moveTo>
                <a:lnTo>
                  <a:pt x="43924" y="24863"/>
                </a:lnTo>
                <a:lnTo>
                  <a:pt x="40064" y="28486"/>
                </a:lnTo>
                <a:lnTo>
                  <a:pt x="40064" y="37542"/>
                </a:lnTo>
                <a:lnTo>
                  <a:pt x="43924" y="41494"/>
                </a:lnTo>
                <a:lnTo>
                  <a:pt x="64334" y="41494"/>
                </a:lnTo>
                <a:lnTo>
                  <a:pt x="64334" y="24863"/>
                </a:lnTo>
                <a:close/>
              </a:path>
              <a:path w="2200275" h="66039">
                <a:moveTo>
                  <a:pt x="2196393" y="24863"/>
                </a:moveTo>
                <a:lnTo>
                  <a:pt x="64334" y="24863"/>
                </a:lnTo>
                <a:lnTo>
                  <a:pt x="64334" y="41494"/>
                </a:lnTo>
                <a:lnTo>
                  <a:pt x="2196393" y="41494"/>
                </a:lnTo>
                <a:lnTo>
                  <a:pt x="2200253" y="37542"/>
                </a:lnTo>
                <a:lnTo>
                  <a:pt x="2200253" y="28486"/>
                </a:lnTo>
                <a:lnTo>
                  <a:pt x="2196393" y="248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171734" y="1889879"/>
            <a:ext cx="2160270" cy="17145"/>
          </a:xfrm>
          <a:custGeom>
            <a:rect l="l" t="t" r="r" b="b"/>
            <a:pathLst>
              <a:path w="2160270" h="17144">
                <a:moveTo>
                  <a:pt x="-1152" y="8315"/>
                </a:moveTo>
                <a:lnTo>
                  <a:pt x="2161341" y="8315"/>
                </a:lnTo>
              </a:path>
            </a:pathLst>
          </a:custGeom>
          <a:ln w="1893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31670" y="1865015"/>
            <a:ext cx="64769" cy="66040"/>
          </a:xfrm>
          <a:custGeom>
            <a:rect l="l" t="t" r="r" b="b"/>
            <a:pathLst>
              <a:path w="64769" h="66039">
                <a:moveTo>
                  <a:pt x="64334" y="66028"/>
                </a:moveTo>
                <a:lnTo>
                  <a:pt x="0" y="33261"/>
                </a:lnTo>
                <a:lnTo>
                  <a:pt x="64334" y="0"/>
                </a:lnTo>
                <a:lnTo>
                  <a:pt x="64334" y="6602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21280" y="2139339"/>
            <a:ext cx="2200275" cy="66040"/>
          </a:xfrm>
          <a:custGeom>
            <a:rect l="l" t="t" r="r" b="b"/>
            <a:pathLst>
              <a:path w="2200275" h="66039">
                <a:moveTo>
                  <a:pt x="2135854" y="0"/>
                </a:moveTo>
                <a:lnTo>
                  <a:pt x="2135854" y="66028"/>
                </a:lnTo>
                <a:lnTo>
                  <a:pt x="2183783" y="41494"/>
                </a:lnTo>
                <a:lnTo>
                  <a:pt x="2156280" y="41494"/>
                </a:lnTo>
                <a:lnTo>
                  <a:pt x="2159819" y="37542"/>
                </a:lnTo>
                <a:lnTo>
                  <a:pt x="2159819" y="28486"/>
                </a:lnTo>
                <a:lnTo>
                  <a:pt x="2156280" y="24863"/>
                </a:lnTo>
                <a:lnTo>
                  <a:pt x="2183705" y="24863"/>
                </a:lnTo>
                <a:lnTo>
                  <a:pt x="2135854" y="0"/>
                </a:lnTo>
                <a:close/>
              </a:path>
              <a:path w="2200275" h="66039">
                <a:moveTo>
                  <a:pt x="2135854" y="24863"/>
                </a:moveTo>
                <a:lnTo>
                  <a:pt x="3843" y="24863"/>
                </a:lnTo>
                <a:lnTo>
                  <a:pt x="0" y="28486"/>
                </a:lnTo>
                <a:lnTo>
                  <a:pt x="0" y="37542"/>
                </a:lnTo>
                <a:lnTo>
                  <a:pt x="3843" y="41494"/>
                </a:lnTo>
                <a:lnTo>
                  <a:pt x="2135854" y="41494"/>
                </a:lnTo>
                <a:lnTo>
                  <a:pt x="2135854" y="24863"/>
                </a:lnTo>
                <a:close/>
              </a:path>
              <a:path w="2200275" h="66039">
                <a:moveTo>
                  <a:pt x="2183705" y="24863"/>
                </a:moveTo>
                <a:lnTo>
                  <a:pt x="2156280" y="24863"/>
                </a:lnTo>
                <a:lnTo>
                  <a:pt x="2159819" y="28486"/>
                </a:lnTo>
                <a:lnTo>
                  <a:pt x="2159819" y="37542"/>
                </a:lnTo>
                <a:lnTo>
                  <a:pt x="2156280" y="41494"/>
                </a:lnTo>
                <a:lnTo>
                  <a:pt x="2183783" y="41494"/>
                </a:lnTo>
                <a:lnTo>
                  <a:pt x="2199867" y="33261"/>
                </a:lnTo>
                <a:lnTo>
                  <a:pt x="2183705" y="248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121280" y="2164203"/>
            <a:ext cx="2160270" cy="17145"/>
          </a:xfrm>
          <a:custGeom>
            <a:rect l="l" t="t" r="r" b="b"/>
            <a:pathLst>
              <a:path w="2160270" h="17144">
                <a:moveTo>
                  <a:pt x="-1152" y="8315"/>
                </a:moveTo>
                <a:lnTo>
                  <a:pt x="2160971" y="8315"/>
                </a:lnTo>
              </a:path>
            </a:pathLst>
          </a:custGeom>
          <a:ln w="1893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57134" y="2139339"/>
            <a:ext cx="64135" cy="66040"/>
          </a:xfrm>
          <a:custGeom>
            <a:rect l="l" t="t" r="r" b="b"/>
            <a:pathLst>
              <a:path w="64135" h="66039">
                <a:moveTo>
                  <a:pt x="0" y="0"/>
                </a:moveTo>
                <a:lnTo>
                  <a:pt x="64012" y="33261"/>
                </a:lnTo>
                <a:lnTo>
                  <a:pt x="0" y="660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29370" y="2408889"/>
            <a:ext cx="2200275" cy="66040"/>
          </a:xfrm>
          <a:custGeom>
            <a:rect l="l" t="t" r="r" b="b"/>
            <a:pathLst>
              <a:path w="2200275" h="66039">
                <a:moveTo>
                  <a:pt x="64318" y="0"/>
                </a:moveTo>
                <a:lnTo>
                  <a:pt x="0" y="32932"/>
                </a:lnTo>
                <a:lnTo>
                  <a:pt x="64318" y="66028"/>
                </a:lnTo>
                <a:lnTo>
                  <a:pt x="64318" y="41165"/>
                </a:lnTo>
                <a:lnTo>
                  <a:pt x="43908" y="41165"/>
                </a:lnTo>
                <a:lnTo>
                  <a:pt x="40048" y="37542"/>
                </a:lnTo>
                <a:lnTo>
                  <a:pt x="40048" y="28486"/>
                </a:lnTo>
                <a:lnTo>
                  <a:pt x="43908" y="24534"/>
                </a:lnTo>
                <a:lnTo>
                  <a:pt x="64318" y="24534"/>
                </a:lnTo>
                <a:lnTo>
                  <a:pt x="64318" y="0"/>
                </a:lnTo>
                <a:close/>
              </a:path>
              <a:path w="2200275" h="66039">
                <a:moveTo>
                  <a:pt x="64318" y="24534"/>
                </a:moveTo>
                <a:lnTo>
                  <a:pt x="43908" y="24534"/>
                </a:lnTo>
                <a:lnTo>
                  <a:pt x="40048" y="28486"/>
                </a:lnTo>
                <a:lnTo>
                  <a:pt x="40048" y="37542"/>
                </a:lnTo>
                <a:lnTo>
                  <a:pt x="43908" y="41165"/>
                </a:lnTo>
                <a:lnTo>
                  <a:pt x="64318" y="41165"/>
                </a:lnTo>
                <a:lnTo>
                  <a:pt x="64318" y="24534"/>
                </a:lnTo>
                <a:close/>
              </a:path>
              <a:path w="2200275" h="66039">
                <a:moveTo>
                  <a:pt x="2196441" y="24534"/>
                </a:moveTo>
                <a:lnTo>
                  <a:pt x="64318" y="24534"/>
                </a:lnTo>
                <a:lnTo>
                  <a:pt x="64318" y="41165"/>
                </a:lnTo>
                <a:lnTo>
                  <a:pt x="2196441" y="41165"/>
                </a:lnTo>
                <a:lnTo>
                  <a:pt x="2199819" y="37542"/>
                </a:lnTo>
                <a:lnTo>
                  <a:pt x="2199819" y="28486"/>
                </a:lnTo>
                <a:lnTo>
                  <a:pt x="2196441" y="245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169418" y="2433423"/>
            <a:ext cx="2160270" cy="17145"/>
          </a:xfrm>
          <a:custGeom>
            <a:rect l="l" t="t" r="r" b="b"/>
            <a:pathLst>
              <a:path w="2160270" h="17144">
                <a:moveTo>
                  <a:pt x="-1152" y="8315"/>
                </a:moveTo>
                <a:lnTo>
                  <a:pt x="2160923" y="8315"/>
                </a:lnTo>
              </a:path>
            </a:pathLst>
          </a:custGeom>
          <a:ln w="1893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129370" y="2408889"/>
            <a:ext cx="64769" cy="66040"/>
          </a:xfrm>
          <a:custGeom>
            <a:rect l="l" t="t" r="r" b="b"/>
            <a:pathLst>
              <a:path w="64769" h="66039">
                <a:moveTo>
                  <a:pt x="64318" y="66028"/>
                </a:moveTo>
                <a:lnTo>
                  <a:pt x="0" y="32932"/>
                </a:lnTo>
                <a:lnTo>
                  <a:pt x="64318" y="0"/>
                </a:lnTo>
                <a:lnTo>
                  <a:pt x="64318" y="6602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121280" y="2651269"/>
            <a:ext cx="2200275" cy="66040"/>
          </a:xfrm>
          <a:custGeom>
            <a:rect l="l" t="t" r="r" b="b"/>
            <a:pathLst>
              <a:path w="2200275" h="66039">
                <a:moveTo>
                  <a:pt x="2135854" y="0"/>
                </a:moveTo>
                <a:lnTo>
                  <a:pt x="2135854" y="66028"/>
                </a:lnTo>
                <a:lnTo>
                  <a:pt x="2183705" y="41165"/>
                </a:lnTo>
                <a:lnTo>
                  <a:pt x="2156280" y="41165"/>
                </a:lnTo>
                <a:lnTo>
                  <a:pt x="2159819" y="37542"/>
                </a:lnTo>
                <a:lnTo>
                  <a:pt x="2159819" y="28486"/>
                </a:lnTo>
                <a:lnTo>
                  <a:pt x="2156280" y="24534"/>
                </a:lnTo>
                <a:lnTo>
                  <a:pt x="2183783" y="24534"/>
                </a:lnTo>
                <a:lnTo>
                  <a:pt x="2135854" y="0"/>
                </a:lnTo>
                <a:close/>
              </a:path>
              <a:path w="2200275" h="66039">
                <a:moveTo>
                  <a:pt x="2135854" y="24534"/>
                </a:moveTo>
                <a:lnTo>
                  <a:pt x="3843" y="24534"/>
                </a:lnTo>
                <a:lnTo>
                  <a:pt x="0" y="28486"/>
                </a:lnTo>
                <a:lnTo>
                  <a:pt x="0" y="37542"/>
                </a:lnTo>
                <a:lnTo>
                  <a:pt x="3843" y="41165"/>
                </a:lnTo>
                <a:lnTo>
                  <a:pt x="2135854" y="41165"/>
                </a:lnTo>
                <a:lnTo>
                  <a:pt x="2135854" y="24534"/>
                </a:lnTo>
                <a:close/>
              </a:path>
              <a:path w="2200275" h="66039">
                <a:moveTo>
                  <a:pt x="2183783" y="24534"/>
                </a:moveTo>
                <a:lnTo>
                  <a:pt x="2156280" y="24534"/>
                </a:lnTo>
                <a:lnTo>
                  <a:pt x="2159819" y="28486"/>
                </a:lnTo>
                <a:lnTo>
                  <a:pt x="2159819" y="37542"/>
                </a:lnTo>
                <a:lnTo>
                  <a:pt x="2156280" y="41165"/>
                </a:lnTo>
                <a:lnTo>
                  <a:pt x="2183705" y="41165"/>
                </a:lnTo>
                <a:lnTo>
                  <a:pt x="2199867" y="32767"/>
                </a:lnTo>
                <a:lnTo>
                  <a:pt x="2183783" y="245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21280" y="2675803"/>
            <a:ext cx="2160270" cy="17145"/>
          </a:xfrm>
          <a:custGeom>
            <a:rect l="l" t="t" r="r" b="b"/>
            <a:pathLst>
              <a:path w="2160270" h="17144">
                <a:moveTo>
                  <a:pt x="-1152" y="8315"/>
                </a:moveTo>
                <a:lnTo>
                  <a:pt x="2160971" y="8315"/>
                </a:lnTo>
              </a:path>
            </a:pathLst>
          </a:custGeom>
          <a:ln w="1893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57134" y="2651269"/>
            <a:ext cx="64135" cy="66040"/>
          </a:xfrm>
          <a:custGeom>
            <a:rect l="l" t="t" r="r" b="b"/>
            <a:pathLst>
              <a:path w="64135" h="66039">
                <a:moveTo>
                  <a:pt x="0" y="0"/>
                </a:moveTo>
                <a:lnTo>
                  <a:pt x="64012" y="32767"/>
                </a:lnTo>
                <a:lnTo>
                  <a:pt x="0" y="660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29370" y="2903035"/>
            <a:ext cx="2200275" cy="66040"/>
          </a:xfrm>
          <a:custGeom>
            <a:rect l="l" t="t" r="r" b="b"/>
            <a:pathLst>
              <a:path w="2200275" h="66039">
                <a:moveTo>
                  <a:pt x="64318" y="0"/>
                </a:moveTo>
                <a:lnTo>
                  <a:pt x="0" y="33261"/>
                </a:lnTo>
                <a:lnTo>
                  <a:pt x="64318" y="66028"/>
                </a:lnTo>
                <a:lnTo>
                  <a:pt x="64318" y="41494"/>
                </a:lnTo>
                <a:lnTo>
                  <a:pt x="43908" y="41494"/>
                </a:lnTo>
                <a:lnTo>
                  <a:pt x="40048" y="37542"/>
                </a:lnTo>
                <a:lnTo>
                  <a:pt x="40048" y="28486"/>
                </a:lnTo>
                <a:lnTo>
                  <a:pt x="43908" y="24863"/>
                </a:lnTo>
                <a:lnTo>
                  <a:pt x="64318" y="24863"/>
                </a:lnTo>
                <a:lnTo>
                  <a:pt x="64318" y="0"/>
                </a:lnTo>
                <a:close/>
              </a:path>
              <a:path w="2200275" h="66039">
                <a:moveTo>
                  <a:pt x="64318" y="24863"/>
                </a:moveTo>
                <a:lnTo>
                  <a:pt x="43908" y="24863"/>
                </a:lnTo>
                <a:lnTo>
                  <a:pt x="40048" y="28486"/>
                </a:lnTo>
                <a:lnTo>
                  <a:pt x="40048" y="37542"/>
                </a:lnTo>
                <a:lnTo>
                  <a:pt x="43908" y="41494"/>
                </a:lnTo>
                <a:lnTo>
                  <a:pt x="64318" y="41494"/>
                </a:lnTo>
                <a:lnTo>
                  <a:pt x="64318" y="24863"/>
                </a:lnTo>
                <a:close/>
              </a:path>
              <a:path w="2200275" h="66039">
                <a:moveTo>
                  <a:pt x="2196441" y="24863"/>
                </a:moveTo>
                <a:lnTo>
                  <a:pt x="64318" y="24863"/>
                </a:lnTo>
                <a:lnTo>
                  <a:pt x="64318" y="41494"/>
                </a:lnTo>
                <a:lnTo>
                  <a:pt x="2196441" y="41494"/>
                </a:lnTo>
                <a:lnTo>
                  <a:pt x="2199819" y="37542"/>
                </a:lnTo>
                <a:lnTo>
                  <a:pt x="2199819" y="28486"/>
                </a:lnTo>
                <a:lnTo>
                  <a:pt x="2196441" y="248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169418" y="2927898"/>
            <a:ext cx="2160270" cy="17145"/>
          </a:xfrm>
          <a:custGeom>
            <a:rect l="l" t="t" r="r" b="b"/>
            <a:pathLst>
              <a:path w="2160270" h="17144">
                <a:moveTo>
                  <a:pt x="-1152" y="8315"/>
                </a:moveTo>
                <a:lnTo>
                  <a:pt x="2160923" y="8315"/>
                </a:lnTo>
              </a:path>
            </a:pathLst>
          </a:custGeom>
          <a:ln w="1893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29370" y="2903035"/>
            <a:ext cx="64769" cy="66040"/>
          </a:xfrm>
          <a:custGeom>
            <a:rect l="l" t="t" r="r" b="b"/>
            <a:pathLst>
              <a:path w="64769" h="66039">
                <a:moveTo>
                  <a:pt x="64318" y="66028"/>
                </a:moveTo>
                <a:lnTo>
                  <a:pt x="0" y="33261"/>
                </a:lnTo>
                <a:lnTo>
                  <a:pt x="64318" y="0"/>
                </a:lnTo>
                <a:lnTo>
                  <a:pt x="64318" y="6602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129370" y="4491695"/>
            <a:ext cx="2200275" cy="66040"/>
          </a:xfrm>
          <a:custGeom>
            <a:rect l="l" t="t" r="r" b="b"/>
            <a:pathLst>
              <a:path w="2200275" h="66039">
                <a:moveTo>
                  <a:pt x="64318" y="0"/>
                </a:moveTo>
                <a:lnTo>
                  <a:pt x="0" y="32800"/>
                </a:lnTo>
                <a:lnTo>
                  <a:pt x="64318" y="66012"/>
                </a:lnTo>
                <a:lnTo>
                  <a:pt x="64318" y="41099"/>
                </a:lnTo>
                <a:lnTo>
                  <a:pt x="43908" y="41099"/>
                </a:lnTo>
                <a:lnTo>
                  <a:pt x="40048" y="37542"/>
                </a:lnTo>
                <a:lnTo>
                  <a:pt x="40048" y="28453"/>
                </a:lnTo>
                <a:lnTo>
                  <a:pt x="43908" y="24896"/>
                </a:lnTo>
                <a:lnTo>
                  <a:pt x="64318" y="24896"/>
                </a:lnTo>
                <a:lnTo>
                  <a:pt x="64318" y="0"/>
                </a:lnTo>
                <a:close/>
              </a:path>
              <a:path w="2200275" h="66039">
                <a:moveTo>
                  <a:pt x="64318" y="24896"/>
                </a:moveTo>
                <a:lnTo>
                  <a:pt x="43908" y="24896"/>
                </a:lnTo>
                <a:lnTo>
                  <a:pt x="40048" y="28453"/>
                </a:lnTo>
                <a:lnTo>
                  <a:pt x="40048" y="37542"/>
                </a:lnTo>
                <a:lnTo>
                  <a:pt x="43908" y="41099"/>
                </a:lnTo>
                <a:lnTo>
                  <a:pt x="64318" y="41099"/>
                </a:lnTo>
                <a:lnTo>
                  <a:pt x="64318" y="24896"/>
                </a:lnTo>
                <a:close/>
              </a:path>
              <a:path w="2200275" h="66039">
                <a:moveTo>
                  <a:pt x="2196441" y="24896"/>
                </a:moveTo>
                <a:lnTo>
                  <a:pt x="64318" y="24896"/>
                </a:lnTo>
                <a:lnTo>
                  <a:pt x="64318" y="41099"/>
                </a:lnTo>
                <a:lnTo>
                  <a:pt x="2196441" y="41099"/>
                </a:lnTo>
                <a:lnTo>
                  <a:pt x="2199819" y="37542"/>
                </a:lnTo>
                <a:lnTo>
                  <a:pt x="2199819" y="28453"/>
                </a:lnTo>
                <a:lnTo>
                  <a:pt x="2196441" y="248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69418" y="4516592"/>
            <a:ext cx="2160270" cy="16510"/>
          </a:xfrm>
          <a:custGeom>
            <a:rect l="l" t="t" r="r" b="b"/>
            <a:pathLst>
              <a:path w="2160270" h="16510">
                <a:moveTo>
                  <a:pt x="-1152" y="8101"/>
                </a:moveTo>
                <a:lnTo>
                  <a:pt x="2160923" y="8101"/>
                </a:lnTo>
              </a:path>
            </a:pathLst>
          </a:custGeom>
          <a:ln w="18507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129370" y="4491695"/>
            <a:ext cx="64769" cy="66040"/>
          </a:xfrm>
          <a:custGeom>
            <a:rect l="l" t="t" r="r" b="b"/>
            <a:pathLst>
              <a:path w="64769" h="66039">
                <a:moveTo>
                  <a:pt x="64318" y="66012"/>
                </a:moveTo>
                <a:lnTo>
                  <a:pt x="0" y="32800"/>
                </a:lnTo>
                <a:lnTo>
                  <a:pt x="64318" y="0"/>
                </a:lnTo>
                <a:lnTo>
                  <a:pt x="64318" y="6601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37460" y="3157270"/>
            <a:ext cx="2200275" cy="66040"/>
          </a:xfrm>
          <a:custGeom>
            <a:rect l="l" t="t" r="r" b="b"/>
            <a:pathLst>
              <a:path w="2200275" h="66039">
                <a:moveTo>
                  <a:pt x="2135597" y="0"/>
                </a:moveTo>
                <a:lnTo>
                  <a:pt x="2135597" y="65534"/>
                </a:lnTo>
                <a:lnTo>
                  <a:pt x="2183767" y="41000"/>
                </a:lnTo>
                <a:lnTo>
                  <a:pt x="2156345" y="41000"/>
                </a:lnTo>
                <a:lnTo>
                  <a:pt x="2159883" y="37048"/>
                </a:lnTo>
                <a:lnTo>
                  <a:pt x="2159883" y="28486"/>
                </a:lnTo>
                <a:lnTo>
                  <a:pt x="2156345" y="24534"/>
                </a:lnTo>
                <a:lnTo>
                  <a:pt x="2183767" y="24534"/>
                </a:lnTo>
                <a:lnTo>
                  <a:pt x="2135597" y="0"/>
                </a:lnTo>
                <a:close/>
              </a:path>
              <a:path w="2200275" h="66039">
                <a:moveTo>
                  <a:pt x="2135597" y="24534"/>
                </a:moveTo>
                <a:lnTo>
                  <a:pt x="3457" y="24534"/>
                </a:lnTo>
                <a:lnTo>
                  <a:pt x="0" y="28486"/>
                </a:lnTo>
                <a:lnTo>
                  <a:pt x="0" y="37048"/>
                </a:lnTo>
                <a:lnTo>
                  <a:pt x="3457" y="41000"/>
                </a:lnTo>
                <a:lnTo>
                  <a:pt x="2135597" y="41000"/>
                </a:lnTo>
                <a:lnTo>
                  <a:pt x="2135597" y="24534"/>
                </a:lnTo>
                <a:close/>
              </a:path>
              <a:path w="2200275" h="66039">
                <a:moveTo>
                  <a:pt x="2183767" y="24534"/>
                </a:moveTo>
                <a:lnTo>
                  <a:pt x="2156345" y="24534"/>
                </a:lnTo>
                <a:lnTo>
                  <a:pt x="2159883" y="28486"/>
                </a:lnTo>
                <a:lnTo>
                  <a:pt x="2159883" y="37048"/>
                </a:lnTo>
                <a:lnTo>
                  <a:pt x="2156345" y="41000"/>
                </a:lnTo>
                <a:lnTo>
                  <a:pt x="2183767" y="41000"/>
                </a:lnTo>
                <a:lnTo>
                  <a:pt x="2199931" y="32767"/>
                </a:lnTo>
                <a:lnTo>
                  <a:pt x="2183767" y="245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37460" y="3181805"/>
            <a:ext cx="2160270" cy="16510"/>
          </a:xfrm>
          <a:custGeom>
            <a:rect l="l" t="t" r="r" b="b"/>
            <a:pathLst>
              <a:path w="2160270" h="16510">
                <a:moveTo>
                  <a:pt x="-1152" y="8233"/>
                </a:moveTo>
                <a:lnTo>
                  <a:pt x="2161036" y="8233"/>
                </a:lnTo>
              </a:path>
            </a:pathLst>
          </a:custGeom>
          <a:ln w="18771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273057" y="3157270"/>
            <a:ext cx="64769" cy="66040"/>
          </a:xfrm>
          <a:custGeom>
            <a:rect l="l" t="t" r="r" b="b"/>
            <a:pathLst>
              <a:path w="64769" h="66039">
                <a:moveTo>
                  <a:pt x="0" y="0"/>
                </a:moveTo>
                <a:lnTo>
                  <a:pt x="64334" y="32767"/>
                </a:lnTo>
                <a:lnTo>
                  <a:pt x="0" y="6553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45550" y="3409020"/>
            <a:ext cx="2200275" cy="66040"/>
          </a:xfrm>
          <a:custGeom>
            <a:rect l="l" t="t" r="r" b="b"/>
            <a:pathLst>
              <a:path w="2200275" h="66039">
                <a:moveTo>
                  <a:pt x="63932" y="0"/>
                </a:moveTo>
                <a:lnTo>
                  <a:pt x="0" y="33195"/>
                </a:lnTo>
                <a:lnTo>
                  <a:pt x="63932" y="66012"/>
                </a:lnTo>
                <a:lnTo>
                  <a:pt x="63932" y="41494"/>
                </a:lnTo>
                <a:lnTo>
                  <a:pt x="43522" y="41494"/>
                </a:lnTo>
                <a:lnTo>
                  <a:pt x="40048" y="37542"/>
                </a:lnTo>
                <a:lnTo>
                  <a:pt x="40048" y="28453"/>
                </a:lnTo>
                <a:lnTo>
                  <a:pt x="43522" y="24896"/>
                </a:lnTo>
                <a:lnTo>
                  <a:pt x="63932" y="24896"/>
                </a:lnTo>
                <a:lnTo>
                  <a:pt x="63932" y="0"/>
                </a:lnTo>
                <a:close/>
              </a:path>
              <a:path w="2200275" h="66039">
                <a:moveTo>
                  <a:pt x="63932" y="24896"/>
                </a:moveTo>
                <a:lnTo>
                  <a:pt x="43522" y="24896"/>
                </a:lnTo>
                <a:lnTo>
                  <a:pt x="40048" y="28453"/>
                </a:lnTo>
                <a:lnTo>
                  <a:pt x="40048" y="37542"/>
                </a:lnTo>
                <a:lnTo>
                  <a:pt x="43522" y="41494"/>
                </a:lnTo>
                <a:lnTo>
                  <a:pt x="63932" y="41494"/>
                </a:lnTo>
                <a:lnTo>
                  <a:pt x="63932" y="24896"/>
                </a:lnTo>
                <a:close/>
              </a:path>
              <a:path w="2200275" h="66039">
                <a:moveTo>
                  <a:pt x="2196345" y="24896"/>
                </a:moveTo>
                <a:lnTo>
                  <a:pt x="63932" y="24896"/>
                </a:lnTo>
                <a:lnTo>
                  <a:pt x="63932" y="41494"/>
                </a:lnTo>
                <a:lnTo>
                  <a:pt x="2196345" y="41494"/>
                </a:lnTo>
                <a:lnTo>
                  <a:pt x="2199883" y="37542"/>
                </a:lnTo>
                <a:lnTo>
                  <a:pt x="2199883" y="28453"/>
                </a:lnTo>
                <a:lnTo>
                  <a:pt x="2196345" y="248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85598" y="3433917"/>
            <a:ext cx="2160270" cy="17145"/>
          </a:xfrm>
          <a:custGeom>
            <a:rect l="l" t="t" r="r" b="b"/>
            <a:pathLst>
              <a:path w="2160270" h="17145">
                <a:moveTo>
                  <a:pt x="-1152" y="8298"/>
                </a:moveTo>
                <a:lnTo>
                  <a:pt x="2160988" y="8298"/>
                </a:lnTo>
              </a:path>
            </a:pathLst>
          </a:custGeom>
          <a:ln w="18903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45550" y="3409020"/>
            <a:ext cx="64135" cy="66040"/>
          </a:xfrm>
          <a:custGeom>
            <a:rect l="l" t="t" r="r" b="b"/>
            <a:pathLst>
              <a:path w="64135" h="66039">
                <a:moveTo>
                  <a:pt x="63932" y="66012"/>
                </a:moveTo>
                <a:lnTo>
                  <a:pt x="0" y="33195"/>
                </a:lnTo>
                <a:lnTo>
                  <a:pt x="63932" y="0"/>
                </a:lnTo>
                <a:lnTo>
                  <a:pt x="63932" y="6601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19736" y="4226461"/>
            <a:ext cx="2200275" cy="66040"/>
          </a:xfrm>
          <a:custGeom>
            <a:rect l="l" t="t" r="r" b="b"/>
            <a:pathLst>
              <a:path w="2200275" h="66039">
                <a:moveTo>
                  <a:pt x="2135951" y="0"/>
                </a:moveTo>
                <a:lnTo>
                  <a:pt x="2135951" y="66012"/>
                </a:lnTo>
                <a:lnTo>
                  <a:pt x="2184424" y="41099"/>
                </a:lnTo>
                <a:lnTo>
                  <a:pt x="2156377" y="41099"/>
                </a:lnTo>
                <a:lnTo>
                  <a:pt x="2159754" y="37542"/>
                </a:lnTo>
                <a:lnTo>
                  <a:pt x="2159754" y="28453"/>
                </a:lnTo>
                <a:lnTo>
                  <a:pt x="2156377" y="24896"/>
                </a:lnTo>
                <a:lnTo>
                  <a:pt x="2183840" y="24896"/>
                </a:lnTo>
                <a:lnTo>
                  <a:pt x="2135951" y="0"/>
                </a:lnTo>
                <a:close/>
              </a:path>
              <a:path w="2200275" h="66039">
                <a:moveTo>
                  <a:pt x="2135951" y="24896"/>
                </a:moveTo>
                <a:lnTo>
                  <a:pt x="3457" y="24896"/>
                </a:lnTo>
                <a:lnTo>
                  <a:pt x="0" y="28453"/>
                </a:lnTo>
                <a:lnTo>
                  <a:pt x="0" y="37542"/>
                </a:lnTo>
                <a:lnTo>
                  <a:pt x="3457" y="41099"/>
                </a:lnTo>
                <a:lnTo>
                  <a:pt x="2135951" y="41099"/>
                </a:lnTo>
                <a:lnTo>
                  <a:pt x="2135951" y="24896"/>
                </a:lnTo>
                <a:close/>
              </a:path>
              <a:path w="2200275" h="66039">
                <a:moveTo>
                  <a:pt x="2183840" y="24896"/>
                </a:moveTo>
                <a:lnTo>
                  <a:pt x="2156377" y="24896"/>
                </a:lnTo>
                <a:lnTo>
                  <a:pt x="2159754" y="28453"/>
                </a:lnTo>
                <a:lnTo>
                  <a:pt x="2159754" y="37542"/>
                </a:lnTo>
                <a:lnTo>
                  <a:pt x="2156377" y="41099"/>
                </a:lnTo>
                <a:lnTo>
                  <a:pt x="2184424" y="41099"/>
                </a:lnTo>
                <a:lnTo>
                  <a:pt x="2199803" y="33195"/>
                </a:lnTo>
                <a:lnTo>
                  <a:pt x="2183840" y="248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119736" y="4251357"/>
            <a:ext cx="2160270" cy="16510"/>
          </a:xfrm>
          <a:custGeom>
            <a:rect l="l" t="t" r="r" b="b"/>
            <a:pathLst>
              <a:path w="2160270" h="16510">
                <a:moveTo>
                  <a:pt x="-1152" y="8101"/>
                </a:moveTo>
                <a:lnTo>
                  <a:pt x="2160907" y="8101"/>
                </a:lnTo>
              </a:path>
            </a:pathLst>
          </a:custGeom>
          <a:ln w="18507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255687" y="4226461"/>
            <a:ext cx="64135" cy="66040"/>
          </a:xfrm>
          <a:custGeom>
            <a:rect l="l" t="t" r="r" b="b"/>
            <a:pathLst>
              <a:path w="64135" h="66039">
                <a:moveTo>
                  <a:pt x="0" y="0"/>
                </a:moveTo>
                <a:lnTo>
                  <a:pt x="63851" y="33195"/>
                </a:lnTo>
                <a:lnTo>
                  <a:pt x="0" y="660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127826" y="3952926"/>
            <a:ext cx="2200275" cy="66040"/>
          </a:xfrm>
          <a:custGeom>
            <a:rect l="l" t="t" r="r" b="b"/>
            <a:pathLst>
              <a:path w="2200275" h="66039">
                <a:moveTo>
                  <a:pt x="63948" y="0"/>
                </a:moveTo>
                <a:lnTo>
                  <a:pt x="0" y="32800"/>
                </a:lnTo>
                <a:lnTo>
                  <a:pt x="63948" y="66012"/>
                </a:lnTo>
                <a:lnTo>
                  <a:pt x="63948" y="41099"/>
                </a:lnTo>
                <a:lnTo>
                  <a:pt x="43522" y="41099"/>
                </a:lnTo>
                <a:lnTo>
                  <a:pt x="40064" y="37542"/>
                </a:lnTo>
                <a:lnTo>
                  <a:pt x="40064" y="28453"/>
                </a:lnTo>
                <a:lnTo>
                  <a:pt x="43522" y="24896"/>
                </a:lnTo>
                <a:lnTo>
                  <a:pt x="63948" y="24896"/>
                </a:lnTo>
                <a:lnTo>
                  <a:pt x="63948" y="0"/>
                </a:lnTo>
                <a:close/>
              </a:path>
              <a:path w="2200275" h="66039">
                <a:moveTo>
                  <a:pt x="63948" y="24896"/>
                </a:moveTo>
                <a:lnTo>
                  <a:pt x="43522" y="24896"/>
                </a:lnTo>
                <a:lnTo>
                  <a:pt x="40064" y="28453"/>
                </a:lnTo>
                <a:lnTo>
                  <a:pt x="40064" y="37542"/>
                </a:lnTo>
                <a:lnTo>
                  <a:pt x="43522" y="41099"/>
                </a:lnTo>
                <a:lnTo>
                  <a:pt x="63948" y="41099"/>
                </a:lnTo>
                <a:lnTo>
                  <a:pt x="63948" y="24896"/>
                </a:lnTo>
                <a:close/>
              </a:path>
              <a:path w="2200275" h="66039">
                <a:moveTo>
                  <a:pt x="2196377" y="24896"/>
                </a:moveTo>
                <a:lnTo>
                  <a:pt x="63948" y="24896"/>
                </a:lnTo>
                <a:lnTo>
                  <a:pt x="63948" y="41099"/>
                </a:lnTo>
                <a:lnTo>
                  <a:pt x="2196377" y="41099"/>
                </a:lnTo>
                <a:lnTo>
                  <a:pt x="2199915" y="37542"/>
                </a:lnTo>
                <a:lnTo>
                  <a:pt x="2199915" y="28453"/>
                </a:lnTo>
                <a:lnTo>
                  <a:pt x="2196377" y="248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167890" y="3977823"/>
            <a:ext cx="2160270" cy="16510"/>
          </a:xfrm>
          <a:custGeom>
            <a:rect l="l" t="t" r="r" b="b"/>
            <a:pathLst>
              <a:path w="2160270" h="16510">
                <a:moveTo>
                  <a:pt x="-1152" y="8101"/>
                </a:moveTo>
                <a:lnTo>
                  <a:pt x="2161004" y="8101"/>
                </a:lnTo>
              </a:path>
            </a:pathLst>
          </a:custGeom>
          <a:ln w="18507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27826" y="3952926"/>
            <a:ext cx="64135" cy="66040"/>
          </a:xfrm>
          <a:custGeom>
            <a:rect l="l" t="t" r="r" b="b"/>
            <a:pathLst>
              <a:path w="64135" h="66039">
                <a:moveTo>
                  <a:pt x="63948" y="66012"/>
                </a:moveTo>
                <a:lnTo>
                  <a:pt x="0" y="32800"/>
                </a:lnTo>
                <a:lnTo>
                  <a:pt x="63948" y="0"/>
                </a:lnTo>
                <a:lnTo>
                  <a:pt x="63948" y="6601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43620" y="3679392"/>
            <a:ext cx="2200275" cy="66040"/>
          </a:xfrm>
          <a:custGeom>
            <a:rect l="l" t="t" r="r" b="b"/>
            <a:pathLst>
              <a:path w="2200275" h="66039">
                <a:moveTo>
                  <a:pt x="64318" y="0"/>
                </a:moveTo>
                <a:lnTo>
                  <a:pt x="0" y="32800"/>
                </a:lnTo>
                <a:lnTo>
                  <a:pt x="64318" y="66012"/>
                </a:lnTo>
                <a:lnTo>
                  <a:pt x="64318" y="41099"/>
                </a:lnTo>
                <a:lnTo>
                  <a:pt x="43908" y="41099"/>
                </a:lnTo>
                <a:lnTo>
                  <a:pt x="40450" y="37542"/>
                </a:lnTo>
                <a:lnTo>
                  <a:pt x="40450" y="28453"/>
                </a:lnTo>
                <a:lnTo>
                  <a:pt x="43908" y="24501"/>
                </a:lnTo>
                <a:lnTo>
                  <a:pt x="64318" y="24501"/>
                </a:lnTo>
                <a:lnTo>
                  <a:pt x="64318" y="0"/>
                </a:lnTo>
                <a:close/>
              </a:path>
              <a:path w="2200275" h="66039">
                <a:moveTo>
                  <a:pt x="64318" y="24501"/>
                </a:moveTo>
                <a:lnTo>
                  <a:pt x="43908" y="24501"/>
                </a:lnTo>
                <a:lnTo>
                  <a:pt x="40450" y="28453"/>
                </a:lnTo>
                <a:lnTo>
                  <a:pt x="40450" y="37542"/>
                </a:lnTo>
                <a:lnTo>
                  <a:pt x="43908" y="41099"/>
                </a:lnTo>
                <a:lnTo>
                  <a:pt x="64318" y="41099"/>
                </a:lnTo>
                <a:lnTo>
                  <a:pt x="64318" y="24501"/>
                </a:lnTo>
                <a:close/>
              </a:path>
              <a:path w="2200275" h="66039">
                <a:moveTo>
                  <a:pt x="2196345" y="24501"/>
                </a:moveTo>
                <a:lnTo>
                  <a:pt x="64318" y="24501"/>
                </a:lnTo>
                <a:lnTo>
                  <a:pt x="64318" y="41099"/>
                </a:lnTo>
                <a:lnTo>
                  <a:pt x="2196345" y="41099"/>
                </a:lnTo>
                <a:lnTo>
                  <a:pt x="2200205" y="37542"/>
                </a:lnTo>
                <a:lnTo>
                  <a:pt x="2200205" y="28453"/>
                </a:lnTo>
                <a:lnTo>
                  <a:pt x="2196345" y="245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184070" y="3703894"/>
            <a:ext cx="2160270" cy="17145"/>
          </a:xfrm>
          <a:custGeom>
            <a:rect l="l" t="t" r="r" b="b"/>
            <a:pathLst>
              <a:path w="2160270" h="17145">
                <a:moveTo>
                  <a:pt x="-1152" y="8298"/>
                </a:moveTo>
                <a:lnTo>
                  <a:pt x="2160907" y="8298"/>
                </a:lnTo>
              </a:path>
            </a:pathLst>
          </a:custGeom>
          <a:ln w="18903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143620" y="3679392"/>
            <a:ext cx="64769" cy="66040"/>
          </a:xfrm>
          <a:custGeom>
            <a:rect l="l" t="t" r="r" b="b"/>
            <a:pathLst>
              <a:path w="64769" h="66039">
                <a:moveTo>
                  <a:pt x="64318" y="66012"/>
                </a:moveTo>
                <a:lnTo>
                  <a:pt x="0" y="32800"/>
                </a:lnTo>
                <a:lnTo>
                  <a:pt x="64318" y="0"/>
                </a:lnTo>
                <a:lnTo>
                  <a:pt x="64318" y="6601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89405" y="1124711"/>
            <a:ext cx="5833110" cy="2592705"/>
          </a:xfrm>
          <a:custGeom>
            <a:rect l="l" t="t" r="r" b="b"/>
            <a:pathLst>
              <a:path w="5833109" h="2592704">
                <a:moveTo>
                  <a:pt x="0" y="432053"/>
                </a:moveTo>
                <a:lnTo>
                  <a:pt x="2535" y="384974"/>
                </a:lnTo>
                <a:lnTo>
                  <a:pt x="9964" y="339363"/>
                </a:lnTo>
                <a:lnTo>
                  <a:pt x="22024" y="295485"/>
                </a:lnTo>
                <a:lnTo>
                  <a:pt x="38452" y="253603"/>
                </a:lnTo>
                <a:lnTo>
                  <a:pt x="58984" y="213980"/>
                </a:lnTo>
                <a:lnTo>
                  <a:pt x="83356" y="176881"/>
                </a:lnTo>
                <a:lnTo>
                  <a:pt x="111305" y="142568"/>
                </a:lnTo>
                <a:lnTo>
                  <a:pt x="142568" y="111305"/>
                </a:lnTo>
                <a:lnTo>
                  <a:pt x="176881" y="83356"/>
                </a:lnTo>
                <a:lnTo>
                  <a:pt x="213980" y="58984"/>
                </a:lnTo>
                <a:lnTo>
                  <a:pt x="253603" y="38452"/>
                </a:lnTo>
                <a:lnTo>
                  <a:pt x="295485" y="22024"/>
                </a:lnTo>
                <a:lnTo>
                  <a:pt x="339363" y="9964"/>
                </a:lnTo>
                <a:lnTo>
                  <a:pt x="384974" y="2535"/>
                </a:lnTo>
                <a:lnTo>
                  <a:pt x="432053" y="0"/>
                </a:lnTo>
                <a:lnTo>
                  <a:pt x="5400548" y="0"/>
                </a:lnTo>
                <a:lnTo>
                  <a:pt x="5447627" y="2535"/>
                </a:lnTo>
                <a:lnTo>
                  <a:pt x="5493238" y="9964"/>
                </a:lnTo>
                <a:lnTo>
                  <a:pt x="5537116" y="22024"/>
                </a:lnTo>
                <a:lnTo>
                  <a:pt x="5578998" y="38452"/>
                </a:lnTo>
                <a:lnTo>
                  <a:pt x="5618621" y="58984"/>
                </a:lnTo>
                <a:lnTo>
                  <a:pt x="5655720" y="83356"/>
                </a:lnTo>
                <a:lnTo>
                  <a:pt x="5690033" y="111305"/>
                </a:lnTo>
                <a:lnTo>
                  <a:pt x="5721296" y="142568"/>
                </a:lnTo>
                <a:lnTo>
                  <a:pt x="5749245" y="176881"/>
                </a:lnTo>
                <a:lnTo>
                  <a:pt x="5773617" y="213980"/>
                </a:lnTo>
                <a:lnTo>
                  <a:pt x="5794149" y="253603"/>
                </a:lnTo>
                <a:lnTo>
                  <a:pt x="5810577" y="295485"/>
                </a:lnTo>
                <a:lnTo>
                  <a:pt x="5822637" y="339363"/>
                </a:lnTo>
                <a:lnTo>
                  <a:pt x="5830066" y="384974"/>
                </a:lnTo>
                <a:lnTo>
                  <a:pt x="5832602" y="432053"/>
                </a:lnTo>
                <a:lnTo>
                  <a:pt x="5832602" y="2160270"/>
                </a:lnTo>
                <a:lnTo>
                  <a:pt x="5830066" y="2207349"/>
                </a:lnTo>
                <a:lnTo>
                  <a:pt x="5822637" y="2252960"/>
                </a:lnTo>
                <a:lnTo>
                  <a:pt x="5810577" y="2296838"/>
                </a:lnTo>
                <a:lnTo>
                  <a:pt x="5794149" y="2338720"/>
                </a:lnTo>
                <a:lnTo>
                  <a:pt x="5773617" y="2378343"/>
                </a:lnTo>
                <a:lnTo>
                  <a:pt x="5749245" y="2415442"/>
                </a:lnTo>
                <a:lnTo>
                  <a:pt x="5721296" y="2449755"/>
                </a:lnTo>
                <a:lnTo>
                  <a:pt x="5690033" y="2481018"/>
                </a:lnTo>
                <a:lnTo>
                  <a:pt x="5655720" y="2508967"/>
                </a:lnTo>
                <a:lnTo>
                  <a:pt x="5618621" y="2533339"/>
                </a:lnTo>
                <a:lnTo>
                  <a:pt x="5578998" y="2553871"/>
                </a:lnTo>
                <a:lnTo>
                  <a:pt x="5537116" y="2570299"/>
                </a:lnTo>
                <a:lnTo>
                  <a:pt x="5493238" y="2582359"/>
                </a:lnTo>
                <a:lnTo>
                  <a:pt x="5447627" y="2589788"/>
                </a:lnTo>
                <a:lnTo>
                  <a:pt x="5400548" y="2592324"/>
                </a:lnTo>
                <a:lnTo>
                  <a:pt x="432053" y="2592324"/>
                </a:lnTo>
                <a:lnTo>
                  <a:pt x="384974" y="2589788"/>
                </a:lnTo>
                <a:lnTo>
                  <a:pt x="339363" y="2582359"/>
                </a:lnTo>
                <a:lnTo>
                  <a:pt x="295485" y="2570299"/>
                </a:lnTo>
                <a:lnTo>
                  <a:pt x="253603" y="2553871"/>
                </a:lnTo>
                <a:lnTo>
                  <a:pt x="213980" y="2533339"/>
                </a:lnTo>
                <a:lnTo>
                  <a:pt x="176881" y="2508967"/>
                </a:lnTo>
                <a:lnTo>
                  <a:pt x="142568" y="2481018"/>
                </a:lnTo>
                <a:lnTo>
                  <a:pt x="111305" y="2449755"/>
                </a:lnTo>
                <a:lnTo>
                  <a:pt x="83356" y="2415442"/>
                </a:lnTo>
                <a:lnTo>
                  <a:pt x="58984" y="2378343"/>
                </a:lnTo>
                <a:lnTo>
                  <a:pt x="38452" y="2338720"/>
                </a:lnTo>
                <a:lnTo>
                  <a:pt x="22024" y="2296838"/>
                </a:lnTo>
                <a:lnTo>
                  <a:pt x="9964" y="2252960"/>
                </a:lnTo>
                <a:lnTo>
                  <a:pt x="2535" y="2207349"/>
                </a:lnTo>
                <a:lnTo>
                  <a:pt x="0" y="2160270"/>
                </a:lnTo>
                <a:lnTo>
                  <a:pt x="0" y="432053"/>
                </a:lnTo>
                <a:close/>
              </a:path>
            </a:pathLst>
          </a:custGeom>
          <a:ln w="9525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41311" y="3789045"/>
            <a:ext cx="5833110" cy="864235"/>
          </a:xfrm>
          <a:custGeom>
            <a:rect l="l" t="t" r="r" b="b"/>
            <a:pathLst>
              <a:path w="5833109" h="864235">
                <a:moveTo>
                  <a:pt x="0" y="144017"/>
                </a:moveTo>
                <a:lnTo>
                  <a:pt x="7342" y="98511"/>
                </a:lnTo>
                <a:lnTo>
                  <a:pt x="27786" y="58978"/>
                </a:lnTo>
                <a:lnTo>
                  <a:pt x="58962" y="27797"/>
                </a:lnTo>
                <a:lnTo>
                  <a:pt x="98496" y="7345"/>
                </a:lnTo>
                <a:lnTo>
                  <a:pt x="144018" y="0"/>
                </a:lnTo>
                <a:lnTo>
                  <a:pt x="5688596" y="0"/>
                </a:lnTo>
                <a:lnTo>
                  <a:pt x="5734152" y="7345"/>
                </a:lnTo>
                <a:lnTo>
                  <a:pt x="5773690" y="27797"/>
                </a:lnTo>
                <a:lnTo>
                  <a:pt x="5804853" y="58978"/>
                </a:lnTo>
                <a:lnTo>
                  <a:pt x="5825281" y="98511"/>
                </a:lnTo>
                <a:lnTo>
                  <a:pt x="5832614" y="144017"/>
                </a:lnTo>
                <a:lnTo>
                  <a:pt x="5832614" y="720089"/>
                </a:lnTo>
                <a:lnTo>
                  <a:pt x="5825281" y="765596"/>
                </a:lnTo>
                <a:lnTo>
                  <a:pt x="5804853" y="805129"/>
                </a:lnTo>
                <a:lnTo>
                  <a:pt x="5773690" y="836310"/>
                </a:lnTo>
                <a:lnTo>
                  <a:pt x="5734152" y="856762"/>
                </a:lnTo>
                <a:lnTo>
                  <a:pt x="5688596" y="864107"/>
                </a:lnTo>
                <a:lnTo>
                  <a:pt x="144018" y="864107"/>
                </a:lnTo>
                <a:lnTo>
                  <a:pt x="98496" y="856762"/>
                </a:lnTo>
                <a:lnTo>
                  <a:pt x="58962" y="836310"/>
                </a:lnTo>
                <a:lnTo>
                  <a:pt x="27786" y="805129"/>
                </a:lnTo>
                <a:lnTo>
                  <a:pt x="7342" y="765596"/>
                </a:lnTo>
                <a:lnTo>
                  <a:pt x="0" y="720089"/>
                </a:lnTo>
                <a:lnTo>
                  <a:pt x="0" y="144017"/>
                </a:lnTo>
                <a:close/>
              </a:path>
            </a:pathLst>
          </a:custGeom>
          <a:ln w="9525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6428994" y="2452827"/>
            <a:ext cx="10090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" algn="ctr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latin typeface="宋体"/>
                <a:cs typeface="宋体"/>
              </a:rPr>
              <a:t>网络设备绑定</a:t>
            </a:r>
            <a:endParaRPr sz="10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</a:pPr>
            <a:r>
              <a:rPr sz="1000" spc="-5">
                <a:latin typeface="Arial"/>
                <a:cs typeface="Arial"/>
              </a:rPr>
              <a:t>UD</a:t>
            </a:r>
            <a:r>
              <a:rPr sz="1000" spc="-10">
                <a:latin typeface="Arial"/>
                <a:cs typeface="Arial"/>
              </a:rPr>
              <a:t>P</a:t>
            </a:r>
            <a:r>
              <a:rPr sz="1000" spc="-5">
                <a:latin typeface="宋体"/>
                <a:cs typeface="宋体"/>
              </a:rPr>
              <a:t>通信端口</a:t>
            </a:r>
            <a:r>
              <a:rPr sz="1000" spc="-10">
                <a:latin typeface="Arial"/>
                <a:cs typeface="Arial"/>
              </a:rPr>
              <a:t>161</a:t>
            </a:r>
            <a:endParaRPr sz="10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15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85824" y="4037457"/>
            <a:ext cx="10090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latin typeface="宋体"/>
                <a:cs typeface="宋体"/>
              </a:rPr>
              <a:t>网管软件绑定</a:t>
            </a:r>
            <a:endParaRPr sz="10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</a:pPr>
            <a:r>
              <a:rPr sz="1000" spc="-5">
                <a:latin typeface="Arial"/>
                <a:cs typeface="Arial"/>
              </a:rPr>
              <a:t>UD</a:t>
            </a:r>
            <a:r>
              <a:rPr sz="1000" spc="-10">
                <a:latin typeface="Arial"/>
                <a:cs typeface="Arial"/>
              </a:rPr>
              <a:t>P</a:t>
            </a:r>
            <a:r>
              <a:rPr sz="1000" spc="-5">
                <a:latin typeface="宋体"/>
                <a:cs typeface="宋体"/>
              </a:rPr>
              <a:t>通信端口</a:t>
            </a:r>
            <a:r>
              <a:rPr sz="1000" spc="-10">
                <a:latin typeface="Arial"/>
                <a:cs typeface="Arial"/>
              </a:rPr>
              <a:t>162</a:t>
            </a:r>
            <a:endParaRPr sz="1000">
              <a:latin typeface="Arial"/>
              <a:cs typeface="Arial"/>
            </a:endParaRPr>
          </a:p>
        </p:txBody>
      </p:sp>
      <p:sp>
        <p:nvSpPr>
          <p:cNvPr id="57" name="PB15"/>
          <p:cNvSpPr/>
          <p:nvPr/>
        </p:nvSpPr>
        <p:spPr>
          <a:xfrm>
            <a:off x="0" y="6839712"/>
            <a:ext cx="3265714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58" name="PageNumberTextBox15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SNMP与MIB网络协议概述全文共42页，当前为第15页。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2212651" y="1673253"/>
            <a:ext cx="4375600" cy="358607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28092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SNMP</a:t>
            </a:r>
            <a:r>
              <a:rPr sz="3200" spc="-75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Get</a:t>
            </a:r>
            <a:r>
              <a:rPr sz="3200" spc="5">
                <a:solidFill>
                  <a:srgbClr val="CC0000"/>
                </a:solidFill>
              </a:rPr>
              <a:t>报文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06522" y="2276855"/>
            <a:ext cx="531495" cy="1231900"/>
          </a:xfrm>
          <a:custGeom>
            <a:rect l="l" t="t" r="r" b="b"/>
            <a:pathLst>
              <a:path w="531495" h="1231900">
                <a:moveTo>
                  <a:pt x="70373" y="98495"/>
                </a:moveTo>
                <a:lnTo>
                  <a:pt x="35203" y="112995"/>
                </a:lnTo>
                <a:lnTo>
                  <a:pt x="71500" y="201041"/>
                </a:lnTo>
                <a:lnTo>
                  <a:pt x="106679" y="186563"/>
                </a:lnTo>
                <a:lnTo>
                  <a:pt x="70373" y="98495"/>
                </a:lnTo>
                <a:close/>
              </a:path>
              <a:path w="531495" h="1231900">
                <a:moveTo>
                  <a:pt x="9270" y="0"/>
                </a:moveTo>
                <a:lnTo>
                  <a:pt x="0" y="127508"/>
                </a:lnTo>
                <a:lnTo>
                  <a:pt x="35203" y="112995"/>
                </a:lnTo>
                <a:lnTo>
                  <a:pt x="27939" y="95377"/>
                </a:lnTo>
                <a:lnTo>
                  <a:pt x="63118" y="80899"/>
                </a:lnTo>
                <a:lnTo>
                  <a:pt x="102164" y="80899"/>
                </a:lnTo>
                <a:lnTo>
                  <a:pt x="9270" y="0"/>
                </a:lnTo>
                <a:close/>
              </a:path>
              <a:path w="531495" h="1231900">
                <a:moveTo>
                  <a:pt x="63118" y="80899"/>
                </a:moveTo>
                <a:lnTo>
                  <a:pt x="27939" y="95377"/>
                </a:lnTo>
                <a:lnTo>
                  <a:pt x="35203" y="112995"/>
                </a:lnTo>
                <a:lnTo>
                  <a:pt x="70373" y="98495"/>
                </a:lnTo>
                <a:lnTo>
                  <a:pt x="63118" y="80899"/>
                </a:lnTo>
                <a:close/>
              </a:path>
              <a:path w="531495" h="1231900">
                <a:moveTo>
                  <a:pt x="102164" y="80899"/>
                </a:moveTo>
                <a:lnTo>
                  <a:pt x="63118" y="80899"/>
                </a:lnTo>
                <a:lnTo>
                  <a:pt x="70373" y="98495"/>
                </a:lnTo>
                <a:lnTo>
                  <a:pt x="105663" y="83947"/>
                </a:lnTo>
                <a:lnTo>
                  <a:pt x="102164" y="80899"/>
                </a:lnTo>
                <a:close/>
              </a:path>
              <a:path w="531495" h="1231900">
                <a:moveTo>
                  <a:pt x="121157" y="221742"/>
                </a:moveTo>
                <a:lnTo>
                  <a:pt x="85978" y="236220"/>
                </a:lnTo>
                <a:lnTo>
                  <a:pt x="129539" y="342011"/>
                </a:lnTo>
                <a:lnTo>
                  <a:pt x="164719" y="327406"/>
                </a:lnTo>
                <a:lnTo>
                  <a:pt x="121157" y="221742"/>
                </a:lnTo>
                <a:close/>
              </a:path>
              <a:path w="531495" h="1231900">
                <a:moveTo>
                  <a:pt x="179196" y="362712"/>
                </a:moveTo>
                <a:lnTo>
                  <a:pt x="144017" y="377190"/>
                </a:lnTo>
                <a:lnTo>
                  <a:pt x="187578" y="482854"/>
                </a:lnTo>
                <a:lnTo>
                  <a:pt x="222757" y="468376"/>
                </a:lnTo>
                <a:lnTo>
                  <a:pt x="179196" y="362712"/>
                </a:lnTo>
                <a:close/>
              </a:path>
              <a:path w="531495" h="1231900">
                <a:moveTo>
                  <a:pt x="237235" y="503555"/>
                </a:moveTo>
                <a:lnTo>
                  <a:pt x="202056" y="518160"/>
                </a:lnTo>
                <a:lnTo>
                  <a:pt x="245490" y="623824"/>
                </a:lnTo>
                <a:lnTo>
                  <a:pt x="280796" y="609346"/>
                </a:lnTo>
                <a:lnTo>
                  <a:pt x="237235" y="503555"/>
                </a:lnTo>
                <a:close/>
              </a:path>
              <a:path w="531495" h="1231900">
                <a:moveTo>
                  <a:pt x="295275" y="644525"/>
                </a:moveTo>
                <a:lnTo>
                  <a:pt x="260095" y="659003"/>
                </a:lnTo>
                <a:lnTo>
                  <a:pt x="303529" y="764667"/>
                </a:lnTo>
                <a:lnTo>
                  <a:pt x="338835" y="750189"/>
                </a:lnTo>
                <a:lnTo>
                  <a:pt x="295275" y="644525"/>
                </a:lnTo>
                <a:close/>
              </a:path>
              <a:path w="531495" h="1231900">
                <a:moveTo>
                  <a:pt x="353313" y="785495"/>
                </a:moveTo>
                <a:lnTo>
                  <a:pt x="318134" y="799973"/>
                </a:lnTo>
                <a:lnTo>
                  <a:pt x="361568" y="905637"/>
                </a:lnTo>
                <a:lnTo>
                  <a:pt x="396875" y="891159"/>
                </a:lnTo>
                <a:lnTo>
                  <a:pt x="353313" y="785495"/>
                </a:lnTo>
                <a:close/>
              </a:path>
              <a:path w="531495" h="1231900">
                <a:moveTo>
                  <a:pt x="411352" y="926338"/>
                </a:moveTo>
                <a:lnTo>
                  <a:pt x="376047" y="940816"/>
                </a:lnTo>
                <a:lnTo>
                  <a:pt x="419607" y="1046607"/>
                </a:lnTo>
                <a:lnTo>
                  <a:pt x="454913" y="1032002"/>
                </a:lnTo>
                <a:lnTo>
                  <a:pt x="411352" y="926338"/>
                </a:lnTo>
                <a:close/>
              </a:path>
              <a:path w="531495" h="1231900">
                <a:moveTo>
                  <a:pt x="469391" y="1067308"/>
                </a:moveTo>
                <a:lnTo>
                  <a:pt x="434086" y="1081786"/>
                </a:lnTo>
                <a:lnTo>
                  <a:pt x="477647" y="1187450"/>
                </a:lnTo>
                <a:lnTo>
                  <a:pt x="512825" y="1172972"/>
                </a:lnTo>
                <a:lnTo>
                  <a:pt x="469391" y="1067308"/>
                </a:lnTo>
                <a:close/>
              </a:path>
              <a:path w="531495" h="1231900">
                <a:moveTo>
                  <a:pt x="527430" y="1208151"/>
                </a:moveTo>
                <a:lnTo>
                  <a:pt x="492125" y="1222756"/>
                </a:lnTo>
                <a:lnTo>
                  <a:pt x="495680" y="1231392"/>
                </a:lnTo>
                <a:lnTo>
                  <a:pt x="530987" y="1216914"/>
                </a:lnTo>
                <a:lnTo>
                  <a:pt x="527430" y="12081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54122" y="2341626"/>
            <a:ext cx="531495" cy="1231900"/>
          </a:xfrm>
          <a:custGeom>
            <a:rect l="l" t="t" r="r" b="b"/>
            <a:pathLst>
              <a:path w="531495" h="1231900">
                <a:moveTo>
                  <a:pt x="35305" y="0"/>
                </a:moveTo>
                <a:lnTo>
                  <a:pt x="0" y="14477"/>
                </a:lnTo>
                <a:lnTo>
                  <a:pt x="43560" y="120141"/>
                </a:lnTo>
                <a:lnTo>
                  <a:pt x="78866" y="105663"/>
                </a:lnTo>
                <a:lnTo>
                  <a:pt x="35305" y="0"/>
                </a:lnTo>
                <a:close/>
              </a:path>
              <a:path w="531495" h="1231900">
                <a:moveTo>
                  <a:pt x="93344" y="140970"/>
                </a:moveTo>
                <a:lnTo>
                  <a:pt x="58038" y="155448"/>
                </a:lnTo>
                <a:lnTo>
                  <a:pt x="101600" y="261112"/>
                </a:lnTo>
                <a:lnTo>
                  <a:pt x="136778" y="246634"/>
                </a:lnTo>
                <a:lnTo>
                  <a:pt x="93344" y="140970"/>
                </a:lnTo>
                <a:close/>
              </a:path>
              <a:path w="531495" h="1231900">
                <a:moveTo>
                  <a:pt x="151383" y="281813"/>
                </a:moveTo>
                <a:lnTo>
                  <a:pt x="116077" y="296290"/>
                </a:lnTo>
                <a:lnTo>
                  <a:pt x="159638" y="402082"/>
                </a:lnTo>
                <a:lnTo>
                  <a:pt x="194817" y="387476"/>
                </a:lnTo>
                <a:lnTo>
                  <a:pt x="151383" y="281813"/>
                </a:lnTo>
                <a:close/>
              </a:path>
              <a:path w="531495" h="1231900">
                <a:moveTo>
                  <a:pt x="209422" y="422783"/>
                </a:moveTo>
                <a:lnTo>
                  <a:pt x="174116" y="437261"/>
                </a:lnTo>
                <a:lnTo>
                  <a:pt x="217677" y="542925"/>
                </a:lnTo>
                <a:lnTo>
                  <a:pt x="252856" y="528447"/>
                </a:lnTo>
                <a:lnTo>
                  <a:pt x="209422" y="422783"/>
                </a:lnTo>
                <a:close/>
              </a:path>
              <a:path w="531495" h="1231900">
                <a:moveTo>
                  <a:pt x="267334" y="563626"/>
                </a:moveTo>
                <a:lnTo>
                  <a:pt x="232155" y="578231"/>
                </a:lnTo>
                <a:lnTo>
                  <a:pt x="275716" y="683895"/>
                </a:lnTo>
                <a:lnTo>
                  <a:pt x="310895" y="669416"/>
                </a:lnTo>
                <a:lnTo>
                  <a:pt x="267334" y="563626"/>
                </a:lnTo>
                <a:close/>
              </a:path>
              <a:path w="531495" h="1231900">
                <a:moveTo>
                  <a:pt x="325373" y="704596"/>
                </a:moveTo>
                <a:lnTo>
                  <a:pt x="290194" y="719074"/>
                </a:lnTo>
                <a:lnTo>
                  <a:pt x="333755" y="824864"/>
                </a:lnTo>
                <a:lnTo>
                  <a:pt x="368934" y="810260"/>
                </a:lnTo>
                <a:lnTo>
                  <a:pt x="325373" y="704596"/>
                </a:lnTo>
                <a:close/>
              </a:path>
              <a:path w="531495" h="1231900">
                <a:moveTo>
                  <a:pt x="383413" y="845565"/>
                </a:moveTo>
                <a:lnTo>
                  <a:pt x="348233" y="860044"/>
                </a:lnTo>
                <a:lnTo>
                  <a:pt x="391794" y="965708"/>
                </a:lnTo>
                <a:lnTo>
                  <a:pt x="426973" y="951229"/>
                </a:lnTo>
                <a:lnTo>
                  <a:pt x="383413" y="845565"/>
                </a:lnTo>
                <a:close/>
              </a:path>
              <a:path w="531495" h="1231900">
                <a:moveTo>
                  <a:pt x="531113" y="1103884"/>
                </a:moveTo>
                <a:lnTo>
                  <a:pt x="425322" y="1147445"/>
                </a:lnTo>
                <a:lnTo>
                  <a:pt x="521715" y="1231391"/>
                </a:lnTo>
                <a:lnTo>
                  <a:pt x="527669" y="1150620"/>
                </a:lnTo>
                <a:lnTo>
                  <a:pt x="467867" y="1150620"/>
                </a:lnTo>
                <a:lnTo>
                  <a:pt x="464311" y="1141857"/>
                </a:lnTo>
                <a:lnTo>
                  <a:pt x="499490" y="1127378"/>
                </a:lnTo>
                <a:lnTo>
                  <a:pt x="529382" y="1127378"/>
                </a:lnTo>
                <a:lnTo>
                  <a:pt x="531113" y="1103884"/>
                </a:lnTo>
                <a:close/>
              </a:path>
              <a:path w="531495" h="1231900">
                <a:moveTo>
                  <a:pt x="499490" y="1127378"/>
                </a:moveTo>
                <a:lnTo>
                  <a:pt x="464311" y="1141857"/>
                </a:lnTo>
                <a:lnTo>
                  <a:pt x="467867" y="1150620"/>
                </a:lnTo>
                <a:lnTo>
                  <a:pt x="503047" y="1136014"/>
                </a:lnTo>
                <a:lnTo>
                  <a:pt x="499490" y="1127378"/>
                </a:lnTo>
                <a:close/>
              </a:path>
              <a:path w="531495" h="1231900">
                <a:moveTo>
                  <a:pt x="529382" y="1127378"/>
                </a:moveTo>
                <a:lnTo>
                  <a:pt x="499490" y="1127378"/>
                </a:lnTo>
                <a:lnTo>
                  <a:pt x="503047" y="1136014"/>
                </a:lnTo>
                <a:lnTo>
                  <a:pt x="467867" y="1150620"/>
                </a:lnTo>
                <a:lnTo>
                  <a:pt x="527669" y="1150620"/>
                </a:lnTo>
                <a:lnTo>
                  <a:pt x="529382" y="1127378"/>
                </a:lnTo>
                <a:close/>
              </a:path>
              <a:path w="531495" h="1231900">
                <a:moveTo>
                  <a:pt x="441451" y="986409"/>
                </a:moveTo>
                <a:lnTo>
                  <a:pt x="406272" y="1001013"/>
                </a:lnTo>
                <a:lnTo>
                  <a:pt x="449706" y="1106677"/>
                </a:lnTo>
                <a:lnTo>
                  <a:pt x="485013" y="1092200"/>
                </a:lnTo>
                <a:lnTo>
                  <a:pt x="441451" y="9864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136139" y="2811526"/>
            <a:ext cx="1885950" cy="50863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95070" marR="5080" indent="-102235">
              <a:lnSpc>
                <a:spcPct val="100000"/>
              </a:lnSpc>
              <a:spcBef>
                <a:spcPts val="105"/>
              </a:spcBef>
            </a:pPr>
            <a:r>
              <a:rPr sz="800" spc="-5">
                <a:latin typeface="Arial"/>
                <a:cs typeface="Arial"/>
              </a:rPr>
              <a:t>SNMP</a:t>
            </a:r>
            <a:r>
              <a:rPr sz="800" spc="-50">
                <a:latin typeface="Arial"/>
                <a:cs typeface="Arial"/>
              </a:rPr>
              <a:t> </a:t>
            </a:r>
            <a:r>
              <a:rPr sz="800" spc="-5">
                <a:latin typeface="Arial"/>
                <a:cs typeface="Arial"/>
              </a:rPr>
              <a:t>Response  (130.89.16.2)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800" spc="-5">
                <a:latin typeface="Arial"/>
                <a:cs typeface="Arial"/>
              </a:rPr>
              <a:t>SNMP get</a:t>
            </a:r>
            <a:r>
              <a:rPr sz="800" spc="10">
                <a:latin typeface="Arial"/>
                <a:cs typeface="Arial"/>
              </a:rPr>
              <a:t> </a:t>
            </a:r>
            <a:r>
              <a:rPr sz="800" spc="-5">
                <a:latin typeface="Arial"/>
                <a:cs typeface="Arial"/>
              </a:rPr>
              <a:t>(address)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4370" y="5144312"/>
            <a:ext cx="8030845" cy="105473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500" b="1" spc="-5">
                <a:latin typeface="Arial"/>
                <a:cs typeface="Arial"/>
              </a:rPr>
              <a:t>SNMP</a:t>
            </a:r>
            <a:r>
              <a:rPr sz="1500" b="1" spc="0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get</a:t>
            </a:r>
            <a:r>
              <a:rPr sz="1500" b="1">
                <a:latin typeface="Microsoft JhengHei"/>
                <a:cs typeface="Microsoft JhengHei"/>
              </a:rPr>
              <a:t>操作</a:t>
            </a:r>
            <a:r>
              <a:rPr sz="1500" b="1" spc="-5">
                <a:latin typeface="Microsoft JhengHei"/>
                <a:cs typeface="Microsoft JhengHei"/>
              </a:rPr>
              <a:t>由网管软件发起，查询指定对象的数据。</a:t>
            </a:r>
            <a:endParaRPr sz="15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500" b="1" spc="5">
                <a:latin typeface="Microsoft JhengHei"/>
                <a:cs typeface="Microsoft JhengHei"/>
              </a:rPr>
              <a:t>网络设</a:t>
            </a:r>
            <a:r>
              <a:rPr sz="1500" b="1">
                <a:latin typeface="Microsoft JhengHei"/>
                <a:cs typeface="Microsoft JhengHei"/>
              </a:rPr>
              <a:t>备收到请求后，需要发送响应报文，如果目标数据存在，则返回目标数据，否则在响应报</a:t>
            </a:r>
            <a:endParaRPr sz="15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900"/>
              </a:spcBef>
            </a:pPr>
            <a:r>
              <a:rPr sz="1500" b="1">
                <a:latin typeface="Microsoft JhengHei"/>
                <a:cs typeface="Microsoft JhengHei"/>
              </a:rPr>
              <a:t>文中指出</a:t>
            </a:r>
            <a:r>
              <a:rPr sz="1500" b="1" spc="-5">
                <a:latin typeface="Microsoft JhengHei"/>
                <a:cs typeface="Microsoft JhengHei"/>
              </a:rPr>
              <a:t>对</a:t>
            </a:r>
            <a:r>
              <a:rPr sz="1500" b="1">
                <a:latin typeface="Microsoft JhengHei"/>
                <a:cs typeface="Microsoft JhengHei"/>
              </a:rPr>
              <a:t>应</a:t>
            </a:r>
            <a:r>
              <a:rPr sz="1500" b="1" spc="-5">
                <a:latin typeface="Microsoft JhengHei"/>
                <a:cs typeface="Microsoft JhengHei"/>
              </a:rPr>
              <a:t>变</a:t>
            </a:r>
            <a:r>
              <a:rPr sz="1500" b="1">
                <a:latin typeface="Microsoft JhengHei"/>
                <a:cs typeface="Microsoft JhengHei"/>
              </a:rPr>
              <a:t>量</a:t>
            </a:r>
            <a:r>
              <a:rPr sz="1500" b="1" spc="-5">
                <a:latin typeface="Microsoft JhengHei"/>
                <a:cs typeface="Microsoft JhengHei"/>
              </a:rPr>
              <a:t>不</a:t>
            </a:r>
            <a:r>
              <a:rPr sz="1500" b="1">
                <a:latin typeface="Microsoft JhengHei"/>
                <a:cs typeface="Microsoft JhengHei"/>
              </a:rPr>
              <a:t>存</a:t>
            </a:r>
            <a:r>
              <a:rPr sz="1500" b="1" spc="-5">
                <a:latin typeface="Microsoft JhengHei"/>
                <a:cs typeface="Microsoft JhengHei"/>
              </a:rPr>
              <a:t>在（</a:t>
            </a:r>
            <a:r>
              <a:rPr sz="1500" b="1" spc="-5">
                <a:latin typeface="Arial"/>
                <a:cs typeface="Arial"/>
              </a:rPr>
              <a:t>no-such-name</a:t>
            </a:r>
            <a:r>
              <a:rPr sz="1500" b="1" spc="-30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or</a:t>
            </a:r>
            <a:r>
              <a:rPr sz="1500" b="1" spc="-10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no-such-object</a:t>
            </a:r>
            <a:r>
              <a:rPr sz="1500" b="1" spc="-5">
                <a:latin typeface="Microsoft JhengHei"/>
                <a:cs typeface="Microsoft JhengHei"/>
              </a:rPr>
              <a:t>）</a:t>
            </a:r>
            <a:r>
              <a:rPr sz="1500" b="1">
                <a:latin typeface="Microsoft JhengHei"/>
                <a:cs typeface="Microsoft JhengHei"/>
              </a:rPr>
              <a:t>。</a:t>
            </a:r>
            <a:endParaRPr sz="15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995928" y="2420873"/>
            <a:ext cx="1584198" cy="720089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16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11" name="PB16"/>
          <p:cNvSpPr/>
          <p:nvPr/>
        </p:nvSpPr>
        <p:spPr>
          <a:xfrm>
            <a:off x="0" y="6839712"/>
            <a:ext cx="3483428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12" name="PageNumberTextBox16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SNMP与MIB网络协议概述全文共42页，当前为第16页。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38233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SNMP</a:t>
            </a:r>
            <a:r>
              <a:rPr sz="3200" spc="-85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Get-Next</a:t>
            </a:r>
            <a:r>
              <a:rPr sz="3200" spc="0">
                <a:solidFill>
                  <a:srgbClr val="CC0000"/>
                </a:solidFill>
              </a:rPr>
              <a:t>报文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95702" y="1430831"/>
            <a:ext cx="4608449" cy="3654375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15792" y="2132838"/>
            <a:ext cx="1374775" cy="1729739"/>
          </a:xfrm>
          <a:custGeom>
            <a:rect l="l" t="t" r="r" b="b"/>
            <a:pathLst>
              <a:path w="1374775" h="1729739">
                <a:moveTo>
                  <a:pt x="85877" y="77813"/>
                </a:moveTo>
                <a:lnTo>
                  <a:pt x="56036" y="101440"/>
                </a:lnTo>
                <a:lnTo>
                  <a:pt x="115188" y="176149"/>
                </a:lnTo>
                <a:lnTo>
                  <a:pt x="145033" y="152526"/>
                </a:lnTo>
                <a:lnTo>
                  <a:pt x="85877" y="77813"/>
                </a:lnTo>
                <a:close/>
              </a:path>
              <a:path w="1374775" h="1729739">
                <a:moveTo>
                  <a:pt x="0" y="0"/>
                </a:moveTo>
                <a:lnTo>
                  <a:pt x="26162" y="125095"/>
                </a:lnTo>
                <a:lnTo>
                  <a:pt x="56036" y="101440"/>
                </a:lnTo>
                <a:lnTo>
                  <a:pt x="44195" y="86487"/>
                </a:lnTo>
                <a:lnTo>
                  <a:pt x="74040" y="62864"/>
                </a:lnTo>
                <a:lnTo>
                  <a:pt x="104756" y="62864"/>
                </a:lnTo>
                <a:lnTo>
                  <a:pt x="115824" y="54101"/>
                </a:lnTo>
                <a:lnTo>
                  <a:pt x="0" y="0"/>
                </a:lnTo>
                <a:close/>
              </a:path>
              <a:path w="1374775" h="1729739">
                <a:moveTo>
                  <a:pt x="74040" y="62864"/>
                </a:moveTo>
                <a:lnTo>
                  <a:pt x="44195" y="86487"/>
                </a:lnTo>
                <a:lnTo>
                  <a:pt x="56036" y="101440"/>
                </a:lnTo>
                <a:lnTo>
                  <a:pt x="85877" y="77813"/>
                </a:lnTo>
                <a:lnTo>
                  <a:pt x="74040" y="62864"/>
                </a:lnTo>
                <a:close/>
              </a:path>
              <a:path w="1374775" h="1729739">
                <a:moveTo>
                  <a:pt x="104756" y="62864"/>
                </a:moveTo>
                <a:lnTo>
                  <a:pt x="74040" y="62864"/>
                </a:lnTo>
                <a:lnTo>
                  <a:pt x="85877" y="77813"/>
                </a:lnTo>
                <a:lnTo>
                  <a:pt x="104756" y="62864"/>
                </a:lnTo>
                <a:close/>
              </a:path>
              <a:path w="1374775" h="1729739">
                <a:moveTo>
                  <a:pt x="168656" y="182372"/>
                </a:moveTo>
                <a:lnTo>
                  <a:pt x="138811" y="205994"/>
                </a:lnTo>
                <a:lnTo>
                  <a:pt x="209804" y="295656"/>
                </a:lnTo>
                <a:lnTo>
                  <a:pt x="239649" y="272034"/>
                </a:lnTo>
                <a:lnTo>
                  <a:pt x="168656" y="182372"/>
                </a:lnTo>
                <a:close/>
              </a:path>
              <a:path w="1374775" h="1729739">
                <a:moveTo>
                  <a:pt x="263270" y="301878"/>
                </a:moveTo>
                <a:lnTo>
                  <a:pt x="233425" y="325500"/>
                </a:lnTo>
                <a:lnTo>
                  <a:pt x="304292" y="415163"/>
                </a:lnTo>
                <a:lnTo>
                  <a:pt x="334263" y="391413"/>
                </a:lnTo>
                <a:lnTo>
                  <a:pt x="263270" y="301878"/>
                </a:lnTo>
                <a:close/>
              </a:path>
              <a:path w="1374775" h="1729739">
                <a:moveTo>
                  <a:pt x="357885" y="421386"/>
                </a:moveTo>
                <a:lnTo>
                  <a:pt x="328040" y="445008"/>
                </a:lnTo>
                <a:lnTo>
                  <a:pt x="398906" y="534542"/>
                </a:lnTo>
                <a:lnTo>
                  <a:pt x="428752" y="510921"/>
                </a:lnTo>
                <a:lnTo>
                  <a:pt x="357885" y="421386"/>
                </a:lnTo>
                <a:close/>
              </a:path>
              <a:path w="1374775" h="1729739">
                <a:moveTo>
                  <a:pt x="452501" y="540765"/>
                </a:moveTo>
                <a:lnTo>
                  <a:pt x="422529" y="564514"/>
                </a:lnTo>
                <a:lnTo>
                  <a:pt x="493521" y="654050"/>
                </a:lnTo>
                <a:lnTo>
                  <a:pt x="523367" y="630427"/>
                </a:lnTo>
                <a:lnTo>
                  <a:pt x="452501" y="540765"/>
                </a:lnTo>
                <a:close/>
              </a:path>
              <a:path w="1374775" h="1729739">
                <a:moveTo>
                  <a:pt x="547116" y="660273"/>
                </a:moveTo>
                <a:lnTo>
                  <a:pt x="517144" y="684022"/>
                </a:lnTo>
                <a:lnTo>
                  <a:pt x="588136" y="773557"/>
                </a:lnTo>
                <a:lnTo>
                  <a:pt x="617982" y="749935"/>
                </a:lnTo>
                <a:lnTo>
                  <a:pt x="547116" y="660273"/>
                </a:lnTo>
                <a:close/>
              </a:path>
              <a:path w="1374775" h="1729739">
                <a:moveTo>
                  <a:pt x="641604" y="779779"/>
                </a:moveTo>
                <a:lnTo>
                  <a:pt x="611758" y="803401"/>
                </a:lnTo>
                <a:lnTo>
                  <a:pt x="682752" y="893063"/>
                </a:lnTo>
                <a:lnTo>
                  <a:pt x="712596" y="869441"/>
                </a:lnTo>
                <a:lnTo>
                  <a:pt x="641604" y="779779"/>
                </a:lnTo>
                <a:close/>
              </a:path>
              <a:path w="1374775" h="1729739">
                <a:moveTo>
                  <a:pt x="736219" y="899287"/>
                </a:moveTo>
                <a:lnTo>
                  <a:pt x="706373" y="922909"/>
                </a:lnTo>
                <a:lnTo>
                  <a:pt x="777367" y="1012571"/>
                </a:lnTo>
                <a:lnTo>
                  <a:pt x="807211" y="988949"/>
                </a:lnTo>
                <a:lnTo>
                  <a:pt x="736219" y="899287"/>
                </a:lnTo>
                <a:close/>
              </a:path>
              <a:path w="1374775" h="1729739">
                <a:moveTo>
                  <a:pt x="830833" y="1018794"/>
                </a:moveTo>
                <a:lnTo>
                  <a:pt x="800989" y="1042415"/>
                </a:lnTo>
                <a:lnTo>
                  <a:pt x="871855" y="1132077"/>
                </a:lnTo>
                <a:lnTo>
                  <a:pt x="901827" y="1108456"/>
                </a:lnTo>
                <a:lnTo>
                  <a:pt x="830833" y="1018794"/>
                </a:lnTo>
                <a:close/>
              </a:path>
              <a:path w="1374775" h="1729739">
                <a:moveTo>
                  <a:pt x="925448" y="1138301"/>
                </a:moveTo>
                <a:lnTo>
                  <a:pt x="895604" y="1161923"/>
                </a:lnTo>
                <a:lnTo>
                  <a:pt x="966469" y="1251585"/>
                </a:lnTo>
                <a:lnTo>
                  <a:pt x="996442" y="1227836"/>
                </a:lnTo>
                <a:lnTo>
                  <a:pt x="925448" y="1138301"/>
                </a:lnTo>
                <a:close/>
              </a:path>
              <a:path w="1374775" h="1729739">
                <a:moveTo>
                  <a:pt x="1020064" y="1257808"/>
                </a:moveTo>
                <a:lnTo>
                  <a:pt x="990219" y="1281429"/>
                </a:lnTo>
                <a:lnTo>
                  <a:pt x="1061084" y="1370964"/>
                </a:lnTo>
                <a:lnTo>
                  <a:pt x="1090930" y="1347342"/>
                </a:lnTo>
                <a:lnTo>
                  <a:pt x="1020064" y="1257808"/>
                </a:lnTo>
                <a:close/>
              </a:path>
              <a:path w="1374775" h="1729739">
                <a:moveTo>
                  <a:pt x="1114679" y="1377188"/>
                </a:moveTo>
                <a:lnTo>
                  <a:pt x="1084707" y="1400937"/>
                </a:lnTo>
                <a:lnTo>
                  <a:pt x="1155699" y="1490472"/>
                </a:lnTo>
                <a:lnTo>
                  <a:pt x="1185545" y="1466850"/>
                </a:lnTo>
                <a:lnTo>
                  <a:pt x="1114679" y="1377188"/>
                </a:lnTo>
                <a:close/>
              </a:path>
              <a:path w="1374775" h="1729739">
                <a:moveTo>
                  <a:pt x="1209167" y="1496695"/>
                </a:moveTo>
                <a:lnTo>
                  <a:pt x="1179321" y="1520444"/>
                </a:lnTo>
                <a:lnTo>
                  <a:pt x="1250315" y="1609979"/>
                </a:lnTo>
                <a:lnTo>
                  <a:pt x="1280159" y="1586357"/>
                </a:lnTo>
                <a:lnTo>
                  <a:pt x="1209167" y="1496695"/>
                </a:lnTo>
                <a:close/>
              </a:path>
              <a:path w="1374775" h="1729739">
                <a:moveTo>
                  <a:pt x="1303782" y="1616202"/>
                </a:moveTo>
                <a:lnTo>
                  <a:pt x="1273936" y="1639824"/>
                </a:lnTo>
                <a:lnTo>
                  <a:pt x="1344930" y="1729486"/>
                </a:lnTo>
                <a:lnTo>
                  <a:pt x="1374774" y="1705864"/>
                </a:lnTo>
                <a:lnTo>
                  <a:pt x="1303782" y="16162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54122" y="2197607"/>
            <a:ext cx="531495" cy="1231900"/>
          </a:xfrm>
          <a:custGeom>
            <a:rect l="l" t="t" r="r" b="b"/>
            <a:pathLst>
              <a:path w="531495" h="1231900">
                <a:moveTo>
                  <a:pt x="35305" y="0"/>
                </a:moveTo>
                <a:lnTo>
                  <a:pt x="0" y="14477"/>
                </a:lnTo>
                <a:lnTo>
                  <a:pt x="43560" y="120141"/>
                </a:lnTo>
                <a:lnTo>
                  <a:pt x="78866" y="105663"/>
                </a:lnTo>
                <a:lnTo>
                  <a:pt x="35305" y="0"/>
                </a:lnTo>
                <a:close/>
              </a:path>
              <a:path w="531495" h="1231900">
                <a:moveTo>
                  <a:pt x="93344" y="140969"/>
                </a:moveTo>
                <a:lnTo>
                  <a:pt x="58038" y="155447"/>
                </a:lnTo>
                <a:lnTo>
                  <a:pt x="101600" y="261112"/>
                </a:lnTo>
                <a:lnTo>
                  <a:pt x="136778" y="246633"/>
                </a:lnTo>
                <a:lnTo>
                  <a:pt x="93344" y="140969"/>
                </a:lnTo>
                <a:close/>
              </a:path>
              <a:path w="531495" h="1231900">
                <a:moveTo>
                  <a:pt x="151383" y="281813"/>
                </a:moveTo>
                <a:lnTo>
                  <a:pt x="116077" y="296290"/>
                </a:lnTo>
                <a:lnTo>
                  <a:pt x="159638" y="402081"/>
                </a:lnTo>
                <a:lnTo>
                  <a:pt x="194817" y="387476"/>
                </a:lnTo>
                <a:lnTo>
                  <a:pt x="151383" y="281813"/>
                </a:lnTo>
                <a:close/>
              </a:path>
              <a:path w="531495" h="1231900">
                <a:moveTo>
                  <a:pt x="209422" y="422782"/>
                </a:moveTo>
                <a:lnTo>
                  <a:pt x="174116" y="437261"/>
                </a:lnTo>
                <a:lnTo>
                  <a:pt x="217677" y="542925"/>
                </a:lnTo>
                <a:lnTo>
                  <a:pt x="252856" y="528446"/>
                </a:lnTo>
                <a:lnTo>
                  <a:pt x="209422" y="422782"/>
                </a:lnTo>
                <a:close/>
              </a:path>
              <a:path w="531495" h="1231900">
                <a:moveTo>
                  <a:pt x="267334" y="563626"/>
                </a:moveTo>
                <a:lnTo>
                  <a:pt x="232155" y="578230"/>
                </a:lnTo>
                <a:lnTo>
                  <a:pt x="275716" y="683894"/>
                </a:lnTo>
                <a:lnTo>
                  <a:pt x="310895" y="669416"/>
                </a:lnTo>
                <a:lnTo>
                  <a:pt x="267334" y="563626"/>
                </a:lnTo>
                <a:close/>
              </a:path>
              <a:path w="531495" h="1231900">
                <a:moveTo>
                  <a:pt x="325373" y="704595"/>
                </a:moveTo>
                <a:lnTo>
                  <a:pt x="290194" y="719074"/>
                </a:lnTo>
                <a:lnTo>
                  <a:pt x="333755" y="824864"/>
                </a:lnTo>
                <a:lnTo>
                  <a:pt x="368934" y="810259"/>
                </a:lnTo>
                <a:lnTo>
                  <a:pt x="325373" y="704595"/>
                </a:lnTo>
                <a:close/>
              </a:path>
              <a:path w="531495" h="1231900">
                <a:moveTo>
                  <a:pt x="383413" y="845565"/>
                </a:moveTo>
                <a:lnTo>
                  <a:pt x="348233" y="860043"/>
                </a:lnTo>
                <a:lnTo>
                  <a:pt x="391794" y="965707"/>
                </a:lnTo>
                <a:lnTo>
                  <a:pt x="426973" y="951229"/>
                </a:lnTo>
                <a:lnTo>
                  <a:pt x="383413" y="845565"/>
                </a:lnTo>
                <a:close/>
              </a:path>
              <a:path w="531495" h="1231900">
                <a:moveTo>
                  <a:pt x="531113" y="1103883"/>
                </a:moveTo>
                <a:lnTo>
                  <a:pt x="425322" y="1147444"/>
                </a:lnTo>
                <a:lnTo>
                  <a:pt x="521715" y="1231391"/>
                </a:lnTo>
                <a:lnTo>
                  <a:pt x="527669" y="1150619"/>
                </a:lnTo>
                <a:lnTo>
                  <a:pt x="467867" y="1150619"/>
                </a:lnTo>
                <a:lnTo>
                  <a:pt x="464311" y="1141856"/>
                </a:lnTo>
                <a:lnTo>
                  <a:pt x="499490" y="1127378"/>
                </a:lnTo>
                <a:lnTo>
                  <a:pt x="529382" y="1127378"/>
                </a:lnTo>
                <a:lnTo>
                  <a:pt x="531113" y="1103883"/>
                </a:lnTo>
                <a:close/>
              </a:path>
              <a:path w="531495" h="1231900">
                <a:moveTo>
                  <a:pt x="499490" y="1127378"/>
                </a:moveTo>
                <a:lnTo>
                  <a:pt x="464311" y="1141856"/>
                </a:lnTo>
                <a:lnTo>
                  <a:pt x="467867" y="1150619"/>
                </a:lnTo>
                <a:lnTo>
                  <a:pt x="503047" y="1136014"/>
                </a:lnTo>
                <a:lnTo>
                  <a:pt x="499490" y="1127378"/>
                </a:lnTo>
                <a:close/>
              </a:path>
              <a:path w="531495" h="1231900">
                <a:moveTo>
                  <a:pt x="529382" y="1127378"/>
                </a:moveTo>
                <a:lnTo>
                  <a:pt x="499490" y="1127378"/>
                </a:lnTo>
                <a:lnTo>
                  <a:pt x="503047" y="1136014"/>
                </a:lnTo>
                <a:lnTo>
                  <a:pt x="467867" y="1150619"/>
                </a:lnTo>
                <a:lnTo>
                  <a:pt x="527669" y="1150619"/>
                </a:lnTo>
                <a:lnTo>
                  <a:pt x="529382" y="1127378"/>
                </a:lnTo>
                <a:close/>
              </a:path>
              <a:path w="531495" h="1231900">
                <a:moveTo>
                  <a:pt x="441451" y="986408"/>
                </a:moveTo>
                <a:lnTo>
                  <a:pt x="406272" y="1001013"/>
                </a:lnTo>
                <a:lnTo>
                  <a:pt x="449706" y="1106677"/>
                </a:lnTo>
                <a:lnTo>
                  <a:pt x="485013" y="1092200"/>
                </a:lnTo>
                <a:lnTo>
                  <a:pt x="441451" y="9864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36723" y="3027680"/>
            <a:ext cx="712470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0" marR="5080" indent="-146685">
              <a:lnSpc>
                <a:spcPct val="100000"/>
              </a:lnSpc>
              <a:spcBef>
                <a:spcPts val="105"/>
              </a:spcBef>
            </a:pPr>
            <a:r>
              <a:rPr sz="800" spc="-5">
                <a:latin typeface="Arial"/>
                <a:cs typeface="Arial"/>
              </a:rPr>
              <a:t>SNMP</a:t>
            </a:r>
            <a:r>
              <a:rPr sz="800" spc="-65">
                <a:latin typeface="Arial"/>
                <a:cs typeface="Arial"/>
              </a:rPr>
              <a:t> </a:t>
            </a:r>
            <a:r>
              <a:rPr sz="800" spc="-5">
                <a:latin typeface="Arial"/>
                <a:cs typeface="Arial"/>
              </a:rPr>
              <a:t>get-next  (address)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37584" y="2667381"/>
            <a:ext cx="80581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800" spc="-5">
                <a:latin typeface="Arial"/>
                <a:cs typeface="Arial"/>
              </a:rPr>
              <a:t>SNMP</a:t>
            </a:r>
            <a:r>
              <a:rPr sz="800" spc="-40">
                <a:latin typeface="Arial"/>
                <a:cs typeface="Arial"/>
              </a:rPr>
              <a:t> </a:t>
            </a:r>
            <a:r>
              <a:rPr sz="800" spc="-5">
                <a:latin typeface="Arial"/>
                <a:cs typeface="Arial"/>
              </a:rPr>
              <a:t>Response</a:t>
            </a:r>
            <a:endParaRPr sz="800">
              <a:latin typeface="Arial"/>
              <a:cs typeface="Arial"/>
            </a:endParaRPr>
          </a:p>
          <a:p>
            <a:pPr marL="30480" algn="ctr">
              <a:lnSpc>
                <a:spcPct val="100000"/>
              </a:lnSpc>
            </a:pPr>
            <a:r>
              <a:rPr sz="800" spc="-5">
                <a:latin typeface="Arial"/>
                <a:cs typeface="Arial"/>
              </a:rPr>
              <a:t>(printer-1)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4370" y="5072227"/>
            <a:ext cx="803084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24765" indent="-342900">
              <a:lnSpc>
                <a:spcPct val="150000"/>
              </a:lnSpc>
              <a:spcBef>
                <a:spcPts val="100"/>
              </a:spcBef>
            </a:pPr>
            <a:r>
              <a:rPr sz="1500" b="1" spc="-5">
                <a:latin typeface="Arial"/>
                <a:cs typeface="Arial"/>
              </a:rPr>
              <a:t>SNMP</a:t>
            </a:r>
            <a:r>
              <a:rPr sz="1500" b="1" spc="125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get-next</a:t>
            </a:r>
            <a:r>
              <a:rPr sz="1500" b="1">
                <a:latin typeface="Microsoft JhengHei"/>
                <a:cs typeface="Microsoft JhengHei"/>
              </a:rPr>
              <a:t>操</a:t>
            </a:r>
            <a:r>
              <a:rPr sz="1500" b="1" spc="-5">
                <a:latin typeface="Microsoft JhengHei"/>
                <a:cs typeface="Microsoft JhengHei"/>
              </a:rPr>
              <a:t>作由网管软件发起，查询指定对象的下一项数据（返回</a:t>
            </a:r>
            <a:r>
              <a:rPr sz="1500" b="1" spc="-5">
                <a:latin typeface="Arial"/>
                <a:cs typeface="Arial"/>
              </a:rPr>
              <a:t>MIB</a:t>
            </a:r>
            <a:r>
              <a:rPr sz="1500" b="1" spc="-5">
                <a:latin typeface="Microsoft JhengHei"/>
                <a:cs typeface="Microsoft JhengHei"/>
              </a:rPr>
              <a:t>字典序的下一项数 </a:t>
            </a:r>
            <a:r>
              <a:rPr sz="1500" b="1">
                <a:latin typeface="Microsoft JhengHei"/>
                <a:cs typeface="Microsoft JhengHei"/>
              </a:rPr>
              <a:t>据，</a:t>
            </a:r>
            <a:r>
              <a:rPr sz="1500" b="1">
                <a:latin typeface="Arial"/>
                <a:cs typeface="Arial"/>
              </a:rPr>
              <a:t>MIB</a:t>
            </a:r>
            <a:r>
              <a:rPr sz="1500" b="1">
                <a:latin typeface="Microsoft JhengHei"/>
                <a:cs typeface="Microsoft JhengHei"/>
              </a:rPr>
              <a:t>在</a:t>
            </a:r>
            <a:r>
              <a:rPr sz="1500" b="1" spc="-5">
                <a:latin typeface="Microsoft JhengHei"/>
                <a:cs typeface="Microsoft JhengHei"/>
              </a:rPr>
              <a:t>后面介绍）。</a:t>
            </a:r>
            <a:endParaRPr sz="15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500" b="1" spc="5">
                <a:latin typeface="Microsoft JhengHei"/>
                <a:cs typeface="Microsoft JhengHei"/>
              </a:rPr>
              <a:t>网络设</a:t>
            </a:r>
            <a:r>
              <a:rPr sz="1500" b="1">
                <a:latin typeface="Microsoft JhengHei"/>
                <a:cs typeface="Microsoft JhengHei"/>
              </a:rPr>
              <a:t>备收到请求后，需要发送响应报文，如果目标对象存在下一项数据，则返回下一项数据，</a:t>
            </a:r>
            <a:endParaRPr sz="15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900"/>
              </a:spcBef>
            </a:pPr>
            <a:r>
              <a:rPr sz="1500" b="1">
                <a:latin typeface="Microsoft JhengHei"/>
                <a:cs typeface="Microsoft JhengHei"/>
              </a:rPr>
              <a:t>否则在响</a:t>
            </a:r>
            <a:r>
              <a:rPr sz="1500" b="1" spc="-5">
                <a:latin typeface="Microsoft JhengHei"/>
                <a:cs typeface="Microsoft JhengHei"/>
              </a:rPr>
              <a:t>应</a:t>
            </a:r>
            <a:r>
              <a:rPr sz="1500" b="1">
                <a:latin typeface="Microsoft JhengHei"/>
                <a:cs typeface="Microsoft JhengHei"/>
              </a:rPr>
              <a:t>报</a:t>
            </a:r>
            <a:r>
              <a:rPr sz="1500" b="1" spc="-5">
                <a:latin typeface="Microsoft JhengHei"/>
                <a:cs typeface="Microsoft JhengHei"/>
              </a:rPr>
              <a:t>文</a:t>
            </a:r>
            <a:r>
              <a:rPr sz="1500" b="1">
                <a:latin typeface="Microsoft JhengHei"/>
                <a:cs typeface="Microsoft JhengHei"/>
              </a:rPr>
              <a:t>中</a:t>
            </a:r>
            <a:r>
              <a:rPr sz="1500" b="1" spc="-5">
                <a:latin typeface="Microsoft JhengHei"/>
                <a:cs typeface="Microsoft JhengHei"/>
              </a:rPr>
              <a:t>指</a:t>
            </a:r>
            <a:r>
              <a:rPr sz="1500" b="1">
                <a:latin typeface="Microsoft JhengHei"/>
                <a:cs typeface="Microsoft JhengHei"/>
              </a:rPr>
              <a:t>出</a:t>
            </a:r>
            <a:r>
              <a:rPr sz="1500" b="1" spc="-5">
                <a:latin typeface="Arial"/>
                <a:cs typeface="Arial"/>
              </a:rPr>
              <a:t>MIB</a:t>
            </a:r>
            <a:r>
              <a:rPr sz="1500" b="1" spc="-5">
                <a:latin typeface="Microsoft JhengHei"/>
                <a:cs typeface="Microsoft JhengHei"/>
              </a:rPr>
              <a:t>读取结束（</a:t>
            </a:r>
            <a:r>
              <a:rPr sz="1500" b="1" spc="-5">
                <a:latin typeface="Arial"/>
                <a:cs typeface="Arial"/>
              </a:rPr>
              <a:t>end</a:t>
            </a:r>
            <a:r>
              <a:rPr sz="1500" b="1" spc="-50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-of-mib-view</a:t>
            </a:r>
            <a:r>
              <a:rPr sz="1500" b="1" spc="-5">
                <a:latin typeface="Microsoft JhengHei"/>
                <a:cs typeface="Microsoft JhengHei"/>
              </a:rPr>
              <a:t>）</a:t>
            </a:r>
            <a:r>
              <a:rPr sz="1500" b="1">
                <a:latin typeface="Microsoft JhengHei"/>
                <a:cs typeface="Microsoft JhengHei"/>
              </a:rPr>
              <a:t>。</a:t>
            </a:r>
            <a:endParaRPr sz="15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211954" y="2204847"/>
            <a:ext cx="1584198" cy="720089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03385" y="6641515"/>
            <a:ext cx="249554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50"/>
              </a:lnSpc>
            </a:pPr>
            <a:fld id="{81D60167-4931-47E6-BA6A-407CBD079E47}" type="slidenum">
              <a:rPr sz="1400">
                <a:solidFill>
                  <a:srgbClr val="FFFFFF"/>
                </a:solidFill>
                <a:latin typeface="Arial"/>
                <a:cs typeface="Arial"/>
              </a:rPr>
              <a:t>17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12" name="PB17"/>
          <p:cNvSpPr/>
          <p:nvPr/>
        </p:nvSpPr>
        <p:spPr>
          <a:xfrm>
            <a:off x="0" y="6839712"/>
            <a:ext cx="3701142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13" name="PageNumberTextBox17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SNMP与MIB网络协议概述全文共42页，当前为第17页。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2195702" y="1402333"/>
            <a:ext cx="4680458" cy="3826891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211954" y="2204847"/>
            <a:ext cx="1584198" cy="720089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38233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SNMP</a:t>
            </a:r>
            <a:r>
              <a:rPr sz="3200" spc="-8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Get-Bulk</a:t>
            </a:r>
            <a:r>
              <a:rPr sz="3200" spc="0">
                <a:solidFill>
                  <a:srgbClr val="CC0000"/>
                </a:solidFill>
              </a:rPr>
              <a:t>报文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15792" y="2132838"/>
            <a:ext cx="3604260" cy="1814830"/>
          </a:xfrm>
          <a:custGeom>
            <a:rect l="l" t="t" r="r" b="b"/>
            <a:pathLst>
              <a:path w="3604259" h="1814829">
                <a:moveTo>
                  <a:pt x="110756" y="34052"/>
                </a:moveTo>
                <a:lnTo>
                  <a:pt x="93713" y="68182"/>
                </a:lnTo>
                <a:lnTo>
                  <a:pt x="178943" y="110744"/>
                </a:lnTo>
                <a:lnTo>
                  <a:pt x="195961" y="76708"/>
                </a:lnTo>
                <a:lnTo>
                  <a:pt x="110756" y="34052"/>
                </a:lnTo>
                <a:close/>
              </a:path>
              <a:path w="3604259" h="1814829">
                <a:moveTo>
                  <a:pt x="127762" y="0"/>
                </a:moveTo>
                <a:lnTo>
                  <a:pt x="0" y="0"/>
                </a:lnTo>
                <a:lnTo>
                  <a:pt x="76707" y="102235"/>
                </a:lnTo>
                <a:lnTo>
                  <a:pt x="93713" y="68182"/>
                </a:lnTo>
                <a:lnTo>
                  <a:pt x="76707" y="59689"/>
                </a:lnTo>
                <a:lnTo>
                  <a:pt x="93725" y="25526"/>
                </a:lnTo>
                <a:lnTo>
                  <a:pt x="115014" y="25526"/>
                </a:lnTo>
                <a:lnTo>
                  <a:pt x="127762" y="0"/>
                </a:lnTo>
                <a:close/>
              </a:path>
              <a:path w="3604259" h="1814829">
                <a:moveTo>
                  <a:pt x="93725" y="25526"/>
                </a:moveTo>
                <a:lnTo>
                  <a:pt x="76707" y="59689"/>
                </a:lnTo>
                <a:lnTo>
                  <a:pt x="93713" y="68182"/>
                </a:lnTo>
                <a:lnTo>
                  <a:pt x="110756" y="34052"/>
                </a:lnTo>
                <a:lnTo>
                  <a:pt x="93725" y="25526"/>
                </a:lnTo>
                <a:close/>
              </a:path>
              <a:path w="3604259" h="1814829">
                <a:moveTo>
                  <a:pt x="115014" y="25526"/>
                </a:moveTo>
                <a:lnTo>
                  <a:pt x="93725" y="25526"/>
                </a:lnTo>
                <a:lnTo>
                  <a:pt x="110756" y="34052"/>
                </a:lnTo>
                <a:lnTo>
                  <a:pt x="115014" y="25526"/>
                </a:lnTo>
                <a:close/>
              </a:path>
              <a:path w="3604259" h="1814829">
                <a:moveTo>
                  <a:pt x="229996" y="93725"/>
                </a:moveTo>
                <a:lnTo>
                  <a:pt x="212979" y="127762"/>
                </a:lnTo>
                <a:lnTo>
                  <a:pt x="315213" y="178942"/>
                </a:lnTo>
                <a:lnTo>
                  <a:pt x="332231" y="144907"/>
                </a:lnTo>
                <a:lnTo>
                  <a:pt x="229996" y="93725"/>
                </a:lnTo>
                <a:close/>
              </a:path>
              <a:path w="3604259" h="1814829">
                <a:moveTo>
                  <a:pt x="366394" y="161925"/>
                </a:moveTo>
                <a:lnTo>
                  <a:pt x="349377" y="195961"/>
                </a:lnTo>
                <a:lnTo>
                  <a:pt x="451484" y="247141"/>
                </a:lnTo>
                <a:lnTo>
                  <a:pt x="468630" y="212978"/>
                </a:lnTo>
                <a:lnTo>
                  <a:pt x="366394" y="161925"/>
                </a:lnTo>
                <a:close/>
              </a:path>
              <a:path w="3604259" h="1814829">
                <a:moveTo>
                  <a:pt x="502666" y="229997"/>
                </a:moveTo>
                <a:lnTo>
                  <a:pt x="485647" y="264160"/>
                </a:lnTo>
                <a:lnTo>
                  <a:pt x="587882" y="315213"/>
                </a:lnTo>
                <a:lnTo>
                  <a:pt x="604901" y="281177"/>
                </a:lnTo>
                <a:lnTo>
                  <a:pt x="502666" y="229997"/>
                </a:lnTo>
                <a:close/>
              </a:path>
              <a:path w="3604259" h="1814829">
                <a:moveTo>
                  <a:pt x="638936" y="298196"/>
                </a:moveTo>
                <a:lnTo>
                  <a:pt x="621919" y="332232"/>
                </a:lnTo>
                <a:lnTo>
                  <a:pt x="724154" y="383413"/>
                </a:lnTo>
                <a:lnTo>
                  <a:pt x="741171" y="349250"/>
                </a:lnTo>
                <a:lnTo>
                  <a:pt x="638936" y="298196"/>
                </a:lnTo>
                <a:close/>
              </a:path>
              <a:path w="3604259" h="1814829">
                <a:moveTo>
                  <a:pt x="775334" y="366395"/>
                </a:moveTo>
                <a:lnTo>
                  <a:pt x="758190" y="400431"/>
                </a:lnTo>
                <a:lnTo>
                  <a:pt x="860424" y="451485"/>
                </a:lnTo>
                <a:lnTo>
                  <a:pt x="877569" y="417449"/>
                </a:lnTo>
                <a:lnTo>
                  <a:pt x="775334" y="366395"/>
                </a:lnTo>
                <a:close/>
              </a:path>
              <a:path w="3604259" h="1814829">
                <a:moveTo>
                  <a:pt x="911606" y="434466"/>
                </a:moveTo>
                <a:lnTo>
                  <a:pt x="894587" y="468629"/>
                </a:lnTo>
                <a:lnTo>
                  <a:pt x="996822" y="519684"/>
                </a:lnTo>
                <a:lnTo>
                  <a:pt x="1013841" y="485648"/>
                </a:lnTo>
                <a:lnTo>
                  <a:pt x="911606" y="434466"/>
                </a:lnTo>
                <a:close/>
              </a:path>
              <a:path w="3604259" h="1814829">
                <a:moveTo>
                  <a:pt x="1047877" y="502665"/>
                </a:moveTo>
                <a:lnTo>
                  <a:pt x="1030858" y="536701"/>
                </a:lnTo>
                <a:lnTo>
                  <a:pt x="1133094" y="587883"/>
                </a:lnTo>
                <a:lnTo>
                  <a:pt x="1150111" y="553720"/>
                </a:lnTo>
                <a:lnTo>
                  <a:pt x="1047877" y="502665"/>
                </a:lnTo>
                <a:close/>
              </a:path>
              <a:path w="3604259" h="1814829">
                <a:moveTo>
                  <a:pt x="1184274" y="570864"/>
                </a:moveTo>
                <a:lnTo>
                  <a:pt x="1167130" y="604901"/>
                </a:lnTo>
                <a:lnTo>
                  <a:pt x="1269365" y="655954"/>
                </a:lnTo>
                <a:lnTo>
                  <a:pt x="1286509" y="621919"/>
                </a:lnTo>
                <a:lnTo>
                  <a:pt x="1184274" y="570864"/>
                </a:lnTo>
                <a:close/>
              </a:path>
              <a:path w="3604259" h="1814829">
                <a:moveTo>
                  <a:pt x="1320545" y="638937"/>
                </a:moveTo>
                <a:lnTo>
                  <a:pt x="1303528" y="673100"/>
                </a:lnTo>
                <a:lnTo>
                  <a:pt x="1405762" y="724153"/>
                </a:lnTo>
                <a:lnTo>
                  <a:pt x="1422781" y="690117"/>
                </a:lnTo>
                <a:lnTo>
                  <a:pt x="1320545" y="638937"/>
                </a:lnTo>
                <a:close/>
              </a:path>
              <a:path w="3604259" h="1814829">
                <a:moveTo>
                  <a:pt x="1456817" y="707136"/>
                </a:moveTo>
                <a:lnTo>
                  <a:pt x="1439798" y="741172"/>
                </a:lnTo>
                <a:lnTo>
                  <a:pt x="1542033" y="792352"/>
                </a:lnTo>
                <a:lnTo>
                  <a:pt x="1559052" y="758189"/>
                </a:lnTo>
                <a:lnTo>
                  <a:pt x="1456817" y="707136"/>
                </a:lnTo>
                <a:close/>
              </a:path>
              <a:path w="3604259" h="1814829">
                <a:moveTo>
                  <a:pt x="1593087" y="775335"/>
                </a:moveTo>
                <a:lnTo>
                  <a:pt x="1576070" y="809371"/>
                </a:lnTo>
                <a:lnTo>
                  <a:pt x="1678305" y="860425"/>
                </a:lnTo>
                <a:lnTo>
                  <a:pt x="1695322" y="826388"/>
                </a:lnTo>
                <a:lnTo>
                  <a:pt x="1593087" y="775335"/>
                </a:lnTo>
                <a:close/>
              </a:path>
              <a:path w="3604259" h="1814829">
                <a:moveTo>
                  <a:pt x="1729485" y="843407"/>
                </a:moveTo>
                <a:lnTo>
                  <a:pt x="1712468" y="877570"/>
                </a:lnTo>
                <a:lnTo>
                  <a:pt x="1814703" y="928624"/>
                </a:lnTo>
                <a:lnTo>
                  <a:pt x="1831720" y="894588"/>
                </a:lnTo>
                <a:lnTo>
                  <a:pt x="1729485" y="843407"/>
                </a:lnTo>
                <a:close/>
              </a:path>
              <a:path w="3604259" h="1814829">
                <a:moveTo>
                  <a:pt x="1865757" y="911606"/>
                </a:moveTo>
                <a:lnTo>
                  <a:pt x="1848739" y="945641"/>
                </a:lnTo>
                <a:lnTo>
                  <a:pt x="1950973" y="996823"/>
                </a:lnTo>
                <a:lnTo>
                  <a:pt x="1967992" y="962660"/>
                </a:lnTo>
                <a:lnTo>
                  <a:pt x="1865757" y="911606"/>
                </a:lnTo>
                <a:close/>
              </a:path>
              <a:path w="3604259" h="1814829">
                <a:moveTo>
                  <a:pt x="2002028" y="979804"/>
                </a:moveTo>
                <a:lnTo>
                  <a:pt x="1985009" y="1013840"/>
                </a:lnTo>
                <a:lnTo>
                  <a:pt x="2087245" y="1064895"/>
                </a:lnTo>
                <a:lnTo>
                  <a:pt x="2104262" y="1030859"/>
                </a:lnTo>
                <a:lnTo>
                  <a:pt x="2002028" y="979804"/>
                </a:lnTo>
                <a:close/>
              </a:path>
              <a:path w="3604259" h="1814829">
                <a:moveTo>
                  <a:pt x="2138426" y="1047876"/>
                </a:moveTo>
                <a:lnTo>
                  <a:pt x="2121408" y="1082039"/>
                </a:lnTo>
                <a:lnTo>
                  <a:pt x="2223643" y="1133094"/>
                </a:lnTo>
                <a:lnTo>
                  <a:pt x="2240660" y="1099058"/>
                </a:lnTo>
                <a:lnTo>
                  <a:pt x="2138426" y="1047876"/>
                </a:lnTo>
                <a:close/>
              </a:path>
              <a:path w="3604259" h="1814829">
                <a:moveTo>
                  <a:pt x="2274697" y="1116076"/>
                </a:moveTo>
                <a:lnTo>
                  <a:pt x="2257679" y="1150112"/>
                </a:lnTo>
                <a:lnTo>
                  <a:pt x="2359914" y="1201292"/>
                </a:lnTo>
                <a:lnTo>
                  <a:pt x="2376932" y="1167129"/>
                </a:lnTo>
                <a:lnTo>
                  <a:pt x="2274697" y="1116076"/>
                </a:lnTo>
                <a:close/>
              </a:path>
              <a:path w="3604259" h="1814829">
                <a:moveTo>
                  <a:pt x="2410968" y="1184275"/>
                </a:moveTo>
                <a:lnTo>
                  <a:pt x="2393949" y="1218311"/>
                </a:lnTo>
                <a:lnTo>
                  <a:pt x="2496185" y="1269364"/>
                </a:lnTo>
                <a:lnTo>
                  <a:pt x="2513203" y="1235328"/>
                </a:lnTo>
                <a:lnTo>
                  <a:pt x="2410968" y="1184275"/>
                </a:lnTo>
                <a:close/>
              </a:path>
              <a:path w="3604259" h="1814829">
                <a:moveTo>
                  <a:pt x="2547366" y="1252347"/>
                </a:moveTo>
                <a:lnTo>
                  <a:pt x="2530221" y="1286510"/>
                </a:lnTo>
                <a:lnTo>
                  <a:pt x="2632456" y="1337564"/>
                </a:lnTo>
                <a:lnTo>
                  <a:pt x="2649601" y="1303527"/>
                </a:lnTo>
                <a:lnTo>
                  <a:pt x="2547366" y="1252347"/>
                </a:lnTo>
                <a:close/>
              </a:path>
              <a:path w="3604259" h="1814829">
                <a:moveTo>
                  <a:pt x="2683636" y="1320546"/>
                </a:moveTo>
                <a:lnTo>
                  <a:pt x="2666619" y="1354582"/>
                </a:lnTo>
                <a:lnTo>
                  <a:pt x="2768854" y="1405763"/>
                </a:lnTo>
                <a:lnTo>
                  <a:pt x="2785872" y="1371600"/>
                </a:lnTo>
                <a:lnTo>
                  <a:pt x="2683636" y="1320546"/>
                </a:lnTo>
                <a:close/>
              </a:path>
              <a:path w="3604259" h="1814829">
                <a:moveTo>
                  <a:pt x="2819908" y="1388617"/>
                </a:moveTo>
                <a:lnTo>
                  <a:pt x="2802890" y="1422781"/>
                </a:lnTo>
                <a:lnTo>
                  <a:pt x="2905124" y="1473835"/>
                </a:lnTo>
                <a:lnTo>
                  <a:pt x="2922143" y="1439799"/>
                </a:lnTo>
                <a:lnTo>
                  <a:pt x="2819908" y="1388617"/>
                </a:lnTo>
                <a:close/>
              </a:path>
              <a:path w="3604259" h="1814829">
                <a:moveTo>
                  <a:pt x="2956306" y="1456816"/>
                </a:moveTo>
                <a:lnTo>
                  <a:pt x="2939160" y="1490853"/>
                </a:lnTo>
                <a:lnTo>
                  <a:pt x="3041396" y="1542034"/>
                </a:lnTo>
                <a:lnTo>
                  <a:pt x="3058541" y="1507998"/>
                </a:lnTo>
                <a:lnTo>
                  <a:pt x="2956306" y="1456816"/>
                </a:lnTo>
                <a:close/>
              </a:path>
              <a:path w="3604259" h="1814829">
                <a:moveTo>
                  <a:pt x="3092577" y="1525016"/>
                </a:moveTo>
                <a:lnTo>
                  <a:pt x="3075559" y="1559052"/>
                </a:lnTo>
                <a:lnTo>
                  <a:pt x="3177794" y="1610233"/>
                </a:lnTo>
                <a:lnTo>
                  <a:pt x="3194811" y="1576070"/>
                </a:lnTo>
                <a:lnTo>
                  <a:pt x="3092577" y="1525016"/>
                </a:lnTo>
                <a:close/>
              </a:path>
              <a:path w="3604259" h="1814829">
                <a:moveTo>
                  <a:pt x="3228847" y="1593088"/>
                </a:moveTo>
                <a:lnTo>
                  <a:pt x="3211830" y="1627251"/>
                </a:lnTo>
                <a:lnTo>
                  <a:pt x="3314065" y="1678305"/>
                </a:lnTo>
                <a:lnTo>
                  <a:pt x="3331082" y="1644269"/>
                </a:lnTo>
                <a:lnTo>
                  <a:pt x="3228847" y="1593088"/>
                </a:lnTo>
                <a:close/>
              </a:path>
              <a:path w="3604259" h="1814829">
                <a:moveTo>
                  <a:pt x="3365246" y="1661287"/>
                </a:moveTo>
                <a:lnTo>
                  <a:pt x="3348101" y="1695323"/>
                </a:lnTo>
                <a:lnTo>
                  <a:pt x="3450335" y="1746504"/>
                </a:lnTo>
                <a:lnTo>
                  <a:pt x="3467480" y="1712468"/>
                </a:lnTo>
                <a:lnTo>
                  <a:pt x="3365246" y="1661287"/>
                </a:lnTo>
                <a:close/>
              </a:path>
              <a:path w="3604259" h="1814829">
                <a:moveTo>
                  <a:pt x="3501517" y="1729486"/>
                </a:moveTo>
                <a:lnTo>
                  <a:pt x="3484499" y="1763522"/>
                </a:lnTo>
                <a:lnTo>
                  <a:pt x="3586733" y="1814703"/>
                </a:lnTo>
                <a:lnTo>
                  <a:pt x="3603752" y="1780539"/>
                </a:lnTo>
                <a:lnTo>
                  <a:pt x="3501517" y="17294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35401" y="2259710"/>
            <a:ext cx="3536950" cy="1746885"/>
          </a:xfrm>
          <a:custGeom>
            <a:rect l="l" t="t" r="r" b="b"/>
            <a:pathLst>
              <a:path w="3536950" h="1746885">
                <a:moveTo>
                  <a:pt x="16764" y="0"/>
                </a:moveTo>
                <a:lnTo>
                  <a:pt x="0" y="34289"/>
                </a:lnTo>
                <a:lnTo>
                  <a:pt x="102616" y="84581"/>
                </a:lnTo>
                <a:lnTo>
                  <a:pt x="119380" y="50291"/>
                </a:lnTo>
                <a:lnTo>
                  <a:pt x="16764" y="0"/>
                </a:lnTo>
                <a:close/>
              </a:path>
              <a:path w="3536950" h="1746885">
                <a:moveTo>
                  <a:pt x="153670" y="67055"/>
                </a:moveTo>
                <a:lnTo>
                  <a:pt x="136906" y="101346"/>
                </a:lnTo>
                <a:lnTo>
                  <a:pt x="239522" y="151637"/>
                </a:lnTo>
                <a:lnTo>
                  <a:pt x="256286" y="117348"/>
                </a:lnTo>
                <a:lnTo>
                  <a:pt x="153670" y="67055"/>
                </a:lnTo>
                <a:close/>
              </a:path>
              <a:path w="3536950" h="1746885">
                <a:moveTo>
                  <a:pt x="290575" y="134112"/>
                </a:moveTo>
                <a:lnTo>
                  <a:pt x="273812" y="168401"/>
                </a:lnTo>
                <a:lnTo>
                  <a:pt x="376428" y="218566"/>
                </a:lnTo>
                <a:lnTo>
                  <a:pt x="393192" y="184403"/>
                </a:lnTo>
                <a:lnTo>
                  <a:pt x="290575" y="134112"/>
                </a:lnTo>
                <a:close/>
              </a:path>
              <a:path w="3536950" h="1746885">
                <a:moveTo>
                  <a:pt x="427355" y="201167"/>
                </a:moveTo>
                <a:lnTo>
                  <a:pt x="410591" y="235330"/>
                </a:lnTo>
                <a:lnTo>
                  <a:pt x="513207" y="285623"/>
                </a:lnTo>
                <a:lnTo>
                  <a:pt x="529971" y="251460"/>
                </a:lnTo>
                <a:lnTo>
                  <a:pt x="427355" y="201167"/>
                </a:lnTo>
                <a:close/>
              </a:path>
              <a:path w="3536950" h="1746885">
                <a:moveTo>
                  <a:pt x="564261" y="268224"/>
                </a:moveTo>
                <a:lnTo>
                  <a:pt x="547497" y="302387"/>
                </a:lnTo>
                <a:lnTo>
                  <a:pt x="650113" y="352678"/>
                </a:lnTo>
                <a:lnTo>
                  <a:pt x="666876" y="318515"/>
                </a:lnTo>
                <a:lnTo>
                  <a:pt x="564261" y="268224"/>
                </a:lnTo>
                <a:close/>
              </a:path>
              <a:path w="3536950" h="1746885">
                <a:moveTo>
                  <a:pt x="701167" y="335279"/>
                </a:moveTo>
                <a:lnTo>
                  <a:pt x="684402" y="369442"/>
                </a:lnTo>
                <a:lnTo>
                  <a:pt x="787019" y="419735"/>
                </a:lnTo>
                <a:lnTo>
                  <a:pt x="803783" y="385444"/>
                </a:lnTo>
                <a:lnTo>
                  <a:pt x="701167" y="335279"/>
                </a:lnTo>
                <a:close/>
              </a:path>
              <a:path w="3536950" h="1746885">
                <a:moveTo>
                  <a:pt x="837946" y="402209"/>
                </a:moveTo>
                <a:lnTo>
                  <a:pt x="821182" y="436499"/>
                </a:lnTo>
                <a:lnTo>
                  <a:pt x="923925" y="486790"/>
                </a:lnTo>
                <a:lnTo>
                  <a:pt x="940562" y="452500"/>
                </a:lnTo>
                <a:lnTo>
                  <a:pt x="837946" y="402209"/>
                </a:lnTo>
                <a:close/>
              </a:path>
              <a:path w="3536950" h="1746885">
                <a:moveTo>
                  <a:pt x="974851" y="469264"/>
                </a:moveTo>
                <a:lnTo>
                  <a:pt x="958088" y="503554"/>
                </a:lnTo>
                <a:lnTo>
                  <a:pt x="1060703" y="553847"/>
                </a:lnTo>
                <a:lnTo>
                  <a:pt x="1077468" y="519556"/>
                </a:lnTo>
                <a:lnTo>
                  <a:pt x="974851" y="469264"/>
                </a:lnTo>
                <a:close/>
              </a:path>
              <a:path w="3536950" h="1746885">
                <a:moveTo>
                  <a:pt x="1111758" y="536321"/>
                </a:moveTo>
                <a:lnTo>
                  <a:pt x="1094994" y="570611"/>
                </a:lnTo>
                <a:lnTo>
                  <a:pt x="1197610" y="620776"/>
                </a:lnTo>
                <a:lnTo>
                  <a:pt x="1214374" y="586613"/>
                </a:lnTo>
                <a:lnTo>
                  <a:pt x="1111758" y="536321"/>
                </a:lnTo>
                <a:close/>
              </a:path>
              <a:path w="3536950" h="1746885">
                <a:moveTo>
                  <a:pt x="1248537" y="603376"/>
                </a:moveTo>
                <a:lnTo>
                  <a:pt x="1231773" y="637539"/>
                </a:lnTo>
                <a:lnTo>
                  <a:pt x="1334515" y="687831"/>
                </a:lnTo>
                <a:lnTo>
                  <a:pt x="1351152" y="653668"/>
                </a:lnTo>
                <a:lnTo>
                  <a:pt x="1248537" y="603376"/>
                </a:lnTo>
                <a:close/>
              </a:path>
              <a:path w="3536950" h="1746885">
                <a:moveTo>
                  <a:pt x="1385443" y="670433"/>
                </a:moveTo>
                <a:lnTo>
                  <a:pt x="1368678" y="704596"/>
                </a:lnTo>
                <a:lnTo>
                  <a:pt x="1471295" y="754888"/>
                </a:lnTo>
                <a:lnTo>
                  <a:pt x="1488059" y="720725"/>
                </a:lnTo>
                <a:lnTo>
                  <a:pt x="1385443" y="670433"/>
                </a:lnTo>
                <a:close/>
              </a:path>
              <a:path w="3536950" h="1746885">
                <a:moveTo>
                  <a:pt x="1522349" y="737488"/>
                </a:moveTo>
                <a:lnTo>
                  <a:pt x="1505585" y="771651"/>
                </a:lnTo>
                <a:lnTo>
                  <a:pt x="1608201" y="821943"/>
                </a:lnTo>
                <a:lnTo>
                  <a:pt x="1624964" y="787780"/>
                </a:lnTo>
                <a:lnTo>
                  <a:pt x="1522349" y="737488"/>
                </a:lnTo>
                <a:close/>
              </a:path>
              <a:path w="3536950" h="1746885">
                <a:moveTo>
                  <a:pt x="1659127" y="804417"/>
                </a:moveTo>
                <a:lnTo>
                  <a:pt x="1642364" y="838708"/>
                </a:lnTo>
                <a:lnTo>
                  <a:pt x="1745107" y="889000"/>
                </a:lnTo>
                <a:lnTo>
                  <a:pt x="1761871" y="854710"/>
                </a:lnTo>
                <a:lnTo>
                  <a:pt x="1659127" y="804417"/>
                </a:lnTo>
                <a:close/>
              </a:path>
              <a:path w="3536950" h="1746885">
                <a:moveTo>
                  <a:pt x="1796034" y="871474"/>
                </a:moveTo>
                <a:lnTo>
                  <a:pt x="1779270" y="905763"/>
                </a:lnTo>
                <a:lnTo>
                  <a:pt x="1881886" y="956055"/>
                </a:lnTo>
                <a:lnTo>
                  <a:pt x="1898650" y="921765"/>
                </a:lnTo>
                <a:lnTo>
                  <a:pt x="1796034" y="871474"/>
                </a:lnTo>
                <a:close/>
              </a:path>
              <a:path w="3536950" h="1746885">
                <a:moveTo>
                  <a:pt x="1932939" y="938529"/>
                </a:moveTo>
                <a:lnTo>
                  <a:pt x="1916176" y="972819"/>
                </a:lnTo>
                <a:lnTo>
                  <a:pt x="2018792" y="1022985"/>
                </a:lnTo>
                <a:lnTo>
                  <a:pt x="2035556" y="988822"/>
                </a:lnTo>
                <a:lnTo>
                  <a:pt x="1932939" y="938529"/>
                </a:lnTo>
                <a:close/>
              </a:path>
              <a:path w="3536950" h="1746885">
                <a:moveTo>
                  <a:pt x="2069719" y="1005586"/>
                </a:moveTo>
                <a:lnTo>
                  <a:pt x="2052955" y="1039749"/>
                </a:lnTo>
                <a:lnTo>
                  <a:pt x="2155698" y="1090040"/>
                </a:lnTo>
                <a:lnTo>
                  <a:pt x="2172462" y="1055877"/>
                </a:lnTo>
                <a:lnTo>
                  <a:pt x="2069719" y="1005586"/>
                </a:lnTo>
                <a:close/>
              </a:path>
              <a:path w="3536950" h="1746885">
                <a:moveTo>
                  <a:pt x="2206625" y="1072641"/>
                </a:moveTo>
                <a:lnTo>
                  <a:pt x="2189861" y="1106804"/>
                </a:lnTo>
                <a:lnTo>
                  <a:pt x="2292477" y="1157097"/>
                </a:lnTo>
                <a:lnTo>
                  <a:pt x="2309241" y="1122934"/>
                </a:lnTo>
                <a:lnTo>
                  <a:pt x="2206625" y="1072641"/>
                </a:lnTo>
                <a:close/>
              </a:path>
              <a:path w="3536950" h="1746885">
                <a:moveTo>
                  <a:pt x="2343531" y="1139698"/>
                </a:moveTo>
                <a:lnTo>
                  <a:pt x="2326767" y="1173861"/>
                </a:lnTo>
                <a:lnTo>
                  <a:pt x="2429383" y="1224152"/>
                </a:lnTo>
                <a:lnTo>
                  <a:pt x="2446147" y="1189989"/>
                </a:lnTo>
                <a:lnTo>
                  <a:pt x="2343531" y="1139698"/>
                </a:lnTo>
                <a:close/>
              </a:path>
              <a:path w="3536950" h="1746885">
                <a:moveTo>
                  <a:pt x="2480310" y="1206753"/>
                </a:moveTo>
                <a:lnTo>
                  <a:pt x="2463546" y="1240916"/>
                </a:lnTo>
                <a:lnTo>
                  <a:pt x="2566289" y="1291209"/>
                </a:lnTo>
                <a:lnTo>
                  <a:pt x="2583053" y="1256918"/>
                </a:lnTo>
                <a:lnTo>
                  <a:pt x="2480310" y="1206753"/>
                </a:lnTo>
                <a:close/>
              </a:path>
              <a:path w="3536950" h="1746885">
                <a:moveTo>
                  <a:pt x="2617216" y="1273683"/>
                </a:moveTo>
                <a:lnTo>
                  <a:pt x="2600452" y="1307973"/>
                </a:lnTo>
                <a:lnTo>
                  <a:pt x="2703068" y="1358264"/>
                </a:lnTo>
                <a:lnTo>
                  <a:pt x="2719832" y="1323975"/>
                </a:lnTo>
                <a:lnTo>
                  <a:pt x="2617216" y="1273683"/>
                </a:lnTo>
                <a:close/>
              </a:path>
              <a:path w="3536950" h="1746885">
                <a:moveTo>
                  <a:pt x="2754122" y="1340739"/>
                </a:moveTo>
                <a:lnTo>
                  <a:pt x="2737358" y="1375028"/>
                </a:lnTo>
                <a:lnTo>
                  <a:pt x="2839974" y="1425320"/>
                </a:lnTo>
                <a:lnTo>
                  <a:pt x="2856738" y="1391031"/>
                </a:lnTo>
                <a:lnTo>
                  <a:pt x="2754122" y="1340739"/>
                </a:lnTo>
                <a:close/>
              </a:path>
              <a:path w="3536950" h="1746885">
                <a:moveTo>
                  <a:pt x="2890901" y="1407795"/>
                </a:moveTo>
                <a:lnTo>
                  <a:pt x="2874137" y="1441958"/>
                </a:lnTo>
                <a:lnTo>
                  <a:pt x="2976880" y="1492250"/>
                </a:lnTo>
                <a:lnTo>
                  <a:pt x="2993644" y="1458087"/>
                </a:lnTo>
                <a:lnTo>
                  <a:pt x="2890901" y="1407795"/>
                </a:lnTo>
                <a:close/>
              </a:path>
              <a:path w="3536950" h="1746885">
                <a:moveTo>
                  <a:pt x="3027807" y="1474851"/>
                </a:moveTo>
                <a:lnTo>
                  <a:pt x="3011043" y="1509014"/>
                </a:lnTo>
                <a:lnTo>
                  <a:pt x="3113659" y="1559306"/>
                </a:lnTo>
                <a:lnTo>
                  <a:pt x="3130423" y="1525143"/>
                </a:lnTo>
                <a:lnTo>
                  <a:pt x="3027807" y="1474851"/>
                </a:lnTo>
                <a:close/>
              </a:path>
              <a:path w="3536950" h="1746885">
                <a:moveTo>
                  <a:pt x="3164713" y="1541907"/>
                </a:moveTo>
                <a:lnTo>
                  <a:pt x="3147949" y="1576070"/>
                </a:lnTo>
                <a:lnTo>
                  <a:pt x="3250565" y="1626362"/>
                </a:lnTo>
                <a:lnTo>
                  <a:pt x="3267329" y="1592199"/>
                </a:lnTo>
                <a:lnTo>
                  <a:pt x="3164713" y="1541907"/>
                </a:lnTo>
                <a:close/>
              </a:path>
              <a:path w="3536950" h="1746885">
                <a:moveTo>
                  <a:pt x="3301492" y="1608963"/>
                </a:moveTo>
                <a:lnTo>
                  <a:pt x="3284728" y="1643126"/>
                </a:lnTo>
                <a:lnTo>
                  <a:pt x="3387471" y="1693418"/>
                </a:lnTo>
                <a:lnTo>
                  <a:pt x="3404235" y="1659127"/>
                </a:lnTo>
                <a:lnTo>
                  <a:pt x="3301492" y="1608963"/>
                </a:lnTo>
                <a:close/>
              </a:path>
              <a:path w="3536950" h="1746885">
                <a:moveTo>
                  <a:pt x="3425763" y="1712209"/>
                </a:moveTo>
                <a:lnTo>
                  <a:pt x="3409061" y="1746377"/>
                </a:lnTo>
                <a:lnTo>
                  <a:pt x="3536823" y="1745361"/>
                </a:lnTo>
                <a:lnTo>
                  <a:pt x="3517908" y="1720595"/>
                </a:lnTo>
                <a:lnTo>
                  <a:pt x="3442843" y="1720595"/>
                </a:lnTo>
                <a:lnTo>
                  <a:pt x="3425763" y="1712209"/>
                </a:lnTo>
                <a:close/>
              </a:path>
              <a:path w="3536950" h="1746885">
                <a:moveTo>
                  <a:pt x="3442527" y="1677919"/>
                </a:moveTo>
                <a:lnTo>
                  <a:pt x="3425763" y="1712209"/>
                </a:lnTo>
                <a:lnTo>
                  <a:pt x="3442843" y="1720595"/>
                </a:lnTo>
                <a:lnTo>
                  <a:pt x="3459607" y="1686306"/>
                </a:lnTo>
                <a:lnTo>
                  <a:pt x="3442527" y="1677919"/>
                </a:lnTo>
                <a:close/>
              </a:path>
              <a:path w="3536950" h="1746885">
                <a:moveTo>
                  <a:pt x="3459226" y="1643761"/>
                </a:moveTo>
                <a:lnTo>
                  <a:pt x="3442527" y="1677919"/>
                </a:lnTo>
                <a:lnTo>
                  <a:pt x="3459607" y="1686306"/>
                </a:lnTo>
                <a:lnTo>
                  <a:pt x="3442843" y="1720595"/>
                </a:lnTo>
                <a:lnTo>
                  <a:pt x="3517908" y="1720595"/>
                </a:lnTo>
                <a:lnTo>
                  <a:pt x="3459226" y="1643761"/>
                </a:lnTo>
                <a:close/>
              </a:path>
              <a:path w="3536950" h="1746885">
                <a:moveTo>
                  <a:pt x="3438398" y="1675891"/>
                </a:moveTo>
                <a:lnTo>
                  <a:pt x="3421634" y="1710182"/>
                </a:lnTo>
                <a:lnTo>
                  <a:pt x="3425763" y="1712209"/>
                </a:lnTo>
                <a:lnTo>
                  <a:pt x="3442527" y="1677919"/>
                </a:lnTo>
                <a:lnTo>
                  <a:pt x="3438398" y="16758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21583" y="2739644"/>
            <a:ext cx="748030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indent="19685">
              <a:lnSpc>
                <a:spcPct val="100000"/>
              </a:lnSpc>
              <a:spcBef>
                <a:spcPts val="105"/>
              </a:spcBef>
            </a:pPr>
            <a:r>
              <a:rPr sz="800" spc="-5">
                <a:latin typeface="Arial"/>
                <a:cs typeface="Arial"/>
              </a:rPr>
              <a:t>SNMP get-bulk  (next, repeat: 3)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49061" y="2955798"/>
            <a:ext cx="80581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marR="5080" indent="-228600">
              <a:lnSpc>
                <a:spcPct val="100000"/>
              </a:lnSpc>
              <a:spcBef>
                <a:spcPts val="105"/>
              </a:spcBef>
            </a:pPr>
            <a:r>
              <a:rPr sz="800" spc="-5">
                <a:latin typeface="Arial"/>
                <a:cs typeface="Arial"/>
              </a:rPr>
              <a:t>SNMP</a:t>
            </a:r>
            <a:r>
              <a:rPr sz="800" spc="-50">
                <a:latin typeface="Arial"/>
                <a:cs typeface="Arial"/>
              </a:rPr>
              <a:t> </a:t>
            </a:r>
            <a:r>
              <a:rPr sz="800" spc="-5">
                <a:latin typeface="Arial"/>
                <a:cs typeface="Arial"/>
              </a:rPr>
              <a:t>Response  (2, 3, 2)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4370" y="5072227"/>
            <a:ext cx="8236584" cy="105473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500" b="1" spc="-5">
                <a:latin typeface="Arial"/>
                <a:cs typeface="Arial"/>
              </a:rPr>
              <a:t>SNMP</a:t>
            </a:r>
            <a:r>
              <a:rPr sz="1500" b="1" spc="-35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get-bulk</a:t>
            </a:r>
            <a:r>
              <a:rPr sz="1500" b="1">
                <a:latin typeface="Microsoft JhengHei"/>
                <a:cs typeface="Microsoft JhengHei"/>
              </a:rPr>
              <a:t>操作由网管软件发起，查询指定对象的</a:t>
            </a:r>
            <a:r>
              <a:rPr sz="1500" b="1" spc="5">
                <a:latin typeface="Microsoft JhengHei"/>
                <a:cs typeface="Microsoft JhengHei"/>
              </a:rPr>
              <a:t>下</a:t>
            </a:r>
            <a:r>
              <a:rPr sz="1500" b="1" spc="-20">
                <a:latin typeface="Arial"/>
                <a:cs typeface="Arial"/>
              </a:rPr>
              <a:t>n</a:t>
            </a:r>
            <a:r>
              <a:rPr sz="1500" b="1">
                <a:latin typeface="Microsoft JhengHei"/>
                <a:cs typeface="Microsoft JhengHei"/>
              </a:rPr>
              <a:t>项数据（返回</a:t>
            </a:r>
            <a:r>
              <a:rPr sz="1500" b="1" spc="-5">
                <a:latin typeface="Arial"/>
                <a:cs typeface="Arial"/>
              </a:rPr>
              <a:t>MIB</a:t>
            </a:r>
            <a:r>
              <a:rPr sz="1500" b="1">
                <a:latin typeface="Microsoft JhengHei"/>
                <a:cs typeface="Microsoft JhengHei"/>
              </a:rPr>
              <a:t>字典序的</a:t>
            </a:r>
            <a:r>
              <a:rPr sz="1500" b="1" spc="5">
                <a:latin typeface="Microsoft JhengHei"/>
                <a:cs typeface="Microsoft JhengHei"/>
              </a:rPr>
              <a:t>下</a:t>
            </a:r>
            <a:r>
              <a:rPr sz="1500" b="1" spc="-20">
                <a:latin typeface="Arial"/>
                <a:cs typeface="Arial"/>
              </a:rPr>
              <a:t>n</a:t>
            </a:r>
            <a:r>
              <a:rPr sz="1500" b="1">
                <a:latin typeface="Microsoft JhengHei"/>
                <a:cs typeface="Microsoft JhengHei"/>
              </a:rPr>
              <a:t>项数据，</a:t>
            </a:r>
            <a:endParaRPr sz="15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900"/>
              </a:spcBef>
            </a:pPr>
            <a:r>
              <a:rPr sz="1500" b="1" spc="-5">
                <a:latin typeface="Arial"/>
                <a:cs typeface="Arial"/>
              </a:rPr>
              <a:t>n</a:t>
            </a:r>
            <a:r>
              <a:rPr sz="1500" b="1" spc="0">
                <a:latin typeface="Microsoft JhengHei"/>
                <a:cs typeface="Microsoft JhengHei"/>
              </a:rPr>
              <a:t>有</a:t>
            </a:r>
            <a:r>
              <a:rPr sz="1500" b="1" spc="-5">
                <a:latin typeface="Arial"/>
                <a:cs typeface="Arial"/>
              </a:rPr>
              <a:t>get-bulk</a:t>
            </a:r>
            <a:r>
              <a:rPr sz="1500" b="1">
                <a:latin typeface="Microsoft JhengHei"/>
                <a:cs typeface="Microsoft JhengHei"/>
              </a:rPr>
              <a:t>参数</a:t>
            </a:r>
            <a:r>
              <a:rPr sz="1500" b="1" spc="-5">
                <a:latin typeface="Arial"/>
                <a:cs typeface="Arial"/>
              </a:rPr>
              <a:t>repeat</a:t>
            </a:r>
            <a:r>
              <a:rPr sz="1500" b="1" spc="-5">
                <a:latin typeface="Microsoft JhengHei"/>
                <a:cs typeface="Microsoft JhengHei"/>
              </a:rPr>
              <a:t>指定）。</a:t>
            </a:r>
            <a:endParaRPr sz="15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500" b="1" spc="0">
                <a:latin typeface="Microsoft JhengHei"/>
                <a:cs typeface="Microsoft JhengHei"/>
              </a:rPr>
              <a:t>网络设</a:t>
            </a:r>
            <a:r>
              <a:rPr sz="1500" b="1">
                <a:latin typeface="Microsoft JhengHei"/>
                <a:cs typeface="Microsoft JhengHei"/>
              </a:rPr>
              <a:t>备收到请求后，需要发送响应报文，如果目标对象的</a:t>
            </a:r>
            <a:r>
              <a:rPr sz="1500" b="1" spc="0">
                <a:latin typeface="Microsoft JhengHei"/>
                <a:cs typeface="Microsoft JhengHei"/>
              </a:rPr>
              <a:t>下</a:t>
            </a:r>
            <a:r>
              <a:rPr sz="1500" b="1" spc="-5">
                <a:latin typeface="Arial"/>
                <a:cs typeface="Arial"/>
              </a:rPr>
              <a:t>n</a:t>
            </a:r>
            <a:r>
              <a:rPr sz="1500" b="1">
                <a:latin typeface="Microsoft JhengHei"/>
                <a:cs typeface="Microsoft JhengHei"/>
              </a:rPr>
              <a:t>项数据，则返回下</a:t>
            </a:r>
            <a:r>
              <a:rPr sz="1500" b="1" spc="-20">
                <a:latin typeface="Arial"/>
                <a:cs typeface="Arial"/>
              </a:rPr>
              <a:t>n</a:t>
            </a:r>
            <a:r>
              <a:rPr sz="1500" b="1">
                <a:latin typeface="Microsoft JhengHei"/>
                <a:cs typeface="Microsoft JhengHei"/>
              </a:rPr>
              <a:t>项数据，否则</a:t>
            </a:r>
            <a:endParaRPr sz="150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300215" y="4221098"/>
            <a:ext cx="606425" cy="432434"/>
          </a:xfrm>
          <a:custGeom>
            <a:rect l="l" t="t" r="r" b="b"/>
            <a:pathLst>
              <a:path w="606425" h="432434">
                <a:moveTo>
                  <a:pt x="0" y="72008"/>
                </a:moveTo>
                <a:lnTo>
                  <a:pt x="5661" y="43987"/>
                </a:lnTo>
                <a:lnTo>
                  <a:pt x="21097" y="21097"/>
                </a:lnTo>
                <a:lnTo>
                  <a:pt x="43987" y="5661"/>
                </a:lnTo>
                <a:lnTo>
                  <a:pt x="72009" y="0"/>
                </a:lnTo>
                <a:lnTo>
                  <a:pt x="534288" y="0"/>
                </a:lnTo>
                <a:lnTo>
                  <a:pt x="562310" y="5661"/>
                </a:lnTo>
                <a:lnTo>
                  <a:pt x="585200" y="21097"/>
                </a:lnTo>
                <a:lnTo>
                  <a:pt x="600636" y="43987"/>
                </a:lnTo>
                <a:lnTo>
                  <a:pt x="606298" y="72008"/>
                </a:lnTo>
                <a:lnTo>
                  <a:pt x="606298" y="360044"/>
                </a:lnTo>
                <a:lnTo>
                  <a:pt x="600636" y="388066"/>
                </a:lnTo>
                <a:lnTo>
                  <a:pt x="585200" y="410956"/>
                </a:lnTo>
                <a:lnTo>
                  <a:pt x="562310" y="426392"/>
                </a:lnTo>
                <a:lnTo>
                  <a:pt x="534288" y="432053"/>
                </a:lnTo>
                <a:lnTo>
                  <a:pt x="72009" y="432053"/>
                </a:lnTo>
                <a:lnTo>
                  <a:pt x="43987" y="426392"/>
                </a:lnTo>
                <a:lnTo>
                  <a:pt x="21097" y="410956"/>
                </a:lnTo>
                <a:lnTo>
                  <a:pt x="5661" y="388066"/>
                </a:lnTo>
                <a:lnTo>
                  <a:pt x="0" y="360044"/>
                </a:lnTo>
                <a:lnTo>
                  <a:pt x="0" y="72008"/>
                </a:lnTo>
                <a:close/>
              </a:path>
            </a:pathLst>
          </a:custGeom>
          <a:ln w="25400">
            <a:solidFill>
              <a:srgbClr val="FF3300"/>
            </a:solidFill>
          </a:ln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12140" y="6201922"/>
            <a:ext cx="4955540" cy="62166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7804">
              <a:lnSpc>
                <a:spcPct val="100000"/>
              </a:lnSpc>
              <a:spcBef>
                <a:spcPts val="204"/>
              </a:spcBef>
            </a:pPr>
            <a:r>
              <a:rPr sz="1500" b="1">
                <a:latin typeface="Microsoft JhengHei"/>
                <a:cs typeface="Microsoft JhengHei"/>
              </a:rPr>
              <a:t>在响应报</a:t>
            </a:r>
            <a:r>
              <a:rPr sz="1500" b="1" spc="-5">
                <a:latin typeface="Microsoft JhengHei"/>
                <a:cs typeface="Microsoft JhengHei"/>
              </a:rPr>
              <a:t>文</a:t>
            </a:r>
            <a:r>
              <a:rPr sz="1500" b="1">
                <a:latin typeface="Microsoft JhengHei"/>
                <a:cs typeface="Microsoft JhengHei"/>
              </a:rPr>
              <a:t>中</a:t>
            </a:r>
            <a:r>
              <a:rPr sz="1500" b="1" spc="-5">
                <a:latin typeface="Microsoft JhengHei"/>
                <a:cs typeface="Microsoft JhengHei"/>
              </a:rPr>
              <a:t>指</a:t>
            </a:r>
            <a:r>
              <a:rPr sz="1500" b="1">
                <a:latin typeface="Microsoft JhengHei"/>
                <a:cs typeface="Microsoft JhengHei"/>
              </a:rPr>
              <a:t>出</a:t>
            </a:r>
            <a:r>
              <a:rPr sz="1500" b="1" spc="-5">
                <a:latin typeface="Arial"/>
                <a:cs typeface="Arial"/>
              </a:rPr>
              <a:t>MIB</a:t>
            </a:r>
            <a:r>
              <a:rPr sz="1500" b="1" spc="-5">
                <a:latin typeface="Microsoft JhengHei"/>
                <a:cs typeface="Microsoft JhengHei"/>
              </a:rPr>
              <a:t>读取结束（</a:t>
            </a:r>
            <a:r>
              <a:rPr sz="1500" b="1" spc="-5">
                <a:latin typeface="Arial"/>
                <a:cs typeface="Arial"/>
              </a:rPr>
              <a:t>end</a:t>
            </a:r>
            <a:r>
              <a:rPr sz="1500" b="1" spc="-25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-of-mib-view</a:t>
            </a:r>
            <a:r>
              <a:rPr sz="1500" b="1" spc="-5">
                <a:latin typeface="Microsoft JhengHei"/>
                <a:cs typeface="Microsoft JhengHei"/>
              </a:rPr>
              <a:t>）</a:t>
            </a:r>
            <a:r>
              <a:rPr sz="1500" b="1">
                <a:latin typeface="Microsoft JhengHei"/>
                <a:cs typeface="Microsoft JhengHei"/>
              </a:rPr>
              <a:t>。</a:t>
            </a:r>
            <a:endParaRPr sz="15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/>
              <a:t>18</a:t>
            </a:fld>
            <a:endParaRPr/>
          </a:p>
        </p:txBody>
      </p:sp>
      <p:sp>
        <p:nvSpPr>
          <p:cNvPr id="13" name="PB18"/>
          <p:cNvSpPr/>
          <p:nvPr/>
        </p:nvSpPr>
        <p:spPr>
          <a:xfrm>
            <a:off x="0" y="6839712"/>
            <a:ext cx="3918857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14" name="PageNumberTextBox18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SNMP与MIB网络协议概述全文共42页，当前为第18页。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827582" y="1052702"/>
            <a:ext cx="3744467" cy="3061462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276352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SNMP</a:t>
            </a:r>
            <a:r>
              <a:rPr sz="3200" spc="-65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3200" spc="-5">
                <a:solidFill>
                  <a:srgbClr val="CC0000"/>
                </a:solidFill>
                <a:latin typeface="Arial"/>
                <a:cs typeface="Arial"/>
              </a:rPr>
              <a:t>Set</a:t>
            </a:r>
            <a:r>
              <a:rPr sz="3200" spc="5">
                <a:solidFill>
                  <a:srgbClr val="CC0000"/>
                </a:solidFill>
              </a:rPr>
              <a:t>报文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45171" y="1688464"/>
            <a:ext cx="1310640" cy="1524635"/>
          </a:xfrm>
          <a:custGeom>
            <a:rect l="l" t="t" r="r" b="b"/>
            <a:pathLst>
              <a:path w="1310639" h="1524635">
                <a:moveTo>
                  <a:pt x="28892" y="0"/>
                </a:moveTo>
                <a:lnTo>
                  <a:pt x="0" y="24764"/>
                </a:lnTo>
                <a:lnTo>
                  <a:pt x="74358" y="111506"/>
                </a:lnTo>
                <a:lnTo>
                  <a:pt x="103314" y="86740"/>
                </a:lnTo>
                <a:lnTo>
                  <a:pt x="28892" y="0"/>
                </a:lnTo>
                <a:close/>
              </a:path>
              <a:path w="1310639" h="1524635">
                <a:moveTo>
                  <a:pt x="128079" y="115697"/>
                </a:moveTo>
                <a:lnTo>
                  <a:pt x="99123" y="140462"/>
                </a:lnTo>
                <a:lnTo>
                  <a:pt x="173545" y="227202"/>
                </a:lnTo>
                <a:lnTo>
                  <a:pt x="202501" y="202437"/>
                </a:lnTo>
                <a:lnTo>
                  <a:pt x="128079" y="115697"/>
                </a:lnTo>
                <a:close/>
              </a:path>
              <a:path w="1310639" h="1524635">
                <a:moveTo>
                  <a:pt x="227266" y="231394"/>
                </a:moveTo>
                <a:lnTo>
                  <a:pt x="198310" y="256159"/>
                </a:lnTo>
                <a:lnTo>
                  <a:pt x="272732" y="342900"/>
                </a:lnTo>
                <a:lnTo>
                  <a:pt x="301688" y="318135"/>
                </a:lnTo>
                <a:lnTo>
                  <a:pt x="227266" y="231394"/>
                </a:lnTo>
                <a:close/>
              </a:path>
              <a:path w="1310639" h="1524635">
                <a:moveTo>
                  <a:pt x="326453" y="347090"/>
                </a:moveTo>
                <a:lnTo>
                  <a:pt x="297497" y="371856"/>
                </a:lnTo>
                <a:lnTo>
                  <a:pt x="371919" y="458597"/>
                </a:lnTo>
                <a:lnTo>
                  <a:pt x="400875" y="433832"/>
                </a:lnTo>
                <a:lnTo>
                  <a:pt x="326453" y="347090"/>
                </a:lnTo>
                <a:close/>
              </a:path>
              <a:path w="1310639" h="1524635">
                <a:moveTo>
                  <a:pt x="425640" y="462788"/>
                </a:moveTo>
                <a:lnTo>
                  <a:pt x="396684" y="487552"/>
                </a:lnTo>
                <a:lnTo>
                  <a:pt x="471106" y="574421"/>
                </a:lnTo>
                <a:lnTo>
                  <a:pt x="500062" y="549529"/>
                </a:lnTo>
                <a:lnTo>
                  <a:pt x="425640" y="462788"/>
                </a:lnTo>
                <a:close/>
              </a:path>
              <a:path w="1310639" h="1524635">
                <a:moveTo>
                  <a:pt x="524827" y="578485"/>
                </a:moveTo>
                <a:lnTo>
                  <a:pt x="495871" y="603250"/>
                </a:lnTo>
                <a:lnTo>
                  <a:pt x="570293" y="690118"/>
                </a:lnTo>
                <a:lnTo>
                  <a:pt x="599249" y="665226"/>
                </a:lnTo>
                <a:lnTo>
                  <a:pt x="524827" y="578485"/>
                </a:lnTo>
                <a:close/>
              </a:path>
              <a:path w="1310639" h="1524635">
                <a:moveTo>
                  <a:pt x="624014" y="694182"/>
                </a:moveTo>
                <a:lnTo>
                  <a:pt x="595058" y="718947"/>
                </a:lnTo>
                <a:lnTo>
                  <a:pt x="669480" y="805814"/>
                </a:lnTo>
                <a:lnTo>
                  <a:pt x="698436" y="781050"/>
                </a:lnTo>
                <a:lnTo>
                  <a:pt x="624014" y="694182"/>
                </a:lnTo>
                <a:close/>
              </a:path>
              <a:path w="1310639" h="1524635">
                <a:moveTo>
                  <a:pt x="723201" y="809879"/>
                </a:moveTo>
                <a:lnTo>
                  <a:pt x="694245" y="834771"/>
                </a:lnTo>
                <a:lnTo>
                  <a:pt x="768667" y="921512"/>
                </a:lnTo>
                <a:lnTo>
                  <a:pt x="797623" y="896747"/>
                </a:lnTo>
                <a:lnTo>
                  <a:pt x="723201" y="809879"/>
                </a:lnTo>
                <a:close/>
              </a:path>
              <a:path w="1310639" h="1524635">
                <a:moveTo>
                  <a:pt x="822388" y="925576"/>
                </a:moveTo>
                <a:lnTo>
                  <a:pt x="793432" y="950468"/>
                </a:lnTo>
                <a:lnTo>
                  <a:pt x="867854" y="1037209"/>
                </a:lnTo>
                <a:lnTo>
                  <a:pt x="896810" y="1012444"/>
                </a:lnTo>
                <a:lnTo>
                  <a:pt x="822388" y="925576"/>
                </a:lnTo>
                <a:close/>
              </a:path>
              <a:path w="1310639" h="1524635">
                <a:moveTo>
                  <a:pt x="921575" y="1041400"/>
                </a:moveTo>
                <a:lnTo>
                  <a:pt x="892619" y="1066164"/>
                </a:lnTo>
                <a:lnTo>
                  <a:pt x="967041" y="1152906"/>
                </a:lnTo>
                <a:lnTo>
                  <a:pt x="995997" y="1128140"/>
                </a:lnTo>
                <a:lnTo>
                  <a:pt x="921575" y="1041400"/>
                </a:lnTo>
                <a:close/>
              </a:path>
              <a:path w="1310639" h="1524635">
                <a:moveTo>
                  <a:pt x="1020762" y="1157097"/>
                </a:moveTo>
                <a:lnTo>
                  <a:pt x="991806" y="1181862"/>
                </a:lnTo>
                <a:lnTo>
                  <a:pt x="1066228" y="1268602"/>
                </a:lnTo>
                <a:lnTo>
                  <a:pt x="1095057" y="1243838"/>
                </a:lnTo>
                <a:lnTo>
                  <a:pt x="1020762" y="1157097"/>
                </a:lnTo>
                <a:close/>
              </a:path>
              <a:path w="1310639" h="1524635">
                <a:moveTo>
                  <a:pt x="1119949" y="1272794"/>
                </a:moveTo>
                <a:lnTo>
                  <a:pt x="1090993" y="1297559"/>
                </a:lnTo>
                <a:lnTo>
                  <a:pt x="1165415" y="1384300"/>
                </a:lnTo>
                <a:lnTo>
                  <a:pt x="1194244" y="1359535"/>
                </a:lnTo>
                <a:lnTo>
                  <a:pt x="1119949" y="1272794"/>
                </a:lnTo>
                <a:close/>
              </a:path>
              <a:path w="1310639" h="1524635">
                <a:moveTo>
                  <a:pt x="1221780" y="1450153"/>
                </a:moveTo>
                <a:lnTo>
                  <a:pt x="1192847" y="1474977"/>
                </a:lnTo>
                <a:lnTo>
                  <a:pt x="1310576" y="1524508"/>
                </a:lnTo>
                <a:lnTo>
                  <a:pt x="1295590" y="1464564"/>
                </a:lnTo>
                <a:lnTo>
                  <a:pt x="1234122" y="1464564"/>
                </a:lnTo>
                <a:lnTo>
                  <a:pt x="1221780" y="1450153"/>
                </a:lnTo>
                <a:close/>
              </a:path>
              <a:path w="1310639" h="1524635">
                <a:moveTo>
                  <a:pt x="1250698" y="1425343"/>
                </a:moveTo>
                <a:lnTo>
                  <a:pt x="1221780" y="1450153"/>
                </a:lnTo>
                <a:lnTo>
                  <a:pt x="1234122" y="1464564"/>
                </a:lnTo>
                <a:lnTo>
                  <a:pt x="1263078" y="1439799"/>
                </a:lnTo>
                <a:lnTo>
                  <a:pt x="1250698" y="1425343"/>
                </a:lnTo>
                <a:close/>
              </a:path>
              <a:path w="1310639" h="1524635">
                <a:moveTo>
                  <a:pt x="1279588" y="1400556"/>
                </a:moveTo>
                <a:lnTo>
                  <a:pt x="1250698" y="1425343"/>
                </a:lnTo>
                <a:lnTo>
                  <a:pt x="1263078" y="1439799"/>
                </a:lnTo>
                <a:lnTo>
                  <a:pt x="1234122" y="1464564"/>
                </a:lnTo>
                <a:lnTo>
                  <a:pt x="1295590" y="1464564"/>
                </a:lnTo>
                <a:lnTo>
                  <a:pt x="1279588" y="1400556"/>
                </a:lnTo>
                <a:close/>
              </a:path>
              <a:path w="1310639" h="1524635">
                <a:moveTo>
                  <a:pt x="1219136" y="1388490"/>
                </a:moveTo>
                <a:lnTo>
                  <a:pt x="1190180" y="1413256"/>
                </a:lnTo>
                <a:lnTo>
                  <a:pt x="1221780" y="1450153"/>
                </a:lnTo>
                <a:lnTo>
                  <a:pt x="1250698" y="1425343"/>
                </a:lnTo>
                <a:lnTo>
                  <a:pt x="1219136" y="13884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01039" y="2133726"/>
            <a:ext cx="483870" cy="391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800" spc="-5">
                <a:latin typeface="Arial"/>
                <a:cs typeface="Arial"/>
              </a:rPr>
              <a:t>SNMP</a:t>
            </a:r>
            <a:r>
              <a:rPr sz="800" spc="-85">
                <a:latin typeface="Arial"/>
                <a:cs typeface="Arial"/>
              </a:rPr>
              <a:t> </a:t>
            </a:r>
            <a:r>
              <a:rPr sz="800">
                <a:latin typeface="Arial"/>
                <a:cs typeface="Arial"/>
              </a:rPr>
              <a:t>set  </a:t>
            </a:r>
            <a:r>
              <a:rPr sz="800" spc="-5">
                <a:latin typeface="Arial"/>
                <a:cs typeface="Arial"/>
              </a:rPr>
              <a:t>(name,”  pr</a:t>
            </a:r>
            <a:r>
              <a:rPr sz="800">
                <a:latin typeface="Arial"/>
                <a:cs typeface="Arial"/>
              </a:rPr>
              <a:t>int</a:t>
            </a:r>
            <a:r>
              <a:rPr sz="800" spc="-5">
                <a:latin typeface="Arial"/>
                <a:cs typeface="Arial"/>
              </a:rPr>
              <a:t>er-2”)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83739" y="1700783"/>
            <a:ext cx="1224152" cy="576071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44719" y="1018982"/>
            <a:ext cx="3598926" cy="3130107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32269" y="1628775"/>
            <a:ext cx="1296161" cy="576072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59069" y="1628775"/>
            <a:ext cx="1132205" cy="1452245"/>
          </a:xfrm>
          <a:custGeom>
            <a:rect l="l" t="t" r="r" b="b"/>
            <a:pathLst>
              <a:path w="1132204" h="1452245">
                <a:moveTo>
                  <a:pt x="85046" y="78647"/>
                </a:moveTo>
                <a:lnTo>
                  <a:pt x="54947" y="102015"/>
                </a:lnTo>
                <a:lnTo>
                  <a:pt x="113283" y="177291"/>
                </a:lnTo>
                <a:lnTo>
                  <a:pt x="143382" y="153924"/>
                </a:lnTo>
                <a:lnTo>
                  <a:pt x="85046" y="78647"/>
                </a:lnTo>
                <a:close/>
              </a:path>
              <a:path w="1132204" h="1452245">
                <a:moveTo>
                  <a:pt x="0" y="0"/>
                </a:moveTo>
                <a:lnTo>
                  <a:pt x="24891" y="125349"/>
                </a:lnTo>
                <a:lnTo>
                  <a:pt x="54947" y="102015"/>
                </a:lnTo>
                <a:lnTo>
                  <a:pt x="43306" y="86995"/>
                </a:lnTo>
                <a:lnTo>
                  <a:pt x="73405" y="63626"/>
                </a:lnTo>
                <a:lnTo>
                  <a:pt x="104392" y="63626"/>
                </a:lnTo>
                <a:lnTo>
                  <a:pt x="115188" y="55245"/>
                </a:lnTo>
                <a:lnTo>
                  <a:pt x="0" y="0"/>
                </a:lnTo>
                <a:close/>
              </a:path>
              <a:path w="1132204" h="1452245">
                <a:moveTo>
                  <a:pt x="73405" y="63626"/>
                </a:moveTo>
                <a:lnTo>
                  <a:pt x="43306" y="86995"/>
                </a:lnTo>
                <a:lnTo>
                  <a:pt x="54947" y="102015"/>
                </a:lnTo>
                <a:lnTo>
                  <a:pt x="85046" y="78647"/>
                </a:lnTo>
                <a:lnTo>
                  <a:pt x="73405" y="63626"/>
                </a:lnTo>
                <a:close/>
              </a:path>
              <a:path w="1132204" h="1452245">
                <a:moveTo>
                  <a:pt x="104392" y="63626"/>
                </a:moveTo>
                <a:lnTo>
                  <a:pt x="73405" y="63626"/>
                </a:lnTo>
                <a:lnTo>
                  <a:pt x="85046" y="78647"/>
                </a:lnTo>
                <a:lnTo>
                  <a:pt x="104392" y="63626"/>
                </a:lnTo>
                <a:close/>
              </a:path>
              <a:path w="1132204" h="1452245">
                <a:moveTo>
                  <a:pt x="166750" y="184023"/>
                </a:moveTo>
                <a:lnTo>
                  <a:pt x="136651" y="207390"/>
                </a:lnTo>
                <a:lnTo>
                  <a:pt x="206755" y="297688"/>
                </a:lnTo>
                <a:lnTo>
                  <a:pt x="236854" y="274320"/>
                </a:lnTo>
                <a:lnTo>
                  <a:pt x="166750" y="184023"/>
                </a:lnTo>
                <a:close/>
              </a:path>
              <a:path w="1132204" h="1452245">
                <a:moveTo>
                  <a:pt x="260222" y="304419"/>
                </a:moveTo>
                <a:lnTo>
                  <a:pt x="230123" y="327787"/>
                </a:lnTo>
                <a:lnTo>
                  <a:pt x="300100" y="418084"/>
                </a:lnTo>
                <a:lnTo>
                  <a:pt x="330200" y="394715"/>
                </a:lnTo>
                <a:lnTo>
                  <a:pt x="260222" y="304419"/>
                </a:lnTo>
                <a:close/>
              </a:path>
              <a:path w="1132204" h="1452245">
                <a:moveTo>
                  <a:pt x="353567" y="424814"/>
                </a:moveTo>
                <a:lnTo>
                  <a:pt x="323468" y="448183"/>
                </a:lnTo>
                <a:lnTo>
                  <a:pt x="393572" y="538479"/>
                </a:lnTo>
                <a:lnTo>
                  <a:pt x="423671" y="515112"/>
                </a:lnTo>
                <a:lnTo>
                  <a:pt x="353567" y="424814"/>
                </a:lnTo>
                <a:close/>
              </a:path>
              <a:path w="1132204" h="1452245">
                <a:moveTo>
                  <a:pt x="447039" y="545211"/>
                </a:moveTo>
                <a:lnTo>
                  <a:pt x="416940" y="568578"/>
                </a:lnTo>
                <a:lnTo>
                  <a:pt x="487044" y="658876"/>
                </a:lnTo>
                <a:lnTo>
                  <a:pt x="517143" y="635508"/>
                </a:lnTo>
                <a:lnTo>
                  <a:pt x="447039" y="545211"/>
                </a:lnTo>
                <a:close/>
              </a:path>
              <a:path w="1132204" h="1452245">
                <a:moveTo>
                  <a:pt x="540384" y="665734"/>
                </a:moveTo>
                <a:lnTo>
                  <a:pt x="510285" y="688975"/>
                </a:lnTo>
                <a:lnTo>
                  <a:pt x="580389" y="779399"/>
                </a:lnTo>
                <a:lnTo>
                  <a:pt x="610488" y="756030"/>
                </a:lnTo>
                <a:lnTo>
                  <a:pt x="540384" y="665734"/>
                </a:lnTo>
                <a:close/>
              </a:path>
              <a:path w="1132204" h="1452245">
                <a:moveTo>
                  <a:pt x="633856" y="786129"/>
                </a:moveTo>
                <a:lnTo>
                  <a:pt x="603757" y="809498"/>
                </a:lnTo>
                <a:lnTo>
                  <a:pt x="673861" y="899795"/>
                </a:lnTo>
                <a:lnTo>
                  <a:pt x="703960" y="876426"/>
                </a:lnTo>
                <a:lnTo>
                  <a:pt x="633856" y="786129"/>
                </a:lnTo>
                <a:close/>
              </a:path>
              <a:path w="1132204" h="1452245">
                <a:moveTo>
                  <a:pt x="727328" y="906526"/>
                </a:moveTo>
                <a:lnTo>
                  <a:pt x="697229" y="929894"/>
                </a:lnTo>
                <a:lnTo>
                  <a:pt x="767206" y="1020190"/>
                </a:lnTo>
                <a:lnTo>
                  <a:pt x="797305" y="996823"/>
                </a:lnTo>
                <a:lnTo>
                  <a:pt x="727328" y="906526"/>
                </a:lnTo>
                <a:close/>
              </a:path>
              <a:path w="1132204" h="1452245">
                <a:moveTo>
                  <a:pt x="820674" y="1026922"/>
                </a:moveTo>
                <a:lnTo>
                  <a:pt x="790575" y="1050289"/>
                </a:lnTo>
                <a:lnTo>
                  <a:pt x="860678" y="1140587"/>
                </a:lnTo>
                <a:lnTo>
                  <a:pt x="890777" y="1117219"/>
                </a:lnTo>
                <a:lnTo>
                  <a:pt x="820674" y="1026922"/>
                </a:lnTo>
                <a:close/>
              </a:path>
              <a:path w="1132204" h="1452245">
                <a:moveTo>
                  <a:pt x="914146" y="1147317"/>
                </a:moveTo>
                <a:lnTo>
                  <a:pt x="884047" y="1170686"/>
                </a:lnTo>
                <a:lnTo>
                  <a:pt x="954024" y="1260983"/>
                </a:lnTo>
                <a:lnTo>
                  <a:pt x="984123" y="1237614"/>
                </a:lnTo>
                <a:lnTo>
                  <a:pt x="914146" y="1147317"/>
                </a:lnTo>
                <a:close/>
              </a:path>
              <a:path w="1132204" h="1452245">
                <a:moveTo>
                  <a:pt x="1007490" y="1267714"/>
                </a:moveTo>
                <a:lnTo>
                  <a:pt x="977391" y="1291082"/>
                </a:lnTo>
                <a:lnTo>
                  <a:pt x="1047496" y="1381378"/>
                </a:lnTo>
                <a:lnTo>
                  <a:pt x="1077595" y="1358011"/>
                </a:lnTo>
                <a:lnTo>
                  <a:pt x="1007490" y="1267714"/>
                </a:lnTo>
                <a:close/>
              </a:path>
              <a:path w="1132204" h="1452245">
                <a:moveTo>
                  <a:pt x="1100962" y="1388110"/>
                </a:moveTo>
                <a:lnTo>
                  <a:pt x="1070863" y="1411477"/>
                </a:lnTo>
                <a:lnTo>
                  <a:pt x="1102105" y="1451864"/>
                </a:lnTo>
                <a:lnTo>
                  <a:pt x="1132204" y="1428496"/>
                </a:lnTo>
                <a:lnTo>
                  <a:pt x="1100962" y="13881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330188" y="2019426"/>
            <a:ext cx="492125" cy="391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4615">
              <a:lnSpc>
                <a:spcPct val="100000"/>
              </a:lnSpc>
              <a:spcBef>
                <a:spcPts val="105"/>
              </a:spcBef>
            </a:pPr>
            <a:r>
              <a:rPr sz="800" spc="-5">
                <a:latin typeface="Arial"/>
                <a:cs typeface="Arial"/>
              </a:rPr>
              <a:t>SNMP</a:t>
            </a:r>
            <a:endParaRPr sz="800">
              <a:latin typeface="Arial"/>
              <a:cs typeface="Arial"/>
            </a:endParaRPr>
          </a:p>
          <a:p>
            <a:pPr marL="12700" marR="5080" indent="-8255" algn="ctr">
              <a:lnSpc>
                <a:spcPct val="100000"/>
              </a:lnSpc>
            </a:pPr>
            <a:r>
              <a:rPr sz="800" spc="-5">
                <a:latin typeface="Arial"/>
                <a:cs typeface="Arial"/>
              </a:rPr>
              <a:t>Re</a:t>
            </a:r>
            <a:r>
              <a:rPr sz="800">
                <a:latin typeface="Arial"/>
                <a:cs typeface="Arial"/>
              </a:rPr>
              <a:t>s</a:t>
            </a:r>
            <a:r>
              <a:rPr sz="800" spc="-5">
                <a:latin typeface="Arial"/>
                <a:cs typeface="Arial"/>
              </a:rPr>
              <a:t>pon</a:t>
            </a:r>
            <a:r>
              <a:rPr sz="800">
                <a:latin typeface="Arial"/>
                <a:cs typeface="Arial"/>
              </a:rPr>
              <a:t>se  </a:t>
            </a:r>
            <a:r>
              <a:rPr sz="800" spc="-5">
                <a:latin typeface="Arial"/>
                <a:cs typeface="Arial"/>
              </a:rPr>
              <a:t>(pr</a:t>
            </a:r>
            <a:r>
              <a:rPr sz="800">
                <a:latin typeface="Arial"/>
                <a:cs typeface="Arial"/>
              </a:rPr>
              <a:t>int</a:t>
            </a:r>
            <a:r>
              <a:rPr sz="800" spc="-5">
                <a:latin typeface="Arial"/>
                <a:cs typeface="Arial"/>
              </a:rPr>
              <a:t>er-2)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27982" y="2276855"/>
            <a:ext cx="978407" cy="484632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74370" y="5072227"/>
            <a:ext cx="8030845" cy="139763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500" b="1" spc="-5">
                <a:latin typeface="Arial"/>
                <a:cs typeface="Arial"/>
              </a:rPr>
              <a:t>SNMP</a:t>
            </a:r>
            <a:r>
              <a:rPr sz="1500" b="1" spc="0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set</a:t>
            </a:r>
            <a:r>
              <a:rPr sz="1500" b="1">
                <a:latin typeface="Microsoft JhengHei"/>
                <a:cs typeface="Microsoft JhengHei"/>
              </a:rPr>
              <a:t>操作</a:t>
            </a:r>
            <a:r>
              <a:rPr sz="1500" b="1" spc="-5">
                <a:latin typeface="Microsoft JhengHei"/>
                <a:cs typeface="Microsoft JhengHei"/>
              </a:rPr>
              <a:t>由网管软件发起，修改指定对象的数据。</a:t>
            </a:r>
            <a:endParaRPr sz="1500">
              <a:latin typeface="Microsoft JhengHei"/>
              <a:cs typeface="Microsoft JhengHei"/>
            </a:endParaRPr>
          </a:p>
          <a:p>
            <a:pPr marL="355600" marR="5080" indent="-342900">
              <a:lnSpc>
                <a:spcPct val="150000"/>
              </a:lnSpc>
            </a:pPr>
            <a:r>
              <a:rPr sz="1500" b="1" spc="5">
                <a:latin typeface="Microsoft JhengHei"/>
                <a:cs typeface="Microsoft JhengHei"/>
              </a:rPr>
              <a:t>网络设</a:t>
            </a:r>
            <a:r>
              <a:rPr sz="1500" b="1">
                <a:latin typeface="Microsoft JhengHei"/>
                <a:cs typeface="Microsoft JhengHei"/>
              </a:rPr>
              <a:t>备收到请求后，需要发送响应报文，如果目标对象存在且具有写权限，则修改目标对象数 </a:t>
            </a:r>
            <a:r>
              <a:rPr sz="1500" b="1" spc="0">
                <a:latin typeface="Microsoft JhengHei"/>
                <a:cs typeface="Microsoft JhengHei"/>
              </a:rPr>
              <a:t>据，返</a:t>
            </a:r>
            <a:r>
              <a:rPr sz="1500" b="1">
                <a:latin typeface="Microsoft JhengHei"/>
                <a:cs typeface="Microsoft JhengHei"/>
              </a:rPr>
              <a:t>回成功；否则在响应报文中返回错误</a:t>
            </a:r>
            <a:r>
              <a:rPr sz="1500" b="1" spc="-5">
                <a:latin typeface="Microsoft JhengHei"/>
                <a:cs typeface="Microsoft JhengHei"/>
              </a:rPr>
              <a:t>（</a:t>
            </a:r>
            <a:r>
              <a:rPr sz="1500" b="1" spc="-5">
                <a:latin typeface="Arial"/>
                <a:cs typeface="Arial"/>
              </a:rPr>
              <a:t>no-such-name</a:t>
            </a:r>
            <a:r>
              <a:rPr sz="1500" b="1" spc="-30">
                <a:latin typeface="Arial"/>
                <a:cs typeface="Arial"/>
              </a:rPr>
              <a:t> </a:t>
            </a:r>
            <a:r>
              <a:rPr sz="1500" b="1">
                <a:latin typeface="Arial"/>
                <a:cs typeface="Arial"/>
              </a:rPr>
              <a:t>,</a:t>
            </a:r>
            <a:r>
              <a:rPr sz="1500" b="1" spc="-20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no-such-object</a:t>
            </a:r>
            <a:r>
              <a:rPr sz="1500" b="1" spc="-30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,</a:t>
            </a:r>
            <a:r>
              <a:rPr sz="1500" b="1" spc="-10">
                <a:latin typeface="Arial"/>
                <a:cs typeface="Arial"/>
              </a:rPr>
              <a:t> </a:t>
            </a:r>
            <a:r>
              <a:rPr sz="1500" b="1" spc="-5">
                <a:latin typeface="Arial"/>
                <a:cs typeface="Arial"/>
              </a:rPr>
              <a:t>generic</a:t>
            </a:r>
            <a:endParaRPr sz="15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900"/>
              </a:spcBef>
            </a:pPr>
            <a:r>
              <a:rPr sz="1500" b="1" spc="-5">
                <a:latin typeface="Arial"/>
                <a:cs typeface="Arial"/>
              </a:rPr>
              <a:t>error</a:t>
            </a:r>
            <a:r>
              <a:rPr sz="1500" b="1" spc="-5">
                <a:latin typeface="Microsoft JhengHei"/>
                <a:cs typeface="Microsoft JhengHei"/>
              </a:rPr>
              <a:t>）</a:t>
            </a:r>
            <a:r>
              <a:rPr sz="1500" b="1" spc="25">
                <a:latin typeface="Microsoft JhengHei"/>
                <a:cs typeface="Microsoft JhengHei"/>
              </a:rPr>
              <a:t> </a:t>
            </a:r>
            <a:r>
              <a:rPr sz="1500" b="1">
                <a:latin typeface="Microsoft JhengHei"/>
                <a:cs typeface="Microsoft JhengHei"/>
              </a:rPr>
              <a:t>。</a:t>
            </a:r>
            <a:endParaRPr sz="1500">
              <a:latin typeface="Microsoft JhengHei"/>
              <a:cs typeface="Microsoft JhengHe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16085" y="6641515"/>
            <a:ext cx="2235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650"/>
              </a:lnSpc>
            </a:pPr>
            <a:r>
              <a:rPr sz="1400" spc="-5">
                <a:solidFill>
                  <a:srgbClr val="FFFFFF"/>
                </a:solidFill>
                <a:latin typeface="Arial"/>
                <a:cs typeface="Arial"/>
              </a:rPr>
              <a:t>19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PB19"/>
          <p:cNvSpPr/>
          <p:nvPr/>
        </p:nvSpPr>
        <p:spPr>
          <a:xfrm>
            <a:off x="0" y="6839712"/>
            <a:ext cx="4136571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16" name="PageNumberTextBox19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SNMP与MIB网络协议概述全文共42页，当前为第19页。</a:t>
            </a: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34391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SNMP</a:t>
            </a:r>
            <a:r>
              <a:rPr sz="3200" spc="-8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Report</a:t>
            </a:r>
            <a:r>
              <a:rPr sz="3200" spc="0">
                <a:solidFill>
                  <a:srgbClr val="CC0000"/>
                </a:solidFill>
              </a:rPr>
              <a:t>报文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2974340"/>
            <a:ext cx="7995920" cy="331787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b="1" spc="-5">
                <a:latin typeface="Arial"/>
                <a:cs typeface="Arial"/>
              </a:rPr>
              <a:t>SNMP Report</a:t>
            </a:r>
            <a:r>
              <a:rPr sz="1800" b="1" spc="0">
                <a:latin typeface="Microsoft JhengHei"/>
                <a:cs typeface="Microsoft JhengHei"/>
              </a:rPr>
              <a:t>只会在</a:t>
            </a:r>
            <a:r>
              <a:rPr sz="1800" b="1" spc="-10">
                <a:latin typeface="Arial"/>
                <a:cs typeface="Arial"/>
              </a:rPr>
              <a:t>SNMPv3</a:t>
            </a:r>
            <a:r>
              <a:rPr sz="1800" b="1" spc="0">
                <a:latin typeface="Microsoft JhengHei"/>
                <a:cs typeface="Microsoft JhengHei"/>
              </a:rPr>
              <a:t>通信环境</a:t>
            </a:r>
            <a:r>
              <a:rPr sz="1800" b="1">
                <a:latin typeface="Microsoft JhengHei"/>
                <a:cs typeface="Microsoft JhengHei"/>
              </a:rPr>
              <a:t>中才会出现，如果网管软件发送的</a:t>
            </a:r>
            <a:endParaRPr sz="18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1080"/>
              </a:spcBef>
            </a:pPr>
            <a:r>
              <a:rPr sz="1800" b="1" spc="-10">
                <a:latin typeface="Arial"/>
                <a:cs typeface="Arial"/>
              </a:rPr>
              <a:t>SNMPv3</a:t>
            </a:r>
            <a:r>
              <a:rPr sz="1800" b="1" spc="0">
                <a:latin typeface="Microsoft JhengHei"/>
                <a:cs typeface="Microsoft JhengHei"/>
              </a:rPr>
              <a:t>报文认证失败，</a:t>
            </a:r>
            <a:r>
              <a:rPr sz="1800" b="1" spc="-5">
                <a:latin typeface="Microsoft JhengHei"/>
                <a:cs typeface="Microsoft JhengHei"/>
              </a:rPr>
              <a:t>网络设备就会给网管软件发</a:t>
            </a:r>
            <a:r>
              <a:rPr sz="1800" b="1" spc="0">
                <a:latin typeface="Microsoft JhengHei"/>
                <a:cs typeface="Microsoft JhengHei"/>
              </a:rPr>
              <a:t>送</a:t>
            </a:r>
            <a:r>
              <a:rPr sz="1800" b="1" spc="-5">
                <a:latin typeface="Arial"/>
                <a:cs typeface="Arial"/>
              </a:rPr>
              <a:t>Report</a:t>
            </a:r>
            <a:r>
              <a:rPr sz="1800" b="1">
                <a:latin typeface="Microsoft JhengHei"/>
                <a:cs typeface="Microsoft JhengHei"/>
              </a:rPr>
              <a:t>报文。</a:t>
            </a:r>
            <a:endParaRPr sz="1800">
              <a:latin typeface="Microsoft JhengHei"/>
              <a:cs typeface="Microsoft JhengHei"/>
            </a:endParaRPr>
          </a:p>
          <a:p>
            <a:pPr marL="355600" marR="5080" indent="-342900">
              <a:lnSpc>
                <a:spcPct val="150000"/>
              </a:lnSpc>
            </a:pPr>
            <a:r>
              <a:rPr sz="1800" b="1" spc="-5">
                <a:latin typeface="Arial"/>
                <a:cs typeface="Arial"/>
              </a:rPr>
              <a:t>Report</a:t>
            </a:r>
            <a:r>
              <a:rPr sz="1800" b="1" spc="0">
                <a:latin typeface="Microsoft JhengHei"/>
                <a:cs typeface="Microsoft JhengHei"/>
              </a:rPr>
              <a:t>报文总</a:t>
            </a:r>
            <a:r>
              <a:rPr sz="1800" b="1">
                <a:latin typeface="Microsoft JhengHei"/>
                <a:cs typeface="Microsoft JhengHei"/>
              </a:rPr>
              <a:t>共包含六种错误</a:t>
            </a:r>
            <a:r>
              <a:rPr sz="1800" b="1" spc="-5">
                <a:latin typeface="Arial"/>
                <a:cs typeface="Arial"/>
              </a:rPr>
              <a:t>usmStatsUnsupportedSecLevels</a:t>
            </a:r>
            <a:r>
              <a:rPr sz="1800" b="1" spc="-5">
                <a:latin typeface="Microsoft JhengHei"/>
                <a:cs typeface="Microsoft JhengHei"/>
              </a:rPr>
              <a:t>（</a:t>
            </a:r>
            <a:r>
              <a:rPr sz="1800" b="1" spc="0">
                <a:latin typeface="Microsoft JhengHei"/>
                <a:cs typeface="Microsoft JhengHei"/>
              </a:rPr>
              <a:t>不支持的安 全级别</a:t>
            </a:r>
            <a:r>
              <a:rPr sz="1800" b="1">
                <a:latin typeface="Microsoft JhengHei"/>
                <a:cs typeface="Microsoft JhengHei"/>
              </a:rPr>
              <a:t>）、</a:t>
            </a:r>
            <a:r>
              <a:rPr sz="1800" b="1" spc="-5">
                <a:latin typeface="Arial"/>
                <a:cs typeface="Arial"/>
              </a:rPr>
              <a:t>usmStatsNotInTimeWindows</a:t>
            </a:r>
            <a:r>
              <a:rPr sz="1800" b="1" spc="-5">
                <a:latin typeface="Microsoft JhengHei"/>
                <a:cs typeface="Microsoft JhengHei"/>
              </a:rPr>
              <a:t>（</a:t>
            </a:r>
            <a:r>
              <a:rPr sz="1800" b="1">
                <a:latin typeface="Microsoft JhengHei"/>
                <a:cs typeface="Microsoft JhengHei"/>
              </a:rPr>
              <a:t>时间窗口参数不正确）、</a:t>
            </a:r>
            <a:endParaRPr sz="18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1080"/>
              </a:spcBef>
            </a:pPr>
            <a:r>
              <a:rPr sz="1800" b="1" spc="-5">
                <a:latin typeface="Arial"/>
                <a:cs typeface="Arial"/>
              </a:rPr>
              <a:t>usmStatsUnknownUserNames</a:t>
            </a:r>
            <a:r>
              <a:rPr sz="1800" b="1" spc="-5">
                <a:latin typeface="Microsoft JhengHei"/>
                <a:cs typeface="Microsoft JhengHei"/>
              </a:rPr>
              <a:t>（</a:t>
            </a:r>
            <a:r>
              <a:rPr sz="1800" b="1" spc="0">
                <a:latin typeface="Microsoft JhengHei"/>
                <a:cs typeface="Microsoft JhengHei"/>
              </a:rPr>
              <a:t>未知</a:t>
            </a:r>
            <a:r>
              <a:rPr sz="1800" b="1">
                <a:latin typeface="Microsoft JhengHei"/>
                <a:cs typeface="Microsoft JhengHei"/>
              </a:rPr>
              <a:t>用户名）、</a:t>
            </a:r>
            <a:endParaRPr sz="18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1085"/>
              </a:spcBef>
            </a:pPr>
            <a:r>
              <a:rPr sz="1800" b="1" spc="-5">
                <a:latin typeface="Arial"/>
                <a:cs typeface="Arial"/>
              </a:rPr>
              <a:t>usmStatsUnknownEngineIDs</a:t>
            </a:r>
            <a:r>
              <a:rPr sz="1800" b="1" spc="-5">
                <a:latin typeface="Microsoft JhengHei"/>
                <a:cs typeface="Microsoft JhengHei"/>
              </a:rPr>
              <a:t>（未知</a:t>
            </a:r>
            <a:r>
              <a:rPr sz="1800" b="1" spc="-5">
                <a:latin typeface="Arial"/>
                <a:cs typeface="Arial"/>
              </a:rPr>
              <a:t>engineID</a:t>
            </a:r>
            <a:r>
              <a:rPr sz="1800" b="1" spc="-5">
                <a:latin typeface="Microsoft JhengHei"/>
                <a:cs typeface="Microsoft JhengHei"/>
              </a:rPr>
              <a:t>）</a:t>
            </a:r>
            <a:r>
              <a:rPr sz="1800" b="1">
                <a:latin typeface="Microsoft JhengHei"/>
                <a:cs typeface="Microsoft JhengHei"/>
              </a:rPr>
              <a:t>、</a:t>
            </a:r>
            <a:endParaRPr sz="1800">
              <a:latin typeface="Microsoft JhengHei"/>
              <a:cs typeface="Microsoft JhengHei"/>
            </a:endParaRPr>
          </a:p>
          <a:p>
            <a:pPr marL="355600" marR="85725">
              <a:lnSpc>
                <a:spcPct val="150000"/>
              </a:lnSpc>
            </a:pPr>
            <a:r>
              <a:rPr sz="1800" b="1" spc="-5">
                <a:latin typeface="Arial"/>
                <a:cs typeface="Arial"/>
              </a:rPr>
              <a:t>usmStatsWrongDigests</a:t>
            </a:r>
            <a:r>
              <a:rPr sz="1800" b="1" spc="-5">
                <a:latin typeface="Microsoft JhengHei"/>
                <a:cs typeface="Microsoft JhengHei"/>
              </a:rPr>
              <a:t>（</a:t>
            </a:r>
            <a:r>
              <a:rPr sz="1800" b="1" spc="0">
                <a:latin typeface="Microsoft JhengHei"/>
                <a:cs typeface="Microsoft JhengHei"/>
              </a:rPr>
              <a:t>错误摘</a:t>
            </a:r>
            <a:r>
              <a:rPr sz="1800" b="1">
                <a:latin typeface="Microsoft JhengHei"/>
                <a:cs typeface="Microsoft JhengHei"/>
              </a:rPr>
              <a:t>要）、</a:t>
            </a:r>
            <a:r>
              <a:rPr sz="1800" b="1" spc="-5">
                <a:latin typeface="Arial"/>
                <a:cs typeface="Arial"/>
              </a:rPr>
              <a:t>usmStatsDecryptionErrors</a:t>
            </a:r>
            <a:r>
              <a:rPr sz="1800" b="1" spc="-5">
                <a:latin typeface="Microsoft JhengHei"/>
                <a:cs typeface="Microsoft JhengHei"/>
              </a:rPr>
              <a:t>（</a:t>
            </a:r>
            <a:r>
              <a:rPr sz="1800" b="1" spc="0">
                <a:latin typeface="Microsoft JhengHei"/>
                <a:cs typeface="Microsoft JhengHei"/>
              </a:rPr>
              <a:t>解 密失败</a:t>
            </a:r>
            <a:r>
              <a:rPr sz="1800" b="1">
                <a:latin typeface="Microsoft JhengHei"/>
                <a:cs typeface="Microsoft JhengHei"/>
              </a:rPr>
              <a:t>）。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05680" y="1243696"/>
            <a:ext cx="3476147" cy="1221371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03829" y="1571625"/>
            <a:ext cx="1368425" cy="114300"/>
          </a:xfrm>
          <a:custGeom>
            <a:rect l="l" t="t" r="r" b="b"/>
            <a:pathLst>
              <a:path w="1368425" h="114300">
                <a:moveTo>
                  <a:pt x="114299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114299" y="76200"/>
                </a:lnTo>
                <a:lnTo>
                  <a:pt x="114299" y="38100"/>
                </a:lnTo>
                <a:close/>
              </a:path>
              <a:path w="1368425" h="114300">
                <a:moveTo>
                  <a:pt x="266699" y="38100"/>
                </a:moveTo>
                <a:lnTo>
                  <a:pt x="152399" y="38100"/>
                </a:lnTo>
                <a:lnTo>
                  <a:pt x="152399" y="76200"/>
                </a:lnTo>
                <a:lnTo>
                  <a:pt x="266699" y="76200"/>
                </a:lnTo>
                <a:lnTo>
                  <a:pt x="266699" y="38100"/>
                </a:lnTo>
                <a:close/>
              </a:path>
              <a:path w="1368425" h="114300">
                <a:moveTo>
                  <a:pt x="419099" y="38100"/>
                </a:moveTo>
                <a:lnTo>
                  <a:pt x="304799" y="38100"/>
                </a:lnTo>
                <a:lnTo>
                  <a:pt x="304799" y="76200"/>
                </a:lnTo>
                <a:lnTo>
                  <a:pt x="419099" y="76200"/>
                </a:lnTo>
                <a:lnTo>
                  <a:pt x="419099" y="38100"/>
                </a:lnTo>
                <a:close/>
              </a:path>
              <a:path w="1368425" h="114300">
                <a:moveTo>
                  <a:pt x="571499" y="38100"/>
                </a:moveTo>
                <a:lnTo>
                  <a:pt x="457199" y="38100"/>
                </a:lnTo>
                <a:lnTo>
                  <a:pt x="457199" y="76200"/>
                </a:lnTo>
                <a:lnTo>
                  <a:pt x="571499" y="76200"/>
                </a:lnTo>
                <a:lnTo>
                  <a:pt x="571499" y="38100"/>
                </a:lnTo>
                <a:close/>
              </a:path>
              <a:path w="1368425" h="114300">
                <a:moveTo>
                  <a:pt x="723899" y="38100"/>
                </a:moveTo>
                <a:lnTo>
                  <a:pt x="609599" y="38100"/>
                </a:lnTo>
                <a:lnTo>
                  <a:pt x="609599" y="76200"/>
                </a:lnTo>
                <a:lnTo>
                  <a:pt x="723899" y="76200"/>
                </a:lnTo>
                <a:lnTo>
                  <a:pt x="723899" y="38100"/>
                </a:lnTo>
                <a:close/>
              </a:path>
              <a:path w="1368425" h="114300">
                <a:moveTo>
                  <a:pt x="876299" y="38100"/>
                </a:moveTo>
                <a:lnTo>
                  <a:pt x="761999" y="38100"/>
                </a:lnTo>
                <a:lnTo>
                  <a:pt x="761999" y="76200"/>
                </a:lnTo>
                <a:lnTo>
                  <a:pt x="876299" y="76200"/>
                </a:lnTo>
                <a:lnTo>
                  <a:pt x="876299" y="38100"/>
                </a:lnTo>
                <a:close/>
              </a:path>
              <a:path w="1368425" h="114300">
                <a:moveTo>
                  <a:pt x="1028699" y="38100"/>
                </a:moveTo>
                <a:lnTo>
                  <a:pt x="914399" y="38100"/>
                </a:lnTo>
                <a:lnTo>
                  <a:pt x="914399" y="76200"/>
                </a:lnTo>
                <a:lnTo>
                  <a:pt x="1028699" y="76200"/>
                </a:lnTo>
                <a:lnTo>
                  <a:pt x="1028699" y="38100"/>
                </a:lnTo>
                <a:close/>
              </a:path>
              <a:path w="1368425" h="114300">
                <a:moveTo>
                  <a:pt x="1181099" y="38100"/>
                </a:moveTo>
                <a:lnTo>
                  <a:pt x="1066799" y="38100"/>
                </a:lnTo>
                <a:lnTo>
                  <a:pt x="1066799" y="76200"/>
                </a:lnTo>
                <a:lnTo>
                  <a:pt x="1181099" y="76200"/>
                </a:lnTo>
                <a:lnTo>
                  <a:pt x="1181099" y="38100"/>
                </a:lnTo>
                <a:close/>
              </a:path>
              <a:path w="1368425" h="114300">
                <a:moveTo>
                  <a:pt x="1253870" y="0"/>
                </a:moveTo>
                <a:lnTo>
                  <a:pt x="1253870" y="114300"/>
                </a:lnTo>
                <a:lnTo>
                  <a:pt x="1330070" y="76200"/>
                </a:lnTo>
                <a:lnTo>
                  <a:pt x="1272920" y="76200"/>
                </a:lnTo>
                <a:lnTo>
                  <a:pt x="1272920" y="38100"/>
                </a:lnTo>
                <a:lnTo>
                  <a:pt x="1330070" y="38100"/>
                </a:lnTo>
                <a:lnTo>
                  <a:pt x="1253870" y="0"/>
                </a:lnTo>
                <a:close/>
              </a:path>
              <a:path w="1368425" h="114300">
                <a:moveTo>
                  <a:pt x="1253870" y="38100"/>
                </a:moveTo>
                <a:lnTo>
                  <a:pt x="1219199" y="38100"/>
                </a:lnTo>
                <a:lnTo>
                  <a:pt x="1219199" y="76200"/>
                </a:lnTo>
                <a:lnTo>
                  <a:pt x="1253870" y="76200"/>
                </a:lnTo>
                <a:lnTo>
                  <a:pt x="1253870" y="38100"/>
                </a:lnTo>
                <a:close/>
              </a:path>
              <a:path w="1368425" h="114300">
                <a:moveTo>
                  <a:pt x="1330070" y="38100"/>
                </a:moveTo>
                <a:lnTo>
                  <a:pt x="1272920" y="38100"/>
                </a:lnTo>
                <a:lnTo>
                  <a:pt x="1272920" y="76200"/>
                </a:lnTo>
                <a:lnTo>
                  <a:pt x="1330070" y="76200"/>
                </a:lnTo>
                <a:lnTo>
                  <a:pt x="1368170" y="57150"/>
                </a:lnTo>
                <a:lnTo>
                  <a:pt x="133007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413505" y="1299209"/>
            <a:ext cx="94297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indent="22860">
              <a:lnSpc>
                <a:spcPct val="100000"/>
              </a:lnSpc>
              <a:spcBef>
                <a:spcPts val="105"/>
              </a:spcBef>
            </a:pPr>
            <a:r>
              <a:rPr sz="800" spc="-5">
                <a:latin typeface="Arial"/>
                <a:cs typeface="Arial"/>
              </a:rPr>
              <a:t>SNMPv3 Message  (get, get-next,</a:t>
            </a:r>
            <a:r>
              <a:rPr sz="800" spc="-10">
                <a:latin typeface="Arial"/>
                <a:cs typeface="Arial"/>
              </a:rPr>
              <a:t> </a:t>
            </a:r>
            <a:r>
              <a:rPr sz="800">
                <a:latin typeface="Arial"/>
                <a:cs typeface="Arial"/>
              </a:rPr>
              <a:t>set...)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03829" y="1931670"/>
            <a:ext cx="1368425" cy="114300"/>
          </a:xfrm>
          <a:custGeom>
            <a:rect l="l" t="t" r="r" b="b"/>
            <a:pathLst>
              <a:path w="1368425" h="114300">
                <a:moveTo>
                  <a:pt x="1368170" y="38100"/>
                </a:moveTo>
                <a:lnTo>
                  <a:pt x="1253870" y="38100"/>
                </a:lnTo>
                <a:lnTo>
                  <a:pt x="1253870" y="76200"/>
                </a:lnTo>
                <a:lnTo>
                  <a:pt x="1368170" y="76200"/>
                </a:lnTo>
                <a:lnTo>
                  <a:pt x="1368170" y="38100"/>
                </a:lnTo>
                <a:close/>
              </a:path>
              <a:path w="1368425" h="114300">
                <a:moveTo>
                  <a:pt x="1215770" y="38100"/>
                </a:moveTo>
                <a:lnTo>
                  <a:pt x="1101470" y="38100"/>
                </a:lnTo>
                <a:lnTo>
                  <a:pt x="1101470" y="76200"/>
                </a:lnTo>
                <a:lnTo>
                  <a:pt x="1215770" y="76200"/>
                </a:lnTo>
                <a:lnTo>
                  <a:pt x="1215770" y="38100"/>
                </a:lnTo>
                <a:close/>
              </a:path>
              <a:path w="1368425" h="114300">
                <a:moveTo>
                  <a:pt x="1063370" y="38100"/>
                </a:moveTo>
                <a:lnTo>
                  <a:pt x="949070" y="38100"/>
                </a:lnTo>
                <a:lnTo>
                  <a:pt x="949070" y="76200"/>
                </a:lnTo>
                <a:lnTo>
                  <a:pt x="1063370" y="76200"/>
                </a:lnTo>
                <a:lnTo>
                  <a:pt x="1063370" y="38100"/>
                </a:lnTo>
                <a:close/>
              </a:path>
              <a:path w="1368425" h="114300">
                <a:moveTo>
                  <a:pt x="910970" y="38100"/>
                </a:moveTo>
                <a:lnTo>
                  <a:pt x="796670" y="38100"/>
                </a:lnTo>
                <a:lnTo>
                  <a:pt x="796670" y="76200"/>
                </a:lnTo>
                <a:lnTo>
                  <a:pt x="910970" y="76200"/>
                </a:lnTo>
                <a:lnTo>
                  <a:pt x="910970" y="38100"/>
                </a:lnTo>
                <a:close/>
              </a:path>
              <a:path w="1368425" h="114300">
                <a:moveTo>
                  <a:pt x="758570" y="38100"/>
                </a:moveTo>
                <a:lnTo>
                  <a:pt x="644270" y="38100"/>
                </a:lnTo>
                <a:lnTo>
                  <a:pt x="644270" y="76200"/>
                </a:lnTo>
                <a:lnTo>
                  <a:pt x="758570" y="76200"/>
                </a:lnTo>
                <a:lnTo>
                  <a:pt x="758570" y="38100"/>
                </a:lnTo>
                <a:close/>
              </a:path>
              <a:path w="1368425" h="114300">
                <a:moveTo>
                  <a:pt x="606170" y="38100"/>
                </a:moveTo>
                <a:lnTo>
                  <a:pt x="491870" y="38100"/>
                </a:lnTo>
                <a:lnTo>
                  <a:pt x="491870" y="76200"/>
                </a:lnTo>
                <a:lnTo>
                  <a:pt x="606170" y="76200"/>
                </a:lnTo>
                <a:lnTo>
                  <a:pt x="606170" y="38100"/>
                </a:lnTo>
                <a:close/>
              </a:path>
              <a:path w="1368425" h="114300">
                <a:moveTo>
                  <a:pt x="453770" y="38100"/>
                </a:moveTo>
                <a:lnTo>
                  <a:pt x="339470" y="38100"/>
                </a:lnTo>
                <a:lnTo>
                  <a:pt x="339470" y="76200"/>
                </a:lnTo>
                <a:lnTo>
                  <a:pt x="453770" y="76200"/>
                </a:lnTo>
                <a:lnTo>
                  <a:pt x="453770" y="38100"/>
                </a:lnTo>
                <a:close/>
              </a:path>
              <a:path w="1368425" h="114300">
                <a:moveTo>
                  <a:pt x="301370" y="38100"/>
                </a:moveTo>
                <a:lnTo>
                  <a:pt x="187070" y="38100"/>
                </a:lnTo>
                <a:lnTo>
                  <a:pt x="187070" y="76200"/>
                </a:lnTo>
                <a:lnTo>
                  <a:pt x="301370" y="76200"/>
                </a:lnTo>
                <a:lnTo>
                  <a:pt x="301370" y="38100"/>
                </a:lnTo>
                <a:close/>
              </a:path>
              <a:path w="1368425" h="114300">
                <a:moveTo>
                  <a:pt x="114299" y="0"/>
                </a:moveTo>
                <a:lnTo>
                  <a:pt x="0" y="57150"/>
                </a:lnTo>
                <a:lnTo>
                  <a:pt x="114299" y="114300"/>
                </a:lnTo>
                <a:lnTo>
                  <a:pt x="114299" y="76200"/>
                </a:lnTo>
                <a:lnTo>
                  <a:pt x="95249" y="76200"/>
                </a:lnTo>
                <a:lnTo>
                  <a:pt x="95249" y="38100"/>
                </a:lnTo>
                <a:lnTo>
                  <a:pt x="114299" y="38100"/>
                </a:lnTo>
                <a:lnTo>
                  <a:pt x="114299" y="0"/>
                </a:lnTo>
                <a:close/>
              </a:path>
              <a:path w="1368425" h="114300">
                <a:moveTo>
                  <a:pt x="114299" y="38100"/>
                </a:moveTo>
                <a:lnTo>
                  <a:pt x="95249" y="38100"/>
                </a:lnTo>
                <a:lnTo>
                  <a:pt x="95249" y="76200"/>
                </a:lnTo>
                <a:lnTo>
                  <a:pt x="114299" y="76200"/>
                </a:lnTo>
                <a:lnTo>
                  <a:pt x="114299" y="38100"/>
                </a:lnTo>
                <a:close/>
              </a:path>
              <a:path w="1368425" h="114300">
                <a:moveTo>
                  <a:pt x="148970" y="38100"/>
                </a:moveTo>
                <a:lnTo>
                  <a:pt x="114299" y="38100"/>
                </a:lnTo>
                <a:lnTo>
                  <a:pt x="114299" y="76200"/>
                </a:lnTo>
                <a:lnTo>
                  <a:pt x="148970" y="76200"/>
                </a:lnTo>
                <a:lnTo>
                  <a:pt x="14897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536950" y="2040763"/>
            <a:ext cx="75946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5">
                <a:latin typeface="Arial"/>
                <a:cs typeface="Arial"/>
              </a:rPr>
              <a:t>SNMPv3</a:t>
            </a:r>
            <a:r>
              <a:rPr sz="800" spc="-45">
                <a:latin typeface="Arial"/>
                <a:cs typeface="Arial"/>
              </a:rPr>
              <a:t> </a:t>
            </a:r>
            <a:r>
              <a:rPr sz="800" spc="-5">
                <a:latin typeface="Arial"/>
                <a:cs typeface="Arial"/>
              </a:rPr>
              <a:t>Report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07891" y="1412747"/>
            <a:ext cx="432434" cy="432434"/>
          </a:xfrm>
          <a:custGeom>
            <a:rect l="l" t="t" r="r" b="b"/>
            <a:pathLst>
              <a:path w="432434" h="432434">
                <a:moveTo>
                  <a:pt x="216027" y="0"/>
                </a:moveTo>
                <a:lnTo>
                  <a:pt x="166511" y="5708"/>
                </a:lnTo>
                <a:lnTo>
                  <a:pt x="121048" y="21966"/>
                </a:lnTo>
                <a:lnTo>
                  <a:pt x="80936" y="47476"/>
                </a:lnTo>
                <a:lnTo>
                  <a:pt x="47476" y="80936"/>
                </a:lnTo>
                <a:lnTo>
                  <a:pt x="21966" y="121048"/>
                </a:lnTo>
                <a:lnTo>
                  <a:pt x="5708" y="166511"/>
                </a:lnTo>
                <a:lnTo>
                  <a:pt x="0" y="216026"/>
                </a:lnTo>
                <a:lnTo>
                  <a:pt x="5708" y="265582"/>
                </a:lnTo>
                <a:lnTo>
                  <a:pt x="21966" y="311061"/>
                </a:lnTo>
                <a:lnTo>
                  <a:pt x="47476" y="351170"/>
                </a:lnTo>
                <a:lnTo>
                  <a:pt x="80936" y="384617"/>
                </a:lnTo>
                <a:lnTo>
                  <a:pt x="121048" y="410109"/>
                </a:lnTo>
                <a:lnTo>
                  <a:pt x="166511" y="426352"/>
                </a:lnTo>
                <a:lnTo>
                  <a:pt x="216027" y="432053"/>
                </a:lnTo>
                <a:lnTo>
                  <a:pt x="265542" y="426352"/>
                </a:lnTo>
                <a:lnTo>
                  <a:pt x="311005" y="410109"/>
                </a:lnTo>
                <a:lnTo>
                  <a:pt x="351117" y="384617"/>
                </a:lnTo>
                <a:lnTo>
                  <a:pt x="384577" y="351170"/>
                </a:lnTo>
                <a:lnTo>
                  <a:pt x="216027" y="351091"/>
                </a:lnTo>
                <a:lnTo>
                  <a:pt x="183272" y="347043"/>
                </a:lnTo>
                <a:lnTo>
                  <a:pt x="152019" y="334899"/>
                </a:lnTo>
                <a:lnTo>
                  <a:pt x="117710" y="308625"/>
                </a:lnTo>
                <a:lnTo>
                  <a:pt x="94174" y="274182"/>
                </a:lnTo>
                <a:lnTo>
                  <a:pt x="82305" y="234589"/>
                </a:lnTo>
                <a:lnTo>
                  <a:pt x="83000" y="192862"/>
                </a:lnTo>
                <a:lnTo>
                  <a:pt x="97155" y="152018"/>
                </a:lnTo>
                <a:lnTo>
                  <a:pt x="206883" y="152018"/>
                </a:lnTo>
                <a:lnTo>
                  <a:pt x="152019" y="97154"/>
                </a:lnTo>
                <a:lnTo>
                  <a:pt x="183272" y="85082"/>
                </a:lnTo>
                <a:lnTo>
                  <a:pt x="216026" y="81057"/>
                </a:lnTo>
                <a:lnTo>
                  <a:pt x="384655" y="81057"/>
                </a:lnTo>
                <a:lnTo>
                  <a:pt x="351117" y="47476"/>
                </a:lnTo>
                <a:lnTo>
                  <a:pt x="311005" y="21966"/>
                </a:lnTo>
                <a:lnTo>
                  <a:pt x="265542" y="5708"/>
                </a:lnTo>
                <a:lnTo>
                  <a:pt x="216027" y="0"/>
                </a:lnTo>
                <a:close/>
              </a:path>
              <a:path w="432434" h="432434">
                <a:moveTo>
                  <a:pt x="206883" y="152018"/>
                </a:moveTo>
                <a:lnTo>
                  <a:pt x="97155" y="152018"/>
                </a:lnTo>
                <a:lnTo>
                  <a:pt x="280035" y="334899"/>
                </a:lnTo>
                <a:lnTo>
                  <a:pt x="248781" y="347043"/>
                </a:lnTo>
                <a:lnTo>
                  <a:pt x="216027" y="351091"/>
                </a:lnTo>
                <a:lnTo>
                  <a:pt x="384628" y="351091"/>
                </a:lnTo>
                <a:lnTo>
                  <a:pt x="410087" y="311061"/>
                </a:lnTo>
                <a:lnTo>
                  <a:pt x="421178" y="280035"/>
                </a:lnTo>
                <a:lnTo>
                  <a:pt x="334899" y="280035"/>
                </a:lnTo>
                <a:lnTo>
                  <a:pt x="206883" y="152018"/>
                </a:lnTo>
                <a:close/>
              </a:path>
              <a:path w="432434" h="432434">
                <a:moveTo>
                  <a:pt x="384655" y="81057"/>
                </a:moveTo>
                <a:lnTo>
                  <a:pt x="216026" y="81057"/>
                </a:lnTo>
                <a:lnTo>
                  <a:pt x="248781" y="85082"/>
                </a:lnTo>
                <a:lnTo>
                  <a:pt x="280035" y="97154"/>
                </a:lnTo>
                <a:lnTo>
                  <a:pt x="314343" y="123477"/>
                </a:lnTo>
                <a:lnTo>
                  <a:pt x="337879" y="157926"/>
                </a:lnTo>
                <a:lnTo>
                  <a:pt x="349748" y="197501"/>
                </a:lnTo>
                <a:lnTo>
                  <a:pt x="349053" y="239203"/>
                </a:lnTo>
                <a:lnTo>
                  <a:pt x="334899" y="280035"/>
                </a:lnTo>
                <a:lnTo>
                  <a:pt x="421178" y="280035"/>
                </a:lnTo>
                <a:lnTo>
                  <a:pt x="426345" y="265582"/>
                </a:lnTo>
                <a:lnTo>
                  <a:pt x="432054" y="216026"/>
                </a:lnTo>
                <a:lnTo>
                  <a:pt x="426345" y="166511"/>
                </a:lnTo>
                <a:lnTo>
                  <a:pt x="410087" y="121048"/>
                </a:lnTo>
                <a:lnTo>
                  <a:pt x="384655" y="8105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/>
              <a:t>20</a:t>
            </a:fld>
            <a:endParaRPr/>
          </a:p>
        </p:txBody>
      </p:sp>
      <p:sp>
        <p:nvSpPr>
          <p:cNvPr id="12" name="PB20"/>
          <p:cNvSpPr/>
          <p:nvPr/>
        </p:nvSpPr>
        <p:spPr>
          <a:xfrm>
            <a:off x="0" y="6839712"/>
            <a:ext cx="4354285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13" name="PageNumberTextBox20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SNMP与MIB网络协议概述全文共42页，当前为第20页。</a:t>
            </a: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40817"/>
            <a:ext cx="42049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SNMP TRAP &amp;</a:t>
            </a:r>
            <a:r>
              <a:rPr sz="3200" spc="-95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C0000"/>
                </a:solidFill>
                <a:latin typeface="Arial"/>
                <a:cs typeface="Arial"/>
              </a:rPr>
              <a:t>Inform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2974340"/>
            <a:ext cx="8128634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102235" indent="-342900">
              <a:lnSpc>
                <a:spcPct val="150000"/>
              </a:lnSpc>
              <a:spcBef>
                <a:spcPts val="100"/>
              </a:spcBef>
            </a:pPr>
            <a:r>
              <a:rPr sz="1800" b="1" spc="-5">
                <a:latin typeface="Arial"/>
                <a:cs typeface="Arial"/>
              </a:rPr>
              <a:t>SNMP</a:t>
            </a:r>
            <a:r>
              <a:rPr sz="1800" b="1" spc="105">
                <a:latin typeface="Arial"/>
                <a:cs typeface="Arial"/>
              </a:rPr>
              <a:t> </a:t>
            </a:r>
            <a:r>
              <a:rPr sz="1800" b="1" spc="-15">
                <a:latin typeface="Arial"/>
                <a:cs typeface="Arial"/>
              </a:rPr>
              <a:t>TRAP</a:t>
            </a:r>
            <a:r>
              <a:rPr sz="1800" b="1">
                <a:latin typeface="Microsoft JhengHei"/>
                <a:cs typeface="Microsoft JhengHei"/>
              </a:rPr>
              <a:t>和</a:t>
            </a:r>
            <a:r>
              <a:rPr sz="1800" b="1" spc="-5">
                <a:latin typeface="Arial"/>
                <a:cs typeface="Arial"/>
              </a:rPr>
              <a:t>Inform</a:t>
            </a:r>
            <a:r>
              <a:rPr sz="1800" b="1">
                <a:latin typeface="Microsoft JhengHei"/>
                <a:cs typeface="Microsoft JhengHei"/>
              </a:rPr>
              <a:t>本质都是网络</a:t>
            </a:r>
            <a:r>
              <a:rPr sz="1800" b="1" spc="-5">
                <a:latin typeface="Microsoft JhengHei"/>
                <a:cs typeface="Microsoft JhengHei"/>
              </a:rPr>
              <a:t>设备在产生故障，或特定事件产生时，给网 </a:t>
            </a:r>
            <a:r>
              <a:rPr sz="1800" b="1">
                <a:latin typeface="Microsoft JhengHei"/>
                <a:cs typeface="Microsoft JhengHei"/>
              </a:rPr>
              <a:t>管软件</a:t>
            </a:r>
            <a:r>
              <a:rPr sz="1800" b="1" spc="-5">
                <a:latin typeface="Microsoft JhengHei"/>
                <a:cs typeface="Microsoft JhengHei"/>
              </a:rPr>
              <a:t>发送的通知消息。</a:t>
            </a:r>
            <a:endParaRPr sz="1800">
              <a:latin typeface="Microsoft JhengHei"/>
              <a:cs typeface="Microsoft JhengHei"/>
            </a:endParaRPr>
          </a:p>
          <a:p>
            <a:pPr marL="355600" marR="5080" indent="-342900">
              <a:lnSpc>
                <a:spcPct val="150000"/>
              </a:lnSpc>
            </a:pPr>
            <a:r>
              <a:rPr sz="1800" b="1">
                <a:latin typeface="Microsoft JhengHei"/>
                <a:cs typeface="Microsoft JhengHei"/>
              </a:rPr>
              <a:t>如果网络设备产</a:t>
            </a:r>
            <a:r>
              <a:rPr sz="1800" b="1" spc="5">
                <a:latin typeface="Microsoft JhengHei"/>
                <a:cs typeface="Microsoft JhengHei"/>
              </a:rPr>
              <a:t>生</a:t>
            </a:r>
            <a:r>
              <a:rPr sz="1800" b="1" spc="-5">
                <a:latin typeface="Arial"/>
                <a:cs typeface="Arial"/>
              </a:rPr>
              <a:t>T</a:t>
            </a:r>
            <a:r>
              <a:rPr sz="1800" b="1" spc="0">
                <a:latin typeface="Arial"/>
                <a:cs typeface="Arial"/>
              </a:rPr>
              <a:t>R</a:t>
            </a:r>
            <a:r>
              <a:rPr sz="1800" b="1" spc="-45">
                <a:latin typeface="Arial"/>
                <a:cs typeface="Arial"/>
              </a:rPr>
              <a:t>A</a:t>
            </a:r>
            <a:r>
              <a:rPr sz="1800" b="1">
                <a:latin typeface="Arial"/>
                <a:cs typeface="Arial"/>
              </a:rPr>
              <a:t>P</a:t>
            </a:r>
            <a:r>
              <a:rPr sz="1800" b="1" spc="5">
                <a:latin typeface="Microsoft JhengHei"/>
                <a:cs typeface="Microsoft JhengHei"/>
              </a:rPr>
              <a:t>报</a:t>
            </a:r>
            <a:r>
              <a:rPr sz="1800" b="1">
                <a:latin typeface="Microsoft JhengHei"/>
                <a:cs typeface="Microsoft JhengHei"/>
              </a:rPr>
              <a:t>文，该报文仅仅是一个通知消息</a:t>
            </a:r>
            <a:r>
              <a:rPr sz="1800" b="1" spc="10">
                <a:latin typeface="Microsoft JhengHei"/>
                <a:cs typeface="Microsoft JhengHei"/>
              </a:rPr>
              <a:t>。</a:t>
            </a:r>
            <a:r>
              <a:rPr sz="1800" b="1" spc="-5">
                <a:latin typeface="Arial"/>
                <a:cs typeface="Arial"/>
              </a:rPr>
              <a:t>T</a:t>
            </a:r>
            <a:r>
              <a:rPr sz="1800" b="1" spc="0">
                <a:latin typeface="Arial"/>
                <a:cs typeface="Arial"/>
              </a:rPr>
              <a:t>R</a:t>
            </a:r>
            <a:r>
              <a:rPr sz="1800" b="1" spc="-45">
                <a:latin typeface="Arial"/>
                <a:cs typeface="Arial"/>
              </a:rPr>
              <a:t>A</a:t>
            </a:r>
            <a:r>
              <a:rPr sz="1800" b="1">
                <a:latin typeface="Arial"/>
                <a:cs typeface="Arial"/>
              </a:rPr>
              <a:t>P</a:t>
            </a:r>
            <a:r>
              <a:rPr sz="1800" b="1" spc="5">
                <a:latin typeface="Microsoft JhengHei"/>
                <a:cs typeface="Microsoft JhengHei"/>
              </a:rPr>
              <a:t>报</a:t>
            </a:r>
            <a:r>
              <a:rPr sz="1800" b="1">
                <a:latin typeface="Microsoft JhengHei"/>
                <a:cs typeface="Microsoft JhengHei"/>
              </a:rPr>
              <a:t>文发送后， </a:t>
            </a:r>
            <a:r>
              <a:rPr sz="1800" b="1" spc="0">
                <a:latin typeface="Microsoft JhengHei"/>
                <a:cs typeface="Microsoft JhengHei"/>
              </a:rPr>
              <a:t>网络设</a:t>
            </a:r>
            <a:r>
              <a:rPr sz="1800" b="1">
                <a:latin typeface="Microsoft JhengHei"/>
                <a:cs typeface="Microsoft JhengHei"/>
              </a:rPr>
              <a:t>备不管网管软件是否收到了该</a:t>
            </a:r>
            <a:r>
              <a:rPr sz="1800" b="1" spc="-15">
                <a:latin typeface="Arial"/>
                <a:cs typeface="Arial"/>
              </a:rPr>
              <a:t>TRAP</a:t>
            </a:r>
            <a:r>
              <a:rPr sz="1800" b="1" spc="-15">
                <a:latin typeface="Microsoft JhengHei"/>
                <a:cs typeface="Microsoft JhengHei"/>
              </a:rPr>
              <a:t>，</a:t>
            </a:r>
            <a:r>
              <a:rPr sz="1800" b="1" spc="0">
                <a:latin typeface="Microsoft JhengHei"/>
                <a:cs typeface="Microsoft JhengHei"/>
              </a:rPr>
              <a:t>都不会</a:t>
            </a:r>
            <a:r>
              <a:rPr sz="1800" b="1">
                <a:latin typeface="Microsoft JhengHei"/>
                <a:cs typeface="Microsoft JhengHei"/>
              </a:rPr>
              <a:t>重复发送该</a:t>
            </a:r>
            <a:r>
              <a:rPr sz="1800" b="1" spc="-15">
                <a:latin typeface="Arial"/>
                <a:cs typeface="Arial"/>
              </a:rPr>
              <a:t>TRAP</a:t>
            </a:r>
            <a:r>
              <a:rPr sz="1800" b="1" spc="-15">
                <a:latin typeface="Microsoft JhengHei"/>
                <a:cs typeface="Microsoft JhengHei"/>
              </a:rPr>
              <a:t>，</a:t>
            </a:r>
            <a:r>
              <a:rPr sz="1800" b="1" spc="0">
                <a:latin typeface="Microsoft JhengHei"/>
                <a:cs typeface="Microsoft JhengHei"/>
              </a:rPr>
              <a:t>这可 能会导</a:t>
            </a:r>
            <a:r>
              <a:rPr sz="1800" b="1">
                <a:latin typeface="Microsoft JhengHei"/>
                <a:cs typeface="Microsoft JhengHei"/>
              </a:rPr>
              <a:t>致</a:t>
            </a:r>
            <a:r>
              <a:rPr sz="1800" b="1" spc="-20">
                <a:latin typeface="Arial"/>
                <a:cs typeface="Arial"/>
              </a:rPr>
              <a:t>TRAP</a:t>
            </a:r>
            <a:r>
              <a:rPr sz="1800" b="1" spc="0">
                <a:latin typeface="Microsoft JhengHei"/>
                <a:cs typeface="Microsoft JhengHei"/>
              </a:rPr>
              <a:t>丢失。</a:t>
            </a:r>
            <a:endParaRPr sz="1800">
              <a:latin typeface="Microsoft JhengHei"/>
              <a:cs typeface="Microsoft JhengHei"/>
            </a:endParaRPr>
          </a:p>
          <a:p>
            <a:pPr marL="355600" marR="113030" indent="-342900">
              <a:lnSpc>
                <a:spcPct val="150000"/>
              </a:lnSpc>
              <a:spcBef>
                <a:spcPts val="5"/>
              </a:spcBef>
            </a:pPr>
            <a:r>
              <a:rPr sz="1800" b="1">
                <a:latin typeface="Arial"/>
                <a:cs typeface="Arial"/>
              </a:rPr>
              <a:t>Inform</a:t>
            </a:r>
            <a:r>
              <a:rPr sz="1800" b="1">
                <a:latin typeface="Microsoft JhengHei"/>
                <a:cs typeface="Microsoft JhengHei"/>
              </a:rPr>
              <a:t>是对</a:t>
            </a:r>
            <a:r>
              <a:rPr sz="1800" b="1" spc="-15">
                <a:latin typeface="Arial"/>
                <a:cs typeface="Arial"/>
              </a:rPr>
              <a:t>TRAP</a:t>
            </a:r>
            <a:r>
              <a:rPr sz="1800" b="1">
                <a:latin typeface="Microsoft JhengHei"/>
                <a:cs typeface="Microsoft JhengHei"/>
              </a:rPr>
              <a:t>的改进，网管软</a:t>
            </a:r>
            <a:r>
              <a:rPr sz="1800" b="1" spc="-10">
                <a:latin typeface="Microsoft JhengHei"/>
                <a:cs typeface="Microsoft JhengHei"/>
              </a:rPr>
              <a:t>件</a:t>
            </a:r>
            <a:r>
              <a:rPr sz="1800" b="1">
                <a:latin typeface="Microsoft JhengHei"/>
                <a:cs typeface="Microsoft JhengHei"/>
              </a:rPr>
              <a:t>收</a:t>
            </a:r>
            <a:r>
              <a:rPr sz="1800" b="1" spc="0">
                <a:latin typeface="Microsoft JhengHei"/>
                <a:cs typeface="Microsoft JhengHei"/>
              </a:rPr>
              <a:t>到</a:t>
            </a:r>
            <a:r>
              <a:rPr sz="1800" b="1" spc="-5">
                <a:latin typeface="Arial"/>
                <a:cs typeface="Arial"/>
              </a:rPr>
              <a:t>Infrom</a:t>
            </a:r>
            <a:r>
              <a:rPr sz="1800" b="1">
                <a:latin typeface="Microsoft JhengHei"/>
                <a:cs typeface="Microsoft JhengHei"/>
              </a:rPr>
              <a:t>报文后</a:t>
            </a:r>
            <a:r>
              <a:rPr sz="1800" b="1" spc="-10">
                <a:latin typeface="Microsoft JhengHei"/>
                <a:cs typeface="Microsoft JhengHei"/>
              </a:rPr>
              <a:t>，</a:t>
            </a:r>
            <a:r>
              <a:rPr sz="1800" b="1">
                <a:latin typeface="Microsoft JhengHei"/>
                <a:cs typeface="Microsoft JhengHei"/>
              </a:rPr>
              <a:t>必须</a:t>
            </a:r>
            <a:r>
              <a:rPr sz="1800" b="1" spc="-10">
                <a:latin typeface="Microsoft JhengHei"/>
                <a:cs typeface="Microsoft JhengHei"/>
              </a:rPr>
              <a:t>给</a:t>
            </a:r>
            <a:r>
              <a:rPr sz="1800" b="1">
                <a:latin typeface="Microsoft JhengHei"/>
                <a:cs typeface="Microsoft JhengHei"/>
              </a:rPr>
              <a:t>网络</a:t>
            </a:r>
            <a:r>
              <a:rPr sz="1800" b="1" spc="-10">
                <a:latin typeface="Microsoft JhengHei"/>
                <a:cs typeface="Microsoft JhengHei"/>
              </a:rPr>
              <a:t>设</a:t>
            </a:r>
            <a:r>
              <a:rPr sz="1800" b="1">
                <a:latin typeface="Microsoft JhengHei"/>
                <a:cs typeface="Microsoft JhengHei"/>
              </a:rPr>
              <a:t>备发</a:t>
            </a:r>
            <a:r>
              <a:rPr sz="1800" b="1" spc="-10">
                <a:latin typeface="Microsoft JhengHei"/>
                <a:cs typeface="Microsoft JhengHei"/>
              </a:rPr>
              <a:t>送</a:t>
            </a:r>
            <a:r>
              <a:rPr sz="1800" b="1">
                <a:latin typeface="Microsoft JhengHei"/>
                <a:cs typeface="Microsoft JhengHei"/>
              </a:rPr>
              <a:t>响 </a:t>
            </a:r>
            <a:r>
              <a:rPr sz="1800" b="1" spc="0">
                <a:latin typeface="Microsoft JhengHei"/>
                <a:cs typeface="Microsoft JhengHei"/>
              </a:rPr>
              <a:t>应消息</a:t>
            </a:r>
            <a:r>
              <a:rPr sz="1800" b="1">
                <a:latin typeface="Microsoft JhengHei"/>
                <a:cs typeface="Microsoft JhengHei"/>
              </a:rPr>
              <a:t>，确认报文已经收到；如果网络设备未收</a:t>
            </a:r>
            <a:r>
              <a:rPr sz="1800" b="1" spc="0">
                <a:latin typeface="Microsoft JhengHei"/>
                <a:cs typeface="Microsoft JhengHei"/>
              </a:rPr>
              <a:t>到</a:t>
            </a:r>
            <a:r>
              <a:rPr sz="1800" b="1" spc="-5">
                <a:latin typeface="Arial"/>
                <a:cs typeface="Arial"/>
              </a:rPr>
              <a:t>Inform</a:t>
            </a:r>
            <a:r>
              <a:rPr sz="1800" b="1" spc="0">
                <a:latin typeface="Microsoft JhengHei"/>
                <a:cs typeface="Microsoft JhengHei"/>
              </a:rPr>
              <a:t>的</a:t>
            </a:r>
            <a:r>
              <a:rPr sz="1800" b="1">
                <a:latin typeface="Microsoft JhengHei"/>
                <a:cs typeface="Microsoft JhengHei"/>
              </a:rPr>
              <a:t>响应报文，则会 </a:t>
            </a:r>
            <a:r>
              <a:rPr sz="1800" b="1" spc="0">
                <a:latin typeface="Microsoft JhengHei"/>
                <a:cs typeface="Microsoft JhengHei"/>
              </a:rPr>
              <a:t>持续发</a:t>
            </a:r>
            <a:r>
              <a:rPr sz="1800" b="1">
                <a:latin typeface="Microsoft JhengHei"/>
                <a:cs typeface="Microsoft JhengHei"/>
              </a:rPr>
              <a:t>送该</a:t>
            </a:r>
            <a:r>
              <a:rPr sz="1800" b="1" spc="-5">
                <a:latin typeface="Arial"/>
                <a:cs typeface="Arial"/>
              </a:rPr>
              <a:t>Inform</a:t>
            </a:r>
            <a:r>
              <a:rPr sz="1800" b="1" spc="0">
                <a:latin typeface="Microsoft JhengHei"/>
                <a:cs typeface="Microsoft JhengHei"/>
              </a:rPr>
              <a:t>报</a:t>
            </a:r>
            <a:r>
              <a:rPr sz="1800" b="1">
                <a:latin typeface="Microsoft JhengHei"/>
                <a:cs typeface="Microsoft JhengHei"/>
              </a:rPr>
              <a:t>文。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05680" y="1243696"/>
            <a:ext cx="3476147" cy="1221371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03829" y="1859660"/>
            <a:ext cx="1368425" cy="114300"/>
          </a:xfrm>
          <a:custGeom>
            <a:rect l="l" t="t" r="r" b="b"/>
            <a:pathLst>
              <a:path w="1368425" h="114300">
                <a:moveTo>
                  <a:pt x="114299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114299" y="76200"/>
                </a:lnTo>
                <a:lnTo>
                  <a:pt x="114299" y="38100"/>
                </a:lnTo>
                <a:close/>
              </a:path>
              <a:path w="1368425" h="114300">
                <a:moveTo>
                  <a:pt x="266699" y="38100"/>
                </a:moveTo>
                <a:lnTo>
                  <a:pt x="152399" y="38100"/>
                </a:lnTo>
                <a:lnTo>
                  <a:pt x="152399" y="76200"/>
                </a:lnTo>
                <a:lnTo>
                  <a:pt x="266699" y="76200"/>
                </a:lnTo>
                <a:lnTo>
                  <a:pt x="266699" y="38100"/>
                </a:lnTo>
                <a:close/>
              </a:path>
              <a:path w="1368425" h="114300">
                <a:moveTo>
                  <a:pt x="419099" y="38100"/>
                </a:moveTo>
                <a:lnTo>
                  <a:pt x="304799" y="38100"/>
                </a:lnTo>
                <a:lnTo>
                  <a:pt x="304799" y="76200"/>
                </a:lnTo>
                <a:lnTo>
                  <a:pt x="419099" y="76200"/>
                </a:lnTo>
                <a:lnTo>
                  <a:pt x="419099" y="38100"/>
                </a:lnTo>
                <a:close/>
              </a:path>
              <a:path w="1368425" h="114300">
                <a:moveTo>
                  <a:pt x="571499" y="38100"/>
                </a:moveTo>
                <a:lnTo>
                  <a:pt x="457199" y="38100"/>
                </a:lnTo>
                <a:lnTo>
                  <a:pt x="457199" y="76200"/>
                </a:lnTo>
                <a:lnTo>
                  <a:pt x="571499" y="76200"/>
                </a:lnTo>
                <a:lnTo>
                  <a:pt x="571499" y="38100"/>
                </a:lnTo>
                <a:close/>
              </a:path>
              <a:path w="1368425" h="114300">
                <a:moveTo>
                  <a:pt x="723899" y="38100"/>
                </a:moveTo>
                <a:lnTo>
                  <a:pt x="609599" y="38100"/>
                </a:lnTo>
                <a:lnTo>
                  <a:pt x="609599" y="76200"/>
                </a:lnTo>
                <a:lnTo>
                  <a:pt x="723899" y="76200"/>
                </a:lnTo>
                <a:lnTo>
                  <a:pt x="723899" y="38100"/>
                </a:lnTo>
                <a:close/>
              </a:path>
              <a:path w="1368425" h="114300">
                <a:moveTo>
                  <a:pt x="876299" y="38100"/>
                </a:moveTo>
                <a:lnTo>
                  <a:pt x="761999" y="38100"/>
                </a:lnTo>
                <a:lnTo>
                  <a:pt x="761999" y="76200"/>
                </a:lnTo>
                <a:lnTo>
                  <a:pt x="876299" y="76200"/>
                </a:lnTo>
                <a:lnTo>
                  <a:pt x="876299" y="38100"/>
                </a:lnTo>
                <a:close/>
              </a:path>
              <a:path w="1368425" h="114300">
                <a:moveTo>
                  <a:pt x="1028699" y="38100"/>
                </a:moveTo>
                <a:lnTo>
                  <a:pt x="914399" y="38100"/>
                </a:lnTo>
                <a:lnTo>
                  <a:pt x="914399" y="76200"/>
                </a:lnTo>
                <a:lnTo>
                  <a:pt x="1028699" y="76200"/>
                </a:lnTo>
                <a:lnTo>
                  <a:pt x="1028699" y="38100"/>
                </a:lnTo>
                <a:close/>
              </a:path>
              <a:path w="1368425" h="114300">
                <a:moveTo>
                  <a:pt x="1181099" y="38100"/>
                </a:moveTo>
                <a:lnTo>
                  <a:pt x="1066799" y="38100"/>
                </a:lnTo>
                <a:lnTo>
                  <a:pt x="1066799" y="76200"/>
                </a:lnTo>
                <a:lnTo>
                  <a:pt x="1181099" y="76200"/>
                </a:lnTo>
                <a:lnTo>
                  <a:pt x="1181099" y="38100"/>
                </a:lnTo>
                <a:close/>
              </a:path>
              <a:path w="1368425" h="114300">
                <a:moveTo>
                  <a:pt x="1253870" y="0"/>
                </a:moveTo>
                <a:lnTo>
                  <a:pt x="1253870" y="114300"/>
                </a:lnTo>
                <a:lnTo>
                  <a:pt x="1330070" y="76200"/>
                </a:lnTo>
                <a:lnTo>
                  <a:pt x="1272920" y="76200"/>
                </a:lnTo>
                <a:lnTo>
                  <a:pt x="1272920" y="38100"/>
                </a:lnTo>
                <a:lnTo>
                  <a:pt x="1330070" y="38100"/>
                </a:lnTo>
                <a:lnTo>
                  <a:pt x="1253870" y="0"/>
                </a:lnTo>
                <a:close/>
              </a:path>
              <a:path w="1368425" h="114300">
                <a:moveTo>
                  <a:pt x="1253870" y="38100"/>
                </a:moveTo>
                <a:lnTo>
                  <a:pt x="1219199" y="38100"/>
                </a:lnTo>
                <a:lnTo>
                  <a:pt x="1219199" y="76200"/>
                </a:lnTo>
                <a:lnTo>
                  <a:pt x="1253870" y="76200"/>
                </a:lnTo>
                <a:lnTo>
                  <a:pt x="1253870" y="38100"/>
                </a:lnTo>
                <a:close/>
              </a:path>
              <a:path w="1368425" h="114300">
                <a:moveTo>
                  <a:pt x="1330070" y="38100"/>
                </a:moveTo>
                <a:lnTo>
                  <a:pt x="1272920" y="38100"/>
                </a:lnTo>
                <a:lnTo>
                  <a:pt x="1272920" y="76200"/>
                </a:lnTo>
                <a:lnTo>
                  <a:pt x="1330070" y="76200"/>
                </a:lnTo>
                <a:lnTo>
                  <a:pt x="1368170" y="57150"/>
                </a:lnTo>
                <a:lnTo>
                  <a:pt x="133007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31820" y="1571625"/>
            <a:ext cx="1368425" cy="114300"/>
          </a:xfrm>
          <a:custGeom>
            <a:rect l="l" t="t" r="r" b="b"/>
            <a:pathLst>
              <a:path w="1368425" h="114300">
                <a:moveTo>
                  <a:pt x="1368170" y="38100"/>
                </a:moveTo>
                <a:lnTo>
                  <a:pt x="1253870" y="38100"/>
                </a:lnTo>
                <a:lnTo>
                  <a:pt x="1253870" y="76200"/>
                </a:lnTo>
                <a:lnTo>
                  <a:pt x="1368170" y="76200"/>
                </a:lnTo>
                <a:lnTo>
                  <a:pt x="1368170" y="38100"/>
                </a:lnTo>
                <a:close/>
              </a:path>
              <a:path w="1368425" h="114300">
                <a:moveTo>
                  <a:pt x="1215770" y="38100"/>
                </a:moveTo>
                <a:lnTo>
                  <a:pt x="1101470" y="38100"/>
                </a:lnTo>
                <a:lnTo>
                  <a:pt x="1101470" y="76200"/>
                </a:lnTo>
                <a:lnTo>
                  <a:pt x="1215770" y="76200"/>
                </a:lnTo>
                <a:lnTo>
                  <a:pt x="1215770" y="38100"/>
                </a:lnTo>
                <a:close/>
              </a:path>
              <a:path w="1368425" h="114300">
                <a:moveTo>
                  <a:pt x="1063370" y="38100"/>
                </a:moveTo>
                <a:lnTo>
                  <a:pt x="949070" y="38100"/>
                </a:lnTo>
                <a:lnTo>
                  <a:pt x="949070" y="76200"/>
                </a:lnTo>
                <a:lnTo>
                  <a:pt x="1063370" y="76200"/>
                </a:lnTo>
                <a:lnTo>
                  <a:pt x="1063370" y="38100"/>
                </a:lnTo>
                <a:close/>
              </a:path>
              <a:path w="1368425" h="114300">
                <a:moveTo>
                  <a:pt x="910970" y="38100"/>
                </a:moveTo>
                <a:lnTo>
                  <a:pt x="796670" y="38100"/>
                </a:lnTo>
                <a:lnTo>
                  <a:pt x="796670" y="76200"/>
                </a:lnTo>
                <a:lnTo>
                  <a:pt x="910970" y="76200"/>
                </a:lnTo>
                <a:lnTo>
                  <a:pt x="910970" y="38100"/>
                </a:lnTo>
                <a:close/>
              </a:path>
              <a:path w="1368425" h="114300">
                <a:moveTo>
                  <a:pt x="758570" y="38100"/>
                </a:moveTo>
                <a:lnTo>
                  <a:pt x="644270" y="38100"/>
                </a:lnTo>
                <a:lnTo>
                  <a:pt x="644270" y="76200"/>
                </a:lnTo>
                <a:lnTo>
                  <a:pt x="758570" y="76200"/>
                </a:lnTo>
                <a:lnTo>
                  <a:pt x="758570" y="38100"/>
                </a:lnTo>
                <a:close/>
              </a:path>
              <a:path w="1368425" h="114300">
                <a:moveTo>
                  <a:pt x="606170" y="38100"/>
                </a:moveTo>
                <a:lnTo>
                  <a:pt x="491870" y="38100"/>
                </a:lnTo>
                <a:lnTo>
                  <a:pt x="491870" y="76200"/>
                </a:lnTo>
                <a:lnTo>
                  <a:pt x="606170" y="76200"/>
                </a:lnTo>
                <a:lnTo>
                  <a:pt x="606170" y="38100"/>
                </a:lnTo>
                <a:close/>
              </a:path>
              <a:path w="1368425" h="114300">
                <a:moveTo>
                  <a:pt x="453770" y="38100"/>
                </a:moveTo>
                <a:lnTo>
                  <a:pt x="339470" y="38100"/>
                </a:lnTo>
                <a:lnTo>
                  <a:pt x="339470" y="76200"/>
                </a:lnTo>
                <a:lnTo>
                  <a:pt x="453770" y="76200"/>
                </a:lnTo>
                <a:lnTo>
                  <a:pt x="453770" y="38100"/>
                </a:lnTo>
                <a:close/>
              </a:path>
              <a:path w="1368425" h="114300">
                <a:moveTo>
                  <a:pt x="301370" y="38100"/>
                </a:moveTo>
                <a:lnTo>
                  <a:pt x="187070" y="38100"/>
                </a:lnTo>
                <a:lnTo>
                  <a:pt x="187070" y="76200"/>
                </a:lnTo>
                <a:lnTo>
                  <a:pt x="301370" y="76200"/>
                </a:lnTo>
                <a:lnTo>
                  <a:pt x="301370" y="38100"/>
                </a:lnTo>
                <a:close/>
              </a:path>
              <a:path w="1368425" h="114300">
                <a:moveTo>
                  <a:pt x="114300" y="0"/>
                </a:moveTo>
                <a:lnTo>
                  <a:pt x="0" y="57150"/>
                </a:lnTo>
                <a:lnTo>
                  <a:pt x="114300" y="114300"/>
                </a:lnTo>
                <a:lnTo>
                  <a:pt x="114300" y="76200"/>
                </a:lnTo>
                <a:lnTo>
                  <a:pt x="95250" y="76200"/>
                </a:lnTo>
                <a:lnTo>
                  <a:pt x="95250" y="38100"/>
                </a:lnTo>
                <a:lnTo>
                  <a:pt x="114300" y="38100"/>
                </a:lnTo>
                <a:lnTo>
                  <a:pt x="114300" y="0"/>
                </a:lnTo>
                <a:close/>
              </a:path>
              <a:path w="1368425" h="114300">
                <a:moveTo>
                  <a:pt x="114300" y="38100"/>
                </a:moveTo>
                <a:lnTo>
                  <a:pt x="95250" y="38100"/>
                </a:lnTo>
                <a:lnTo>
                  <a:pt x="95250" y="76200"/>
                </a:lnTo>
                <a:lnTo>
                  <a:pt x="114300" y="76200"/>
                </a:lnTo>
                <a:lnTo>
                  <a:pt x="114300" y="38100"/>
                </a:lnTo>
                <a:close/>
              </a:path>
              <a:path w="1368425" h="114300">
                <a:moveTo>
                  <a:pt x="148970" y="38100"/>
                </a:moveTo>
                <a:lnTo>
                  <a:pt x="114300" y="38100"/>
                </a:lnTo>
                <a:lnTo>
                  <a:pt x="114300" y="76200"/>
                </a:lnTo>
                <a:lnTo>
                  <a:pt x="148970" y="76200"/>
                </a:lnTo>
                <a:lnTo>
                  <a:pt x="14897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66947" y="1442974"/>
            <a:ext cx="1209040" cy="4368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45720" algn="ctr">
              <a:lnSpc>
                <a:spcPct val="100000"/>
              </a:lnSpc>
              <a:spcBef>
                <a:spcPts val="105"/>
              </a:spcBef>
            </a:pPr>
            <a:r>
              <a:rPr sz="800" spc="-5">
                <a:latin typeface="Arial"/>
                <a:cs typeface="Arial"/>
              </a:rPr>
              <a:t>SNMP</a:t>
            </a:r>
            <a:r>
              <a:rPr sz="800" spc="-20">
                <a:latin typeface="Arial"/>
                <a:cs typeface="Arial"/>
              </a:rPr>
              <a:t> </a:t>
            </a:r>
            <a:r>
              <a:rPr sz="800">
                <a:latin typeface="Arial"/>
                <a:cs typeface="Arial"/>
              </a:rPr>
              <a:t>TRAP/Inform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800" spc="-5">
                <a:latin typeface="Arial"/>
                <a:cs typeface="Arial"/>
              </a:rPr>
              <a:t>Inform </a:t>
            </a:r>
            <a:r>
              <a:rPr sz="800">
                <a:latin typeface="Arial"/>
                <a:cs typeface="Arial"/>
              </a:rPr>
              <a:t>? </a:t>
            </a:r>
            <a:r>
              <a:rPr sz="800" spc="-5">
                <a:latin typeface="Arial"/>
                <a:cs typeface="Arial"/>
              </a:rPr>
              <a:t>SNMP</a:t>
            </a:r>
            <a:r>
              <a:rPr sz="800" spc="-15">
                <a:latin typeface="Arial"/>
                <a:cs typeface="Arial"/>
              </a:rPr>
              <a:t> </a:t>
            </a:r>
            <a:r>
              <a:rPr sz="800" spc="-5">
                <a:latin typeface="Arial"/>
                <a:cs typeface="Arial"/>
              </a:rPr>
              <a:t>Response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2140" y="6627783"/>
            <a:ext cx="116713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/>
              <a:t>21</a:t>
            </a:fld>
            <a:endParaRPr/>
          </a:p>
        </p:txBody>
      </p:sp>
      <p:sp>
        <p:nvSpPr>
          <p:cNvPr id="10" name="PB21"/>
          <p:cNvSpPr/>
          <p:nvPr/>
        </p:nvSpPr>
        <p:spPr>
          <a:xfrm>
            <a:off x="0" y="6839712"/>
            <a:ext cx="4572000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11" name="PageNumberTextBox21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/>
              <a:t>SNMP与MIB网络协议概述全文共42页，当前为第21页。</a:t>
            </a: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https://d.book118.com/658061060015006036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173</Paragraphs>
  <Slides>22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1">
      <vt:lpstr>Arial</vt:lpstr>
      <vt:lpstr>Calibri</vt:lpstr>
      <vt:lpstr>宋体</vt:lpstr>
      <vt:lpstr>黑体</vt:lpstr>
      <vt:lpstr>微软雅黑</vt:lpstr>
      <vt:lpstr>Microsoft JhengHei</vt:lpstr>
      <vt:lpstr>Times New Roman</vt:lpstr>
      <vt:lpstr>Wingdings</vt:lpstr>
      <vt:lpstr>Office Theme</vt:lpstr>
      <vt:lpstr>SNMP与MIB网络协议概述</vt:lpstr>
      <vt:lpstr>PowerPoint Presentation</vt:lpstr>
      <vt:lpstr>网络管理介绍</vt:lpstr>
      <vt:lpstr>网络管理的发展过程</vt:lpstr>
      <vt:lpstr>网络管理的主要功能</vt:lpstr>
      <vt:lpstr>网络管理常用协议</vt:lpstr>
      <vt:lpstr>PowerPoint Presentation</vt:lpstr>
      <vt:lpstr>SNMP协议介绍</vt:lpstr>
      <vt:lpstr>SNMP协议</vt:lpstr>
      <vt:lpstr>SNMPv1</vt:lpstr>
      <vt:lpstr>SNMPv2</vt:lpstr>
      <vt:lpstr>SNMPv3</vt:lpstr>
      <vt:lpstr>SNMP通信模型</vt:lpstr>
      <vt:lpstr>SNMP报文介绍</vt:lpstr>
      <vt:lpstr>SNMP报文类型</vt:lpstr>
      <vt:lpstr>SNMP Get报文</vt:lpstr>
      <vt:lpstr>SNMP Get-Next报文</vt:lpstr>
      <vt:lpstr>SNMP Get-Bulk报文</vt:lpstr>
      <vt:lpstr>SNMP Set报文</vt:lpstr>
      <vt:lpstr>SNMP Report报文</vt:lpstr>
      <vt:lpstr>SNMP TRAP &amp; Inform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2024-09-15T05:56:10.665</cp:lastPrinted>
  <dcterms:created xsi:type="dcterms:W3CDTF">2024-09-14T21:56:10Z</dcterms:created>
  <dcterms:modified xsi:type="dcterms:W3CDTF">2024-09-14T21:56:12Z</dcterms:modified>
</cp:coreProperties>
</file>