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1470EE-5E03-4A57-B66F-AE2E5995D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649AA-ACFF-41DE-BBD4-107E1E4F8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D139D4-AD59-4B8E-B16D-20C2F7349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E95675-7285-46DB-8711-624922A70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A21CC-60B8-4637-A8CD-148A23E498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E49D9D-2899-4CE0-B95C-5DC5F54B92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C5DB1C-5A9B-4FBE-8653-E2B7377C9F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7582B0-BFEC-4B1A-932C-69DFF725A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39643-EAFE-4365-8C88-D821730B8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4444D8-17C2-43B7-A616-6A4772BB1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9CA97-2CDF-4B50-9053-2D5459373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0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290512" y="2546349"/>
            <a:ext cx="383540" cy="474980"/>
          </a:xfrm>
          <a:custGeom>
            <a:rect l="l" t="t" r="r" b="b"/>
            <a:pathLst>
              <a:path w="383540" h="474980">
                <a:moveTo>
                  <a:pt x="382943" y="0"/>
                </a:moveTo>
                <a:lnTo>
                  <a:pt x="0" y="0"/>
                </a:lnTo>
                <a:lnTo>
                  <a:pt x="0" y="349262"/>
                </a:lnTo>
                <a:lnTo>
                  <a:pt x="0" y="474675"/>
                </a:lnTo>
                <a:lnTo>
                  <a:pt x="382943" y="474675"/>
                </a:lnTo>
                <a:lnTo>
                  <a:pt x="382943" y="349262"/>
                </a:lnTo>
                <a:lnTo>
                  <a:pt x="382943" y="0"/>
                </a:lnTo>
                <a:close/>
              </a:path>
            </a:pathLst>
          </a:custGeom>
          <a:solidFill>
            <a:srgbClr val="3333CC"/>
          </a:solidFill>
        </p:spPr>
        <p:txBody>
          <a:bodyPr wrap="square" lIns="0" tIns="0" rIns="0" bIns="0" rtlCol="0"/>
          <a:lstStyle/>
          <a:p/>
        </p:txBody>
      </p:sp>
      <p:pic>
        <p:nvPicPr>
          <p:cNvPr id="17" name="bg object 17"/>
          <p:cNvPicPr/>
          <p:nvPr/>
        </p:nvPicPr>
        <p:blipFill>
          <a:blip r:embed="rId1"/>
          <a:stretch>
            <a:fillRect/>
          </a:stretch>
        </p:blipFill>
        <p:spPr>
          <a:xfrm>
            <a:off x="673466" y="2546350"/>
            <a:ext cx="328246" cy="474662"/>
          </a:xfrm>
          <a:prstGeom prst="rect">
            <a:avLst/>
          </a:prstGeom>
        </p:spPr>
      </p:pic>
      <p:sp>
        <p:nvSpPr>
          <p:cNvPr id="18" name="bg object 18"/>
          <p:cNvSpPr/>
          <p:nvPr/>
        </p:nvSpPr>
        <p:spPr>
          <a:xfrm>
            <a:off x="414337" y="2968637"/>
            <a:ext cx="369570" cy="474980"/>
          </a:xfrm>
          <a:custGeom>
            <a:rect l="l" t="t" r="r" b="b"/>
            <a:pathLst>
              <a:path w="369570" h="474979">
                <a:moveTo>
                  <a:pt x="369087" y="0"/>
                </a:moveTo>
                <a:lnTo>
                  <a:pt x="0" y="0"/>
                </a:lnTo>
                <a:lnTo>
                  <a:pt x="0" y="349250"/>
                </a:lnTo>
                <a:lnTo>
                  <a:pt x="0" y="474662"/>
                </a:lnTo>
                <a:lnTo>
                  <a:pt x="369087" y="474662"/>
                </a:lnTo>
                <a:lnTo>
                  <a:pt x="369087" y="349250"/>
                </a:lnTo>
                <a:lnTo>
                  <a:pt x="369087" y="0"/>
                </a:lnTo>
                <a:close/>
              </a:path>
            </a:pathLst>
          </a:custGeom>
          <a:solidFill>
            <a:srgbClr val="FFCF01"/>
          </a:solidFill>
        </p:spPr>
        <p:txBody>
          <a:bodyPr wrap="square" lIns="0" tIns="0" rIns="0" bIns="0" rtlCol="0"/>
          <a:lstStyle/>
          <a:p/>
        </p:txBody>
      </p:sp>
      <p:pic>
        <p:nvPicPr>
          <p:cNvPr id="19" name="bg object 19"/>
          <p:cNvPicPr/>
          <p:nvPr/>
        </p:nvPicPr>
        <p:blipFill>
          <a:blip r:embed="rId2"/>
          <a:stretch>
            <a:fillRect/>
          </a:stretch>
        </p:blipFill>
        <p:spPr>
          <a:xfrm>
            <a:off x="783431" y="2968625"/>
            <a:ext cx="369093" cy="474662"/>
          </a:xfrm>
          <a:prstGeom prst="rect">
            <a:avLst/>
          </a:prstGeom>
        </p:spPr>
      </p:pic>
      <p:pic>
        <p:nvPicPr>
          <p:cNvPr id="20" name="bg object 20"/>
          <p:cNvPicPr/>
          <p:nvPr/>
        </p:nvPicPr>
        <p:blipFill>
          <a:blip r:embed="rId3"/>
          <a:stretch>
            <a:fillRect/>
          </a:stretch>
        </p:blipFill>
        <p:spPr>
          <a:xfrm>
            <a:off x="0" y="2895600"/>
            <a:ext cx="560387" cy="422275"/>
          </a:xfrm>
          <a:prstGeom prst="rect">
            <a:avLst/>
          </a:prstGeom>
        </p:spPr>
      </p:pic>
      <p:sp>
        <p:nvSpPr>
          <p:cNvPr id="21" name="bg object 21"/>
          <p:cNvSpPr/>
          <p:nvPr/>
        </p:nvSpPr>
        <p:spPr>
          <a:xfrm>
            <a:off x="635000" y="2438400"/>
            <a:ext cx="31750" cy="1052830"/>
          </a:xfrm>
          <a:custGeom>
            <a:rect l="l" t="t" r="r" b="b"/>
            <a:pathLst>
              <a:path w="31750" h="1052829">
                <a:moveTo>
                  <a:pt x="31750" y="1052512"/>
                </a:moveTo>
                <a:lnTo>
                  <a:pt x="0" y="1052512"/>
                </a:lnTo>
                <a:lnTo>
                  <a:pt x="0" y="0"/>
                </a:lnTo>
                <a:lnTo>
                  <a:pt x="31750" y="0"/>
                </a:lnTo>
                <a:lnTo>
                  <a:pt x="31750" y="1052512"/>
                </a:lnTo>
                <a:close/>
              </a:path>
            </a:pathLst>
          </a:custGeom>
          <a:solidFill>
            <a:srgbClr val="1B1B1B"/>
          </a:solidFill>
        </p:spPr>
        <p:txBody>
          <a:bodyPr wrap="square" lIns="0" tIns="0" rIns="0" bIns="0" rtlCol="0"/>
          <a:lstStyle/>
          <a:p/>
        </p:txBody>
      </p:sp>
      <p:pic>
        <p:nvPicPr>
          <p:cNvPr id="22" name="bg object 22"/>
          <p:cNvPicPr/>
          <p:nvPr/>
        </p:nvPicPr>
        <p:blipFill>
          <a:blip r:embed="rId4"/>
          <a:stretch>
            <a:fillRect/>
          </a:stretch>
        </p:blipFill>
        <p:spPr>
          <a:xfrm>
            <a:off x="315912" y="3260725"/>
            <a:ext cx="8693150" cy="55562"/>
          </a:xfrm>
          <a:prstGeom prst="rect">
            <a:avLst/>
          </a:prstGeom>
        </p:spPr>
      </p:pic>
      <p:sp>
        <p:nvSpPr>
          <p:cNvPr id="2" name="Holder 2"/>
          <p:cNvSpPr>
            <a:spLocks noGrp="1"/>
          </p:cNvSpPr>
          <p:nvPr>
            <p:ph type="title"/>
          </p:nvPr>
        </p:nvSpPr>
        <p:spPr/>
        <p:txBody>
          <a:bodyPr lIns="0" tIns="0" rIns="0" bIns="0"/>
          <a:lstStyle>
            <a:lvl1pPr>
              <a:defRPr sz="40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417512" y="1098549"/>
            <a:ext cx="382905" cy="474980"/>
          </a:xfrm>
          <a:custGeom>
            <a:rect l="l" t="t" r="r" b="b"/>
            <a:pathLst>
              <a:path w="382905" h="474980">
                <a:moveTo>
                  <a:pt x="382587" y="0"/>
                </a:moveTo>
                <a:lnTo>
                  <a:pt x="0" y="0"/>
                </a:lnTo>
                <a:lnTo>
                  <a:pt x="0" y="349250"/>
                </a:lnTo>
                <a:lnTo>
                  <a:pt x="0" y="474675"/>
                </a:lnTo>
                <a:lnTo>
                  <a:pt x="382587" y="474675"/>
                </a:lnTo>
                <a:lnTo>
                  <a:pt x="382587" y="349250"/>
                </a:lnTo>
                <a:lnTo>
                  <a:pt x="382587" y="0"/>
                </a:lnTo>
                <a:close/>
              </a:path>
            </a:pathLst>
          </a:custGeom>
          <a:solidFill>
            <a:srgbClr val="FFCF01"/>
          </a:solidFill>
        </p:spPr>
        <p:txBody>
          <a:bodyPr wrap="square" lIns="0" tIns="0" rIns="0" bIns="0" rtlCol="0"/>
          <a:lstStyle/>
          <a:p/>
        </p:txBody>
      </p:sp>
      <p:pic>
        <p:nvPicPr>
          <p:cNvPr id="17" name="bg object 17"/>
          <p:cNvPicPr/>
          <p:nvPr/>
        </p:nvPicPr>
        <p:blipFill>
          <a:blip r:embed="rId6"/>
          <a:stretch>
            <a:fillRect/>
          </a:stretch>
        </p:blipFill>
        <p:spPr>
          <a:xfrm>
            <a:off x="800100" y="1098550"/>
            <a:ext cx="328613" cy="474662"/>
          </a:xfrm>
          <a:prstGeom prst="rect">
            <a:avLst/>
          </a:prstGeom>
        </p:spPr>
      </p:pic>
      <p:sp>
        <p:nvSpPr>
          <p:cNvPr id="18" name="bg object 18"/>
          <p:cNvSpPr/>
          <p:nvPr/>
        </p:nvSpPr>
        <p:spPr>
          <a:xfrm>
            <a:off x="541337" y="1520824"/>
            <a:ext cx="370205" cy="474980"/>
          </a:xfrm>
          <a:custGeom>
            <a:rect l="l" t="t" r="r" b="b"/>
            <a:pathLst>
              <a:path w="370205" h="474980">
                <a:moveTo>
                  <a:pt x="369887" y="0"/>
                </a:moveTo>
                <a:lnTo>
                  <a:pt x="0" y="0"/>
                </a:lnTo>
                <a:lnTo>
                  <a:pt x="0" y="349250"/>
                </a:lnTo>
                <a:lnTo>
                  <a:pt x="0" y="474675"/>
                </a:lnTo>
                <a:lnTo>
                  <a:pt x="369887" y="474675"/>
                </a:lnTo>
                <a:lnTo>
                  <a:pt x="369887" y="349250"/>
                </a:lnTo>
                <a:lnTo>
                  <a:pt x="369887" y="0"/>
                </a:lnTo>
                <a:close/>
              </a:path>
            </a:pathLst>
          </a:custGeom>
          <a:solidFill>
            <a:srgbClr val="3333CC"/>
          </a:solidFill>
        </p:spPr>
        <p:txBody>
          <a:bodyPr wrap="square" lIns="0" tIns="0" rIns="0" bIns="0" rtlCol="0"/>
          <a:lstStyle/>
          <a:p/>
        </p:txBody>
      </p:sp>
      <p:pic>
        <p:nvPicPr>
          <p:cNvPr id="19" name="bg object 19"/>
          <p:cNvPicPr/>
          <p:nvPr/>
        </p:nvPicPr>
        <p:blipFill>
          <a:blip r:embed="rId7"/>
          <a:stretch>
            <a:fillRect/>
          </a:stretch>
        </p:blipFill>
        <p:spPr>
          <a:xfrm>
            <a:off x="911225" y="1520825"/>
            <a:ext cx="368300" cy="474663"/>
          </a:xfrm>
          <a:prstGeom prst="rect">
            <a:avLst/>
          </a:prstGeom>
        </p:spPr>
      </p:pic>
      <p:pic>
        <p:nvPicPr>
          <p:cNvPr id="20" name="bg object 20"/>
          <p:cNvPicPr/>
          <p:nvPr/>
        </p:nvPicPr>
        <p:blipFill>
          <a:blip r:embed="rId8"/>
          <a:stretch>
            <a:fillRect/>
          </a:stretch>
        </p:blipFill>
        <p:spPr>
          <a:xfrm>
            <a:off x="127000" y="1447800"/>
            <a:ext cx="560387" cy="422275"/>
          </a:xfrm>
          <a:prstGeom prst="rect">
            <a:avLst/>
          </a:prstGeom>
        </p:spPr>
      </p:pic>
      <p:sp>
        <p:nvSpPr>
          <p:cNvPr id="21" name="bg object 21"/>
          <p:cNvSpPr/>
          <p:nvPr/>
        </p:nvSpPr>
        <p:spPr>
          <a:xfrm>
            <a:off x="762000" y="990599"/>
            <a:ext cx="31750" cy="1052830"/>
          </a:xfrm>
          <a:custGeom>
            <a:rect l="l" t="t" r="r" b="b"/>
            <a:pathLst>
              <a:path w="31750" h="1052830">
                <a:moveTo>
                  <a:pt x="31750" y="822325"/>
                </a:moveTo>
                <a:lnTo>
                  <a:pt x="0" y="822325"/>
                </a:lnTo>
                <a:lnTo>
                  <a:pt x="0" y="1052525"/>
                </a:lnTo>
                <a:lnTo>
                  <a:pt x="31750" y="1052525"/>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2" name="bg object 22"/>
          <p:cNvPicPr/>
          <p:nvPr/>
        </p:nvPicPr>
        <p:blipFill>
          <a:blip r:embed="rId9"/>
          <a:stretch>
            <a:fillRect/>
          </a:stretch>
        </p:blipFill>
        <p:spPr>
          <a:xfrm>
            <a:off x="442912" y="1781175"/>
            <a:ext cx="8226424" cy="31750"/>
          </a:xfrm>
          <a:prstGeom prst="rect">
            <a:avLst/>
          </a:prstGeom>
        </p:spPr>
      </p:pic>
      <p:sp>
        <p:nvSpPr>
          <p:cNvPr id="2" name="Holder 2"/>
          <p:cNvSpPr>
            <a:spLocks noGrp="1"/>
          </p:cNvSpPr>
          <p:nvPr>
            <p:ph type="title"/>
          </p:nvPr>
        </p:nvSpPr>
        <p:spPr>
          <a:xfrm>
            <a:off x="421640" y="32520"/>
            <a:ext cx="8305165" cy="3183255"/>
          </a:xfrm>
          <a:prstGeom prst="rect">
            <a:avLst/>
          </a:prstGeom>
        </p:spPr>
        <p:txBody>
          <a:bodyPr wrap="square" lIns="0" tIns="0" rIns="0" bIns="0">
            <a:spAutoFit/>
          </a:bodyPr>
          <a:lstStyle>
            <a:lvl1pPr>
              <a:defRPr sz="40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618490" y="3001272"/>
            <a:ext cx="8048625" cy="362521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623488" y="6428021"/>
            <a:ext cx="283209" cy="240029"/>
          </a:xfrm>
          <a:prstGeom prst="rect">
            <a:avLst/>
          </a:prstGeom>
        </p:spPr>
        <p:txBody>
          <a:bodyPr wrap="square" lIns="0" tIns="0" rIns="0" bIns="0">
            <a:spAutoFit/>
          </a:bodyPr>
          <a:lstStyle>
            <a:defPPr>
              <a:defRPr kern="0"/>
            </a:defPPr>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051010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97990" y="945356"/>
            <a:ext cx="4140200" cy="848360"/>
          </a:xfrm>
          <a:prstGeom prst="rect">
            <a:avLst/>
          </a:prstGeom>
        </p:spPr>
        <p:txBody>
          <a:bodyPr vert="horz" wrap="square" lIns="0" tIns="12700" rIns="0" bIns="0" rtlCol="0">
            <a:spAutoFit/>
          </a:bodyPr>
          <a:lstStyle/>
          <a:p>
            <a:pPr marL="12700">
              <a:lnSpc>
                <a:spcPct val="100000"/>
              </a:lnSpc>
              <a:spcBef>
                <a:spcPts val="100"/>
              </a:spcBef>
            </a:pPr>
            <a:r>
              <a:rPr sz="5400" spc="-10"/>
              <a:t>文言短文阅读</a:t>
            </a:r>
            <a:endParaRPr sz="5400"/>
          </a:p>
        </p:txBody>
      </p:sp>
      <p:sp>
        <p:nvSpPr>
          <p:cNvPr id="3" name="object 3"/>
          <p:cNvSpPr txBox="1"/>
          <p:nvPr/>
        </p:nvSpPr>
        <p:spPr>
          <a:xfrm>
            <a:off x="8561799" y="6432783"/>
            <a:ext cx="122555" cy="240029"/>
          </a:xfrm>
          <a:prstGeom prst="rect">
            <a:avLst/>
          </a:prstGeom>
        </p:spPr>
        <p:txBody>
          <a:bodyPr vert="horz" wrap="square" lIns="0" tIns="12700" rIns="0" bIns="0" rtlCol="0">
            <a:spAutoFit/>
          </a:bodyPr>
          <a:lstStyle/>
          <a:p>
            <a:pPr marL="12700">
              <a:lnSpc>
                <a:spcPct val="100000"/>
              </a:lnSpc>
              <a:spcBef>
                <a:spcPts val="100"/>
              </a:spcBef>
            </a:pPr>
            <a:r>
              <a:rPr sz="1400">
                <a:solidFill>
                  <a:srgbClr val="1B1B1B"/>
                </a:solidFill>
                <a:latin typeface="Tahoma"/>
                <a:cs typeface="Tahoma"/>
              </a:rPr>
              <a:t>1</a:t>
            </a:r>
            <a:endParaRPr sz="1400">
              <a:latin typeface="Tahoma"/>
              <a:cs typeface="Tahom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306069"/>
            <a:ext cx="1587500" cy="513080"/>
          </a:xfrm>
          <a:prstGeom prst="rect">
            <a:avLst/>
          </a:prstGeom>
        </p:spPr>
        <p:txBody>
          <a:bodyPr vert="horz" wrap="square" lIns="0" tIns="12700" rIns="0" bIns="0" rtlCol="0">
            <a:spAutoFit/>
          </a:bodyPr>
          <a:lstStyle/>
          <a:p>
            <a:pPr marL="354965" indent="-342265">
              <a:lnSpc>
                <a:spcPct val="100000"/>
              </a:lnSpc>
              <a:spcBef>
                <a:spcPts val="100"/>
              </a:spcBef>
              <a:buClr>
                <a:srgbClr val="3333CC"/>
              </a:buClr>
              <a:buSzPct val="60937"/>
              <a:buFont typeface="Wingdings"/>
              <a:buChar char=""/>
              <a:tabLst>
                <a:tab pos="354965"/>
                <a:tab pos="355600"/>
              </a:tabLst>
            </a:pPr>
            <a:r>
              <a:rPr sz="3200" b="1" spc="-20">
                <a:latin typeface="Microsoft JhengHei"/>
                <a:cs typeface="Microsoft JhengHei"/>
              </a:rPr>
              <a:t>看规律</a:t>
            </a:r>
            <a:endParaRPr sz="3200">
              <a:latin typeface="Microsoft JhengHei"/>
              <a:cs typeface="Microsoft JhengHei"/>
            </a:endParaRP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a:t>
            </a:fld>
          </a:p>
        </p:txBody>
      </p:sp>
      <p:sp>
        <p:nvSpPr>
          <p:cNvPr id="3" name="object 3"/>
          <p:cNvSpPr txBox="1"/>
          <p:nvPr/>
        </p:nvSpPr>
        <p:spPr>
          <a:xfrm>
            <a:off x="329565" y="3080881"/>
            <a:ext cx="212725" cy="325755"/>
          </a:xfrm>
          <a:prstGeom prst="rect">
            <a:avLst/>
          </a:prstGeom>
        </p:spPr>
        <p:txBody>
          <a:bodyPr vert="horz" wrap="square" lIns="0" tIns="15240" rIns="0" bIns="0" rtlCol="0">
            <a:spAutoFit/>
          </a:bodyPr>
          <a:lstStyle/>
          <a:p>
            <a:pPr marL="12700">
              <a:lnSpc>
                <a:spcPct val="100000"/>
              </a:lnSpc>
              <a:spcBef>
                <a:spcPts val="120"/>
              </a:spcBef>
            </a:pPr>
            <a:r>
              <a:rPr sz="1950" spc="10">
                <a:solidFill>
                  <a:srgbClr val="3333CC"/>
                </a:solidFill>
                <a:latin typeface="Wingdings"/>
                <a:cs typeface="Wingdings"/>
              </a:rPr>
              <a:t></a:t>
            </a:r>
            <a:endParaRPr sz="1950">
              <a:latin typeface="Wingdings"/>
              <a:cs typeface="Wingdings"/>
            </a:endParaRPr>
          </a:p>
        </p:txBody>
      </p:sp>
      <p:sp>
        <p:nvSpPr>
          <p:cNvPr id="4" name="object 4"/>
          <p:cNvSpPr txBox="1"/>
          <p:nvPr/>
        </p:nvSpPr>
        <p:spPr>
          <a:xfrm>
            <a:off x="329565" y="876415"/>
            <a:ext cx="8459470" cy="5585460"/>
          </a:xfrm>
          <a:prstGeom prst="rect">
            <a:avLst/>
          </a:prstGeom>
        </p:spPr>
        <p:txBody>
          <a:bodyPr vert="horz" wrap="square" lIns="0" tIns="7620" rIns="0" bIns="0" rtlCol="0">
            <a:spAutoFit/>
          </a:bodyPr>
          <a:lstStyle/>
          <a:p>
            <a:pPr marL="354965" marR="5080" indent="-342900">
              <a:lnSpc>
                <a:spcPct val="101000"/>
              </a:lnSpc>
              <a:spcBef>
                <a:spcPts val="60"/>
              </a:spcBef>
              <a:buClr>
                <a:srgbClr val="3333CC"/>
              </a:buClr>
              <a:buSzPct val="60937"/>
              <a:buFont typeface="Wingdings"/>
              <a:buChar char=""/>
              <a:tabLst>
                <a:tab pos="712470"/>
                <a:tab pos="713105"/>
              </a:tabLst>
            </a:pPr>
            <a:r>
              <a:rPr/>
              <a:t>	</a:t>
            </a:r>
            <a:r>
              <a:rPr sz="3200" b="1" spc="-5">
                <a:latin typeface="Microsoft JhengHei"/>
                <a:cs typeface="Microsoft JhengHei"/>
              </a:rPr>
              <a:t>考查：文言文阅读一般考查学生在掌握实词</a:t>
            </a:r>
            <a:r>
              <a:rPr sz="3200" b="1">
                <a:latin typeface="Microsoft JhengHei"/>
                <a:cs typeface="Microsoft JhengHei"/>
              </a:rPr>
              <a:t>词义</a:t>
            </a:r>
            <a:r>
              <a:rPr sz="3200" b="1">
                <a:latin typeface="Tahoma"/>
                <a:cs typeface="Tahoma"/>
              </a:rPr>
              <a:t>(</a:t>
            </a:r>
            <a:r>
              <a:rPr sz="3200" b="1">
                <a:latin typeface="Microsoft JhengHei"/>
                <a:cs typeface="Microsoft JhengHei"/>
              </a:rPr>
              <a:t>一词多义、古今异义、词类活用</a:t>
            </a:r>
            <a:r>
              <a:rPr sz="3200" b="1">
                <a:latin typeface="Tahoma"/>
                <a:cs typeface="Tahoma"/>
              </a:rPr>
              <a:t>)</a:t>
            </a:r>
            <a:r>
              <a:rPr sz="3200" b="1" spc="-20">
                <a:latin typeface="Microsoft JhengHei"/>
                <a:cs typeface="Microsoft JhengHei"/>
              </a:rPr>
              <a:t>、虚词</a:t>
            </a:r>
            <a:r>
              <a:rPr sz="3200" b="1" spc="-5">
                <a:latin typeface="Microsoft JhengHei"/>
                <a:cs typeface="Microsoft JhengHei"/>
              </a:rPr>
              <a:t>用法、文中信息筛选、归纳内容要点等方面</a:t>
            </a:r>
            <a:r>
              <a:rPr sz="3200" b="1" spc="-15">
                <a:latin typeface="Microsoft JhengHei"/>
                <a:cs typeface="Microsoft JhengHei"/>
              </a:rPr>
              <a:t>的能力。</a:t>
            </a:r>
            <a:endParaRPr sz="3200">
              <a:latin typeface="Microsoft JhengHei"/>
              <a:cs typeface="Microsoft JhengHei"/>
            </a:endParaRPr>
          </a:p>
          <a:p>
            <a:pPr marL="354965" marR="304165" indent="476250" algn="just">
              <a:lnSpc>
                <a:spcPct val="100000"/>
              </a:lnSpc>
              <a:spcBef>
                <a:spcPts val="650"/>
              </a:spcBef>
            </a:pPr>
            <a:r>
              <a:rPr sz="3200" b="1" spc="-5">
                <a:latin typeface="Microsoft JhengHei"/>
                <a:cs typeface="Microsoft JhengHei"/>
              </a:rPr>
              <a:t>选文：一般为人物传记，多选自古代史传文，如《史记》《汉书》《旧唐书》《资治通鉴》《吕氏春秋》等，</a:t>
            </a:r>
            <a:r>
              <a:rPr sz="3200" b="1" spc="-10">
                <a:latin typeface="Tahoma"/>
                <a:cs typeface="Tahoma"/>
              </a:rPr>
              <a:t>500</a:t>
            </a:r>
            <a:r>
              <a:rPr sz="3200" b="1" spc="-15">
                <a:latin typeface="Microsoft JhengHei"/>
                <a:cs typeface="Microsoft JhengHei"/>
              </a:rPr>
              <a:t>字左右。</a:t>
            </a:r>
            <a:endParaRPr sz="3200">
              <a:latin typeface="Microsoft JhengHei"/>
              <a:cs typeface="Microsoft JhengHei"/>
            </a:endParaRPr>
          </a:p>
          <a:p>
            <a:pPr marL="354965" marR="16510" indent="-342900">
              <a:lnSpc>
                <a:spcPct val="100000"/>
              </a:lnSpc>
              <a:spcBef>
                <a:spcPts val="770"/>
              </a:spcBef>
              <a:buClr>
                <a:srgbClr val="3333CC"/>
              </a:buClr>
              <a:buSzPct val="60937"/>
              <a:buFont typeface="Wingdings"/>
              <a:buChar char=""/>
              <a:tabLst>
                <a:tab pos="712470"/>
                <a:tab pos="713105"/>
              </a:tabLst>
            </a:pPr>
            <a:r>
              <a:rPr/>
              <a:t>	</a:t>
            </a:r>
            <a:r>
              <a:rPr sz="3200" b="1" spc="-5">
                <a:latin typeface="Microsoft JhengHei"/>
                <a:cs typeface="Microsoft JhengHei"/>
              </a:rPr>
              <a:t>难度：选文较浅易，内容较清晰，可读性较强，一般没有生僻难解的词语，个别不好理</a:t>
            </a:r>
            <a:r>
              <a:rPr sz="3200" b="1">
                <a:latin typeface="Microsoft JhengHei"/>
                <a:cs typeface="Microsoft JhengHei"/>
              </a:rPr>
              <a:t>解的字词会在文本下给出简要注释。</a:t>
            </a:r>
            <a:r>
              <a:rPr sz="3200" b="1">
                <a:latin typeface="Tahoma"/>
                <a:cs typeface="Tahoma"/>
              </a:rPr>
              <a:t>(</a:t>
            </a:r>
            <a:r>
              <a:rPr sz="3200" b="1" spc="-20">
                <a:latin typeface="Microsoft JhengHei"/>
                <a:cs typeface="Microsoft JhengHei"/>
              </a:rPr>
              <a:t>注意有</a:t>
            </a:r>
            <a:r>
              <a:rPr sz="3200" b="1">
                <a:latin typeface="Microsoft JhengHei"/>
                <a:cs typeface="Microsoft JhengHei"/>
              </a:rPr>
              <a:t>注释别放过。</a:t>
            </a:r>
            <a:r>
              <a:rPr sz="3200" b="1" spc="-50">
                <a:latin typeface="Tahoma"/>
                <a:cs typeface="Tahoma"/>
              </a:rPr>
              <a:t>)</a:t>
            </a:r>
            <a:endParaRPr sz="3200">
              <a:latin typeface="Tahoma"/>
              <a:cs typeface="Tahom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79149"/>
            <a:ext cx="9055100" cy="6060440"/>
          </a:xfrm>
          <a:prstGeom prst="rect">
            <a:avLst/>
          </a:prstGeom>
        </p:spPr>
        <p:txBody>
          <a:bodyPr vert="horz" wrap="square" lIns="0" tIns="121920" rIns="0" bIns="0" rtlCol="0">
            <a:spAutoFit/>
          </a:bodyPr>
          <a:lstStyle/>
          <a:p>
            <a:pPr marL="12700">
              <a:lnSpc>
                <a:spcPct val="100000"/>
              </a:lnSpc>
              <a:spcBef>
                <a:spcPts val="960"/>
              </a:spcBef>
            </a:pPr>
            <a:r>
              <a:rPr sz="3600" b="1">
                <a:latin typeface="Tahoma"/>
                <a:cs typeface="Tahoma"/>
              </a:rPr>
              <a:t>1</a:t>
            </a:r>
            <a:r>
              <a:rPr sz="3600" b="1">
                <a:latin typeface="Microsoft JhengHei"/>
                <a:cs typeface="Microsoft JhengHei"/>
              </a:rPr>
              <a:t>、建立知识框架</a:t>
            </a:r>
            <a:r>
              <a:rPr sz="3600" b="1">
                <a:latin typeface="Tahoma"/>
                <a:cs typeface="Tahoma"/>
              </a:rPr>
              <a:t>(</a:t>
            </a:r>
            <a:r>
              <a:rPr sz="3600" b="1">
                <a:latin typeface="Microsoft JhengHei"/>
                <a:cs typeface="Microsoft JhengHei"/>
              </a:rPr>
              <a:t>这是基础，一定要过硬</a:t>
            </a:r>
            <a:r>
              <a:rPr sz="3600" b="1" spc="-50">
                <a:latin typeface="Tahoma"/>
                <a:cs typeface="Tahoma"/>
              </a:rPr>
              <a:t>)</a:t>
            </a:r>
            <a:endParaRPr sz="3600">
              <a:latin typeface="Tahoma"/>
              <a:cs typeface="Tahoma"/>
            </a:endParaRPr>
          </a:p>
          <a:p>
            <a:pPr marL="354965" marR="383540" indent="-342900">
              <a:lnSpc>
                <a:spcPct val="103000"/>
              </a:lnSpc>
              <a:spcBef>
                <a:spcPts val="735"/>
              </a:spcBef>
              <a:buClr>
                <a:srgbClr val="3333CC"/>
              </a:buClr>
              <a:buSzPct val="61111"/>
              <a:buFont typeface="Wingdings"/>
              <a:buChar char=""/>
              <a:tabLst>
                <a:tab pos="890905"/>
                <a:tab pos="891540"/>
              </a:tabLst>
            </a:pPr>
            <a:r>
              <a:rPr/>
              <a:t>	</a:t>
            </a:r>
            <a:r>
              <a:rPr sz="3600" b="1">
                <a:solidFill>
                  <a:srgbClr val="333399"/>
                </a:solidFill>
                <a:latin typeface="Microsoft JhengHei"/>
                <a:cs typeface="Microsoft JhengHei"/>
              </a:rPr>
              <a:t>实词</a:t>
            </a:r>
            <a:r>
              <a:rPr sz="3600" b="1" spc="-5">
                <a:latin typeface="Microsoft JhengHei"/>
                <a:cs typeface="Microsoft JhengHei"/>
              </a:rPr>
              <a:t>：通假字，一词多义，词类活用，古今异义，偏义复词等。</a:t>
            </a:r>
            <a:endParaRPr sz="3600">
              <a:latin typeface="Microsoft JhengHei"/>
              <a:cs typeface="Microsoft JhengHei"/>
            </a:endParaRPr>
          </a:p>
          <a:p>
            <a:pPr marL="354965" marR="5080" indent="-342900">
              <a:lnSpc>
                <a:spcPct val="101600"/>
              </a:lnSpc>
              <a:spcBef>
                <a:spcPts val="585"/>
              </a:spcBef>
              <a:buClr>
                <a:srgbClr val="3333CC"/>
              </a:buClr>
              <a:buSzPct val="61111"/>
              <a:buFont typeface="Wingdings"/>
              <a:buChar char=""/>
              <a:tabLst>
                <a:tab pos="890905"/>
                <a:tab pos="891540"/>
              </a:tabLst>
            </a:pPr>
            <a:r>
              <a:rPr/>
              <a:t>	</a:t>
            </a:r>
            <a:r>
              <a:rPr sz="3600" b="1">
                <a:solidFill>
                  <a:srgbClr val="333399"/>
                </a:solidFill>
                <a:latin typeface="Microsoft JhengHei"/>
                <a:cs typeface="Microsoft JhengHei"/>
              </a:rPr>
              <a:t>虚词</a:t>
            </a:r>
            <a:r>
              <a:rPr sz="3600" b="1">
                <a:latin typeface="Microsoft JhengHei"/>
                <a:cs typeface="Microsoft JhengHei"/>
              </a:rPr>
              <a:t>：考点中规定的常见文言虚词</a:t>
            </a:r>
            <a:r>
              <a:rPr sz="3600" b="1">
                <a:latin typeface="Arial"/>
                <a:cs typeface="Arial"/>
              </a:rPr>
              <a:t>“</a:t>
            </a:r>
            <a:r>
              <a:rPr sz="3600" b="1">
                <a:solidFill>
                  <a:srgbClr val="FF0000"/>
                </a:solidFill>
                <a:latin typeface="Microsoft JhengHei"/>
                <a:cs typeface="Microsoft JhengHei"/>
              </a:rPr>
              <a:t>而</a:t>
            </a:r>
            <a:r>
              <a:rPr sz="3600" b="1" spc="-50">
                <a:latin typeface="Microsoft JhengHei"/>
                <a:cs typeface="Microsoft JhengHei"/>
              </a:rPr>
              <a:t>、</a:t>
            </a:r>
            <a:r>
              <a:rPr sz="3600" b="1">
                <a:latin typeface="Microsoft JhengHei"/>
                <a:cs typeface="Microsoft JhengHei"/>
              </a:rPr>
              <a:t>何、乎、乃、</a:t>
            </a:r>
            <a:r>
              <a:rPr sz="3600" b="1">
                <a:solidFill>
                  <a:srgbClr val="FF0000"/>
                </a:solidFill>
                <a:latin typeface="Microsoft JhengHei"/>
                <a:cs typeface="Microsoft JhengHei"/>
              </a:rPr>
              <a:t>其</a:t>
            </a:r>
            <a:r>
              <a:rPr sz="3600" b="1" spc="-5">
                <a:latin typeface="Microsoft JhengHei"/>
                <a:cs typeface="Microsoft JhengHei"/>
              </a:rPr>
              <a:t>、且、若、所、为、焉、</a:t>
            </a:r>
            <a:r>
              <a:rPr sz="3600" b="1" spc="-50">
                <a:latin typeface="Microsoft JhengHei"/>
                <a:cs typeface="Microsoft JhengHei"/>
              </a:rPr>
              <a:t> </a:t>
            </a:r>
            <a:r>
              <a:rPr sz="3600" b="1">
                <a:latin typeface="Microsoft JhengHei"/>
                <a:cs typeface="Microsoft JhengHei"/>
              </a:rPr>
              <a:t>也、以、因、于、与、则、者、</a:t>
            </a:r>
            <a:r>
              <a:rPr sz="3600" b="1">
                <a:solidFill>
                  <a:srgbClr val="FF0000"/>
                </a:solidFill>
                <a:latin typeface="Microsoft JhengHei"/>
                <a:cs typeface="Microsoft JhengHei"/>
              </a:rPr>
              <a:t>之</a:t>
            </a:r>
            <a:r>
              <a:rPr sz="3600" b="1">
                <a:latin typeface="Arial"/>
                <a:cs typeface="Arial"/>
              </a:rPr>
              <a:t>”</a:t>
            </a:r>
            <a:r>
              <a:rPr sz="3600" b="1" spc="-20">
                <a:latin typeface="Microsoft JhengHei"/>
                <a:cs typeface="Microsoft JhengHei"/>
              </a:rPr>
              <a:t>在文中</a:t>
            </a:r>
            <a:r>
              <a:rPr sz="3600" b="1" spc="-5">
                <a:latin typeface="Microsoft JhengHei"/>
                <a:cs typeface="Microsoft JhengHei"/>
              </a:rPr>
              <a:t>的用法，要特别注意各个虚词中的特殊用法</a:t>
            </a:r>
            <a:endParaRPr sz="3600">
              <a:latin typeface="Microsoft JhengHei"/>
              <a:cs typeface="Microsoft JhengHei"/>
            </a:endParaRPr>
          </a:p>
          <a:p>
            <a:pPr marL="354965" marR="383540" indent="-342900">
              <a:lnSpc>
                <a:spcPct val="103000"/>
              </a:lnSpc>
              <a:spcBef>
                <a:spcPts val="605"/>
              </a:spcBef>
              <a:buClr>
                <a:srgbClr val="3333CC"/>
              </a:buClr>
              <a:buSzPct val="61111"/>
              <a:buFont typeface="Wingdings"/>
              <a:buChar char=""/>
              <a:tabLst>
                <a:tab pos="890905"/>
                <a:tab pos="891540"/>
              </a:tabLst>
            </a:pPr>
            <a:r>
              <a:rPr/>
              <a:t>	</a:t>
            </a:r>
            <a:r>
              <a:rPr sz="3600" b="1">
                <a:solidFill>
                  <a:srgbClr val="333399"/>
                </a:solidFill>
                <a:latin typeface="Microsoft JhengHei"/>
                <a:cs typeface="Microsoft JhengHei"/>
              </a:rPr>
              <a:t>文言特殊句式</a:t>
            </a:r>
            <a:r>
              <a:rPr sz="3600" b="1" spc="-5">
                <a:latin typeface="Microsoft JhengHei"/>
                <a:cs typeface="Microsoft JhengHei"/>
              </a:rPr>
              <a:t>：判断句，省略句，倒装</a:t>
            </a:r>
            <a:r>
              <a:rPr sz="3600" b="1" spc="-10">
                <a:latin typeface="Microsoft JhengHei"/>
                <a:cs typeface="Microsoft JhengHei"/>
              </a:rPr>
              <a:t>句，被动句。</a:t>
            </a:r>
            <a:endParaRPr sz="3600">
              <a:latin typeface="Microsoft JhengHei"/>
              <a:cs typeface="Microsoft JhengHei"/>
            </a:endParaRPr>
          </a:p>
          <a:p>
            <a:pPr marL="890905" indent="-878840">
              <a:lnSpc>
                <a:spcPct val="100000"/>
              </a:lnSpc>
              <a:spcBef>
                <a:spcPts val="730"/>
              </a:spcBef>
              <a:buClr>
                <a:srgbClr val="3333CC"/>
              </a:buClr>
              <a:buSzPct val="61111"/>
              <a:buFont typeface="Wingdings"/>
              <a:buChar char=""/>
              <a:tabLst>
                <a:tab pos="890905"/>
                <a:tab pos="891540"/>
              </a:tabLst>
            </a:pPr>
            <a:r>
              <a:rPr sz="3600" b="1" spc="-5">
                <a:latin typeface="Microsoft JhengHei"/>
                <a:cs typeface="Microsoft JhengHei"/>
              </a:rPr>
              <a:t>文学常识与文化常识。</a:t>
            </a:r>
            <a:endParaRPr sz="36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254669"/>
            <a:ext cx="7334250" cy="5531485"/>
          </a:xfrm>
          <a:prstGeom prst="rect">
            <a:avLst/>
          </a:prstGeom>
        </p:spPr>
        <p:txBody>
          <a:bodyPr vert="horz" wrap="square" lIns="0" tIns="121920" rIns="0" bIns="0" rtlCol="0">
            <a:spAutoFit/>
          </a:bodyPr>
          <a:lstStyle/>
          <a:p>
            <a:pPr marL="354965" indent="-342265">
              <a:lnSpc>
                <a:spcPct val="100000"/>
              </a:lnSpc>
              <a:spcBef>
                <a:spcPts val="960"/>
              </a:spcBef>
              <a:buClr>
                <a:srgbClr val="3333CC"/>
              </a:buClr>
              <a:buSzPct val="61111"/>
              <a:buFont typeface="Wingdings"/>
              <a:buChar char=""/>
              <a:tabLst>
                <a:tab pos="354965"/>
                <a:tab pos="355600"/>
              </a:tabLst>
            </a:pPr>
            <a:r>
              <a:rPr sz="3600" b="1">
                <a:latin typeface="Tahoma"/>
                <a:cs typeface="Tahoma"/>
              </a:rPr>
              <a:t>2</a:t>
            </a:r>
            <a:r>
              <a:rPr sz="3600" b="1">
                <a:latin typeface="Microsoft JhengHei"/>
                <a:cs typeface="Microsoft JhengHei"/>
              </a:rPr>
              <a:t>、</a:t>
            </a:r>
            <a:r>
              <a:rPr sz="3600" b="1">
                <a:solidFill>
                  <a:srgbClr val="FF0000"/>
                </a:solidFill>
                <a:latin typeface="Microsoft JhengHei"/>
                <a:cs typeface="Microsoft JhengHei"/>
              </a:rPr>
              <a:t>整体入手，把握人物和事件</a:t>
            </a:r>
            <a:r>
              <a:rPr sz="3600" b="1" spc="-50">
                <a:latin typeface="Microsoft JhengHei"/>
                <a:cs typeface="Microsoft JhengHei"/>
              </a:rPr>
              <a:t>。</a:t>
            </a:r>
            <a:endParaRPr sz="3600">
              <a:latin typeface="Microsoft JhengHei"/>
              <a:cs typeface="Microsoft JhengHei"/>
            </a:endParaRPr>
          </a:p>
          <a:p>
            <a:pPr marL="355600" marR="5080" indent="-342900">
              <a:lnSpc>
                <a:spcPct val="100499"/>
              </a:lnSpc>
              <a:spcBef>
                <a:spcPts val="1025"/>
              </a:spcBef>
              <a:buClr>
                <a:srgbClr val="3333CC"/>
              </a:buClr>
              <a:buSzPct val="60227"/>
              <a:buFont typeface="Wingdings"/>
              <a:buChar char=""/>
              <a:tabLst>
                <a:tab pos="1173480"/>
                <a:tab pos="1174750"/>
              </a:tabLst>
            </a:pPr>
            <a:r>
              <a:rPr/>
              <a:t>	</a:t>
            </a:r>
            <a:r>
              <a:rPr sz="4400" b="1" spc="-5">
                <a:latin typeface="Microsoft JhengHei"/>
                <a:cs typeface="Microsoft JhengHei"/>
              </a:rPr>
              <a:t>特别是关注文段写了几个人，几件事，人物任职有何变化及变化原因、空间位置有几次转移、上级或下级对关键人物的评价，这些都是出题人设题的题点，也是同</a:t>
            </a:r>
            <a:r>
              <a:rPr sz="4400" b="1" spc="-10">
                <a:latin typeface="Microsoft JhengHei"/>
                <a:cs typeface="Microsoft JhengHei"/>
              </a:rPr>
              <a:t>学做对题目的把手。</a:t>
            </a:r>
            <a:endParaRPr sz="44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8128" y="260051"/>
            <a:ext cx="8601710" cy="6216015"/>
          </a:xfrm>
          <a:prstGeom prst="rect">
            <a:avLst/>
          </a:prstGeom>
        </p:spPr>
        <p:txBody>
          <a:bodyPr vert="horz" wrap="square" lIns="0" tIns="72390" rIns="0" bIns="0" rtlCol="0">
            <a:spAutoFit/>
          </a:bodyPr>
          <a:lstStyle/>
          <a:p>
            <a:pPr marL="355600" marR="5080" indent="-342900" algn="just">
              <a:lnSpc>
                <a:spcPct val="89100"/>
              </a:lnSpc>
              <a:spcBef>
                <a:spcPts val="570"/>
              </a:spcBef>
              <a:buClr>
                <a:srgbClr val="3333CC"/>
              </a:buClr>
              <a:buSzPct val="60937"/>
              <a:buFont typeface="Wingdings"/>
              <a:buChar char=""/>
              <a:tabLst>
                <a:tab pos="355600"/>
              </a:tabLst>
            </a:pPr>
            <a:r>
              <a:rPr sz="3200" b="1">
                <a:latin typeface="Tahoma"/>
                <a:cs typeface="Tahoma"/>
              </a:rPr>
              <a:t>3</a:t>
            </a:r>
            <a:r>
              <a:rPr sz="3200" b="1">
                <a:latin typeface="Microsoft JhengHei"/>
                <a:cs typeface="Microsoft JhengHei"/>
              </a:rPr>
              <a:t>、 </a:t>
            </a:r>
            <a:r>
              <a:rPr sz="3600" b="1" spc="-5">
                <a:latin typeface="Microsoft JhengHei"/>
                <a:cs typeface="Microsoft JhengHei"/>
              </a:rPr>
              <a:t>看清题干要求，把握命题意图， 特别</a:t>
            </a:r>
            <a:r>
              <a:rPr sz="3600" b="1">
                <a:latin typeface="Microsoft JhengHei"/>
                <a:cs typeface="Microsoft JhengHei"/>
              </a:rPr>
              <a:t>是看准是</a:t>
            </a:r>
            <a:r>
              <a:rPr sz="3600" b="1">
                <a:latin typeface="Arial"/>
                <a:cs typeface="Arial"/>
              </a:rPr>
              <a:t>“</a:t>
            </a:r>
            <a:r>
              <a:rPr sz="3600" b="1">
                <a:latin typeface="Microsoft JhengHei"/>
                <a:cs typeface="Microsoft JhengHei"/>
              </a:rPr>
              <a:t>选正确</a:t>
            </a:r>
            <a:r>
              <a:rPr sz="3600" b="1">
                <a:latin typeface="Arial"/>
                <a:cs typeface="Arial"/>
              </a:rPr>
              <a:t>”</a:t>
            </a:r>
            <a:r>
              <a:rPr sz="3600" b="1">
                <a:latin typeface="Microsoft JhengHei"/>
                <a:cs typeface="Microsoft JhengHei"/>
              </a:rPr>
              <a:t>项还是</a:t>
            </a:r>
            <a:r>
              <a:rPr sz="3600" b="1">
                <a:latin typeface="Arial"/>
                <a:cs typeface="Arial"/>
              </a:rPr>
              <a:t>“</a:t>
            </a:r>
            <a:r>
              <a:rPr sz="3600" b="1">
                <a:latin typeface="Microsoft JhengHei"/>
                <a:cs typeface="Microsoft JhengHei"/>
              </a:rPr>
              <a:t>选错误</a:t>
            </a:r>
            <a:r>
              <a:rPr sz="3600" b="1">
                <a:latin typeface="Arial"/>
                <a:cs typeface="Arial"/>
              </a:rPr>
              <a:t>”</a:t>
            </a:r>
            <a:r>
              <a:rPr sz="3600" b="1">
                <a:latin typeface="Microsoft JhengHei"/>
                <a:cs typeface="Microsoft JhengHei"/>
              </a:rPr>
              <a:t>项，</a:t>
            </a:r>
            <a:r>
              <a:rPr sz="3600" b="1" spc="-50">
                <a:solidFill>
                  <a:srgbClr val="FF0000"/>
                </a:solidFill>
                <a:latin typeface="Microsoft JhengHei"/>
                <a:cs typeface="Microsoft JhengHei"/>
              </a:rPr>
              <a:t>不</a:t>
            </a:r>
            <a:r>
              <a:rPr sz="3600" b="1" spc="165">
                <a:solidFill>
                  <a:srgbClr val="FF0000"/>
                </a:solidFill>
                <a:latin typeface="Microsoft JhengHei"/>
                <a:cs typeface="Microsoft JhengHei"/>
              </a:rPr>
              <a:t>要犯低级  错误</a:t>
            </a:r>
            <a:r>
              <a:rPr sz="3600" b="1" spc="-50">
                <a:latin typeface="Microsoft JhengHei"/>
                <a:cs typeface="Microsoft JhengHei"/>
              </a:rPr>
              <a:t>。</a:t>
            </a:r>
            <a:endParaRPr sz="3600">
              <a:latin typeface="Microsoft JhengHei"/>
              <a:cs typeface="Microsoft JhengHei"/>
            </a:endParaRPr>
          </a:p>
          <a:p>
            <a:pPr marL="355600" marR="8255" indent="-342900">
              <a:lnSpc>
                <a:spcPct val="90000"/>
              </a:lnSpc>
              <a:spcBef>
                <a:spcPts val="865"/>
              </a:spcBef>
              <a:buClr>
                <a:srgbClr val="3333CC"/>
              </a:buClr>
              <a:buSzPct val="61111"/>
              <a:buFont typeface="Wingdings"/>
              <a:buChar char=""/>
              <a:tabLst>
                <a:tab pos="890905"/>
                <a:tab pos="891540"/>
              </a:tabLst>
            </a:pPr>
            <a:r>
              <a:rPr/>
              <a:t>	</a:t>
            </a:r>
            <a:r>
              <a:rPr sz="3600" b="1">
                <a:latin typeface="Tahoma"/>
                <a:cs typeface="Tahoma"/>
              </a:rPr>
              <a:t>4</a:t>
            </a:r>
            <a:r>
              <a:rPr sz="3600" b="1" spc="-5">
                <a:latin typeface="Microsoft JhengHei"/>
                <a:cs typeface="Microsoft JhengHei"/>
              </a:rPr>
              <a:t>、对文段与词语的理解，要调动头脑</a:t>
            </a:r>
            <a:r>
              <a:rPr sz="3600" b="1">
                <a:latin typeface="Microsoft JhengHei"/>
                <a:cs typeface="Microsoft JhengHei"/>
              </a:rPr>
              <a:t>中的积累，</a:t>
            </a:r>
            <a:r>
              <a:rPr sz="3600" b="1" spc="-5">
                <a:solidFill>
                  <a:srgbClr val="FF0000"/>
                </a:solidFill>
                <a:latin typeface="Microsoft JhengHei"/>
                <a:cs typeface="Microsoft JhengHei"/>
              </a:rPr>
              <a:t>充分利用旧知，并结合具体语</a:t>
            </a:r>
            <a:r>
              <a:rPr sz="3600" b="1">
                <a:solidFill>
                  <a:srgbClr val="FF0000"/>
                </a:solidFill>
                <a:latin typeface="Microsoft JhengHei"/>
                <a:cs typeface="Microsoft JhengHei"/>
              </a:rPr>
              <a:t>境</a:t>
            </a:r>
            <a:r>
              <a:rPr sz="3600" b="1">
                <a:latin typeface="Microsoft JhengHei"/>
                <a:cs typeface="Microsoft JhengHei"/>
              </a:rPr>
              <a:t>，作出合理的分析推断。</a:t>
            </a:r>
            <a:r>
              <a:rPr sz="3600" b="1">
                <a:latin typeface="Tahoma"/>
                <a:cs typeface="Tahoma"/>
              </a:rPr>
              <a:t>(</a:t>
            </a:r>
            <a:r>
              <a:rPr sz="3600" b="1" spc="-10">
                <a:latin typeface="Microsoft JhengHei"/>
                <a:cs typeface="Microsoft JhengHei"/>
              </a:rPr>
              <a:t>这是习惯和</a:t>
            </a:r>
            <a:r>
              <a:rPr sz="3600" b="1">
                <a:latin typeface="Microsoft JhengHei"/>
                <a:cs typeface="Microsoft JhengHei"/>
              </a:rPr>
              <a:t>能力，要着重加强</a:t>
            </a:r>
            <a:r>
              <a:rPr sz="3600" b="1" spc="-50">
                <a:latin typeface="Tahoma"/>
                <a:cs typeface="Tahoma"/>
              </a:rPr>
              <a:t>)</a:t>
            </a:r>
            <a:endParaRPr sz="3600">
              <a:latin typeface="Tahoma"/>
              <a:cs typeface="Tahoma"/>
            </a:endParaRPr>
          </a:p>
          <a:p>
            <a:pPr marL="355600" marR="8255" indent="-342900">
              <a:lnSpc>
                <a:spcPct val="90000"/>
              </a:lnSpc>
              <a:spcBef>
                <a:spcPts val="860"/>
              </a:spcBef>
              <a:buClr>
                <a:srgbClr val="3333CC"/>
              </a:buClr>
              <a:buSzPct val="61111"/>
              <a:buFont typeface="Wingdings"/>
              <a:buChar char=""/>
              <a:tabLst>
                <a:tab pos="926465"/>
                <a:tab pos="927100"/>
              </a:tabLst>
            </a:pPr>
            <a:r>
              <a:rPr/>
              <a:t>	</a:t>
            </a:r>
            <a:r>
              <a:rPr sz="3600" b="1">
                <a:latin typeface="Tahoma"/>
                <a:cs typeface="Tahoma"/>
              </a:rPr>
              <a:t>5</a:t>
            </a:r>
            <a:r>
              <a:rPr sz="3600" b="1">
                <a:latin typeface="Microsoft JhengHei"/>
                <a:cs typeface="Microsoft JhengHei"/>
              </a:rPr>
              <a:t>、 </a:t>
            </a:r>
            <a:r>
              <a:rPr sz="3600" b="1">
                <a:solidFill>
                  <a:srgbClr val="FF0000"/>
                </a:solidFill>
                <a:latin typeface="Microsoft JhengHei"/>
                <a:cs typeface="Microsoft JhengHei"/>
              </a:rPr>
              <a:t>学会利用最后一题中的信息</a:t>
            </a:r>
            <a:r>
              <a:rPr sz="3600" b="1" spc="-25">
                <a:latin typeface="Microsoft JhengHei"/>
                <a:cs typeface="Microsoft JhengHei"/>
              </a:rPr>
              <a:t>，不</a:t>
            </a:r>
            <a:r>
              <a:rPr sz="3600" b="1" spc="-5">
                <a:latin typeface="Microsoft JhengHei"/>
                <a:cs typeface="Microsoft JhengHei"/>
              </a:rPr>
              <a:t>妨在做题前先看一下这道题，以帮助自己</a:t>
            </a:r>
            <a:r>
              <a:rPr sz="3600" b="1">
                <a:latin typeface="Microsoft JhengHei"/>
                <a:cs typeface="Microsoft JhengHei"/>
              </a:rPr>
              <a:t>理解短文。</a:t>
            </a:r>
            <a:r>
              <a:rPr sz="3600" b="1">
                <a:solidFill>
                  <a:srgbClr val="333399"/>
                </a:solidFill>
                <a:latin typeface="Tahoma"/>
                <a:cs typeface="Tahoma"/>
              </a:rPr>
              <a:t>(</a:t>
            </a:r>
            <a:r>
              <a:rPr sz="3600" b="1" spc="-5">
                <a:solidFill>
                  <a:srgbClr val="333399"/>
                </a:solidFill>
                <a:latin typeface="Microsoft JhengHei"/>
                <a:cs typeface="Microsoft JhengHei"/>
              </a:rPr>
              <a:t>此题备选项的内容顺序与文章内容顺序一致，且正确信息远远大于错</a:t>
            </a:r>
            <a:r>
              <a:rPr sz="3600" b="1">
                <a:solidFill>
                  <a:srgbClr val="333399"/>
                </a:solidFill>
                <a:latin typeface="Microsoft JhengHei"/>
                <a:cs typeface="Microsoft JhengHei"/>
              </a:rPr>
              <a:t>误信息</a:t>
            </a:r>
            <a:r>
              <a:rPr sz="3600" b="1" spc="-50">
                <a:solidFill>
                  <a:srgbClr val="333399"/>
                </a:solidFill>
                <a:latin typeface="Tahoma"/>
                <a:cs typeface="Tahoma"/>
              </a:rPr>
              <a:t>)</a:t>
            </a:r>
            <a:endParaRPr sz="36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25263" y="47307"/>
            <a:ext cx="27686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FF0000"/>
                </a:solidFill>
              </a:rPr>
              <a:t>文言短文阅读</a:t>
            </a:r>
            <a:endParaRPr sz="36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6</a:t>
            </a:fld>
          </a:p>
        </p:txBody>
      </p:sp>
      <p:sp>
        <p:nvSpPr>
          <p:cNvPr id="3" name="object 3"/>
          <p:cNvSpPr txBox="1"/>
          <p:nvPr/>
        </p:nvSpPr>
        <p:spPr>
          <a:xfrm>
            <a:off x="258128" y="579489"/>
            <a:ext cx="8559800" cy="5405120"/>
          </a:xfrm>
          <a:prstGeom prst="rect">
            <a:avLst/>
          </a:prstGeom>
        </p:spPr>
        <p:txBody>
          <a:bodyPr vert="horz" wrap="square" lIns="0" tIns="12700" rIns="0" bIns="0" rtlCol="0">
            <a:spAutoFit/>
          </a:bodyPr>
          <a:lstStyle/>
          <a:p>
            <a:pPr marL="12700">
              <a:lnSpc>
                <a:spcPct val="100000"/>
              </a:lnSpc>
              <a:spcBef>
                <a:spcPts val="100"/>
              </a:spcBef>
            </a:pPr>
            <a:r>
              <a:rPr sz="3200" b="1">
                <a:latin typeface="Tahoma"/>
                <a:cs typeface="Tahoma"/>
              </a:rPr>
              <a:t>1</a:t>
            </a:r>
            <a:r>
              <a:rPr sz="3200" b="1" spc="-5">
                <a:latin typeface="Microsoft JhengHei"/>
                <a:cs typeface="Microsoft JhengHei"/>
              </a:rPr>
              <a:t>、用横线标出人名地名官名</a:t>
            </a:r>
            <a:endParaRPr sz="3200">
              <a:latin typeface="Microsoft JhengHei"/>
              <a:cs typeface="Microsoft JhengHei"/>
            </a:endParaRPr>
          </a:p>
          <a:p>
            <a:pPr marL="12700">
              <a:lnSpc>
                <a:spcPct val="100000"/>
              </a:lnSpc>
            </a:pPr>
            <a:r>
              <a:rPr sz="3200" b="1">
                <a:latin typeface="Tahoma"/>
                <a:cs typeface="Tahoma"/>
              </a:rPr>
              <a:t>2</a:t>
            </a:r>
            <a:r>
              <a:rPr sz="3200" b="1" spc="-5">
                <a:latin typeface="Microsoft JhengHei"/>
                <a:cs typeface="Microsoft JhengHei"/>
              </a:rPr>
              <a:t>、用竖线标出人物事迹界线</a:t>
            </a:r>
            <a:endParaRPr sz="3200">
              <a:latin typeface="Microsoft JhengHei"/>
              <a:cs typeface="Microsoft JhengHei"/>
            </a:endParaRPr>
          </a:p>
          <a:p>
            <a:pPr marL="12700">
              <a:lnSpc>
                <a:spcPct val="100000"/>
              </a:lnSpc>
            </a:pPr>
            <a:r>
              <a:rPr sz="3200" b="1">
                <a:latin typeface="Tahoma"/>
                <a:cs typeface="Tahoma"/>
              </a:rPr>
              <a:t>3</a:t>
            </a:r>
            <a:r>
              <a:rPr sz="3200" b="1" spc="-5">
                <a:latin typeface="Microsoft JhengHei"/>
                <a:cs typeface="Microsoft JhengHei"/>
              </a:rPr>
              <a:t>、结合语境推测实词虚词意义</a:t>
            </a:r>
            <a:endParaRPr sz="3200">
              <a:latin typeface="Microsoft JhengHei"/>
              <a:cs typeface="Microsoft JhengHei"/>
            </a:endParaRPr>
          </a:p>
          <a:p>
            <a:pPr marL="12700" marR="152400">
              <a:lnSpc>
                <a:spcPts val="3960"/>
              </a:lnSpc>
              <a:spcBef>
                <a:spcPts val="30"/>
              </a:spcBef>
            </a:pPr>
            <a:r>
              <a:rPr sz="3200" b="1">
                <a:latin typeface="Tahoma"/>
                <a:cs typeface="Tahoma"/>
              </a:rPr>
              <a:t>4</a:t>
            </a:r>
            <a:r>
              <a:rPr sz="3200" b="1" spc="-5">
                <a:latin typeface="Microsoft JhengHei"/>
                <a:cs typeface="Microsoft JhengHei"/>
              </a:rPr>
              <a:t>、利用已有的古今汉语知识特别是学过课文中</a:t>
            </a:r>
            <a:r>
              <a:rPr sz="3200" b="1" spc="-10">
                <a:latin typeface="Microsoft JhengHei"/>
                <a:cs typeface="Microsoft JhengHei"/>
              </a:rPr>
              <a:t>的实词虚词句子知识</a:t>
            </a:r>
            <a:endParaRPr sz="3200">
              <a:latin typeface="Microsoft JhengHei"/>
              <a:cs typeface="Microsoft JhengHei"/>
            </a:endParaRPr>
          </a:p>
          <a:p>
            <a:pPr marL="12700">
              <a:lnSpc>
                <a:spcPts val="3570"/>
              </a:lnSpc>
            </a:pPr>
            <a:r>
              <a:rPr sz="3200" b="1">
                <a:latin typeface="Tahoma"/>
                <a:cs typeface="Tahoma"/>
              </a:rPr>
              <a:t>5</a:t>
            </a:r>
            <a:r>
              <a:rPr sz="3200" b="1">
                <a:latin typeface="Microsoft JhengHei"/>
                <a:cs typeface="Microsoft JhengHei"/>
              </a:rPr>
              <a:t>、利用第</a:t>
            </a:r>
            <a:r>
              <a:rPr sz="3200" b="1">
                <a:latin typeface="Tahoma"/>
                <a:cs typeface="Tahoma"/>
              </a:rPr>
              <a:t>6</a:t>
            </a:r>
            <a:r>
              <a:rPr sz="3200" b="1" spc="-10">
                <a:latin typeface="Microsoft JhengHei"/>
                <a:cs typeface="Microsoft JhengHei"/>
              </a:rPr>
              <a:t>题的选项信息</a:t>
            </a:r>
            <a:endParaRPr sz="3200">
              <a:latin typeface="Microsoft JhengHei"/>
              <a:cs typeface="Microsoft JhengHei"/>
            </a:endParaRPr>
          </a:p>
          <a:p>
            <a:pPr marL="12700">
              <a:lnSpc>
                <a:spcPct val="100000"/>
              </a:lnSpc>
            </a:pPr>
            <a:r>
              <a:rPr sz="3200" b="1">
                <a:latin typeface="Tahoma"/>
                <a:cs typeface="Tahoma"/>
              </a:rPr>
              <a:t>6</a:t>
            </a:r>
            <a:r>
              <a:rPr sz="3200" b="1">
                <a:latin typeface="Microsoft JhengHei"/>
                <a:cs typeface="Microsoft JhengHei"/>
              </a:rPr>
              <a:t>、坚持使用代入原句原文法，特别是第</a:t>
            </a:r>
            <a:r>
              <a:rPr sz="3200" b="1">
                <a:latin typeface="Tahoma"/>
                <a:cs typeface="Tahoma"/>
              </a:rPr>
              <a:t>4</a:t>
            </a:r>
            <a:r>
              <a:rPr sz="3200" b="1" spc="-25">
                <a:latin typeface="Microsoft JhengHei"/>
                <a:cs typeface="Microsoft JhengHei"/>
              </a:rPr>
              <a:t>题。</a:t>
            </a:r>
            <a:endParaRPr sz="3200">
              <a:latin typeface="Microsoft JhengHei"/>
              <a:cs typeface="Microsoft JhengHei"/>
            </a:endParaRPr>
          </a:p>
          <a:p>
            <a:pPr marL="12700">
              <a:lnSpc>
                <a:spcPct val="100000"/>
              </a:lnSpc>
            </a:pPr>
            <a:r>
              <a:rPr sz="3200" b="1">
                <a:latin typeface="Tahoma"/>
                <a:cs typeface="Tahoma"/>
              </a:rPr>
              <a:t>7</a:t>
            </a:r>
            <a:r>
              <a:rPr sz="3200" b="1" spc="-5">
                <a:latin typeface="Microsoft JhengHei"/>
                <a:cs typeface="Microsoft JhengHei"/>
              </a:rPr>
              <a:t>、人物性格表现一题要抓住语境运用排异法</a:t>
            </a:r>
            <a:endParaRPr sz="3200">
              <a:latin typeface="Microsoft JhengHei"/>
              <a:cs typeface="Microsoft JhengHei"/>
            </a:endParaRPr>
          </a:p>
          <a:p>
            <a:pPr marL="12700">
              <a:lnSpc>
                <a:spcPct val="100000"/>
              </a:lnSpc>
            </a:pPr>
            <a:r>
              <a:rPr sz="3200" b="1">
                <a:latin typeface="Tahoma"/>
                <a:cs typeface="Tahoma"/>
              </a:rPr>
              <a:t>8</a:t>
            </a:r>
            <a:r>
              <a:rPr sz="3200" b="1">
                <a:latin typeface="Microsoft JhengHei"/>
                <a:cs typeface="Microsoft JhengHei"/>
              </a:rPr>
              <a:t>、了解最后一题常见的设错类型（</a:t>
            </a:r>
            <a:r>
              <a:rPr sz="3200" b="1" spc="-10">
                <a:latin typeface="Microsoft JhengHei"/>
                <a:cs typeface="Microsoft JhengHei"/>
              </a:rPr>
              <a:t>无中生有、</a:t>
            </a:r>
            <a:endParaRPr sz="3200">
              <a:latin typeface="Microsoft JhengHei"/>
              <a:cs typeface="Microsoft JhengHei"/>
            </a:endParaRPr>
          </a:p>
          <a:p>
            <a:pPr marL="12700" marR="5080">
              <a:lnSpc>
                <a:spcPct val="100000"/>
              </a:lnSpc>
              <a:spcBef>
                <a:spcPts val="120"/>
              </a:spcBef>
            </a:pPr>
            <a:r>
              <a:rPr sz="3200" b="1" spc="-5">
                <a:latin typeface="Microsoft JhengHei"/>
                <a:cs typeface="Microsoft JhengHei"/>
              </a:rPr>
              <a:t>张冠李戴、曲解文意、时空错位、因果倒置或强</a:t>
            </a:r>
            <a:r>
              <a:rPr sz="3200" b="1">
                <a:latin typeface="Microsoft JhengHei"/>
                <a:cs typeface="Microsoft JhengHei"/>
              </a:rPr>
              <a:t>拉因果等</a:t>
            </a:r>
            <a:r>
              <a:rPr sz="3200" b="1" spc="-50">
                <a:latin typeface="Microsoft JhengHei"/>
                <a:cs typeface="Microsoft JhengHei"/>
              </a:rPr>
              <a:t>）</a:t>
            </a:r>
            <a:endParaRPr sz="32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396021"/>
            <a:ext cx="234950" cy="362585"/>
          </a:xfrm>
          <a:prstGeom prst="rect">
            <a:avLst/>
          </a:prstGeom>
        </p:spPr>
        <p:txBody>
          <a:bodyPr vert="horz" wrap="square" lIns="0" tIns="13970" rIns="0" bIns="0" rtlCol="0">
            <a:spAutoFit/>
          </a:bodyPr>
          <a:lstStyle/>
          <a:p>
            <a:pPr marL="12700">
              <a:lnSpc>
                <a:spcPct val="100000"/>
              </a:lnSpc>
              <a:spcBef>
                <a:spcPts val="110"/>
              </a:spcBef>
            </a:pPr>
            <a:r>
              <a:rPr sz="2200" spc="5">
                <a:solidFill>
                  <a:srgbClr val="3333CC"/>
                </a:solidFill>
                <a:latin typeface="Wingdings"/>
                <a:cs typeface="Wingdings"/>
              </a:rPr>
              <a:t></a:t>
            </a:r>
            <a:endParaRPr sz="2200">
              <a:latin typeface="Wingdings"/>
              <a:cs typeface="Wingdings"/>
            </a:endParaRPr>
          </a:p>
        </p:txBody>
      </p:sp>
      <p:sp>
        <p:nvSpPr>
          <p:cNvPr id="6" name="object 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7</a:t>
            </a:fld>
          </a:p>
        </p:txBody>
      </p:sp>
      <p:sp>
        <p:nvSpPr>
          <p:cNvPr id="3" name="object 3"/>
          <p:cNvSpPr txBox="1">
            <a:spLocks noGrp="1"/>
          </p:cNvSpPr>
          <p:nvPr>
            <p:ph type="title"/>
          </p:nvPr>
        </p:nvSpPr>
        <p:spPr>
          <a:xfrm>
            <a:off x="2279808" y="219491"/>
            <a:ext cx="41402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FF0000"/>
                </a:solidFill>
              </a:rPr>
              <a:t>文言实词词义的推测</a:t>
            </a:r>
            <a:endParaRPr sz="3600"/>
          </a:p>
        </p:txBody>
      </p:sp>
      <p:sp>
        <p:nvSpPr>
          <p:cNvPr id="4" name="object 4"/>
          <p:cNvSpPr txBox="1"/>
          <p:nvPr/>
        </p:nvSpPr>
        <p:spPr>
          <a:xfrm>
            <a:off x="329565" y="4455958"/>
            <a:ext cx="234950" cy="362585"/>
          </a:xfrm>
          <a:prstGeom prst="rect">
            <a:avLst/>
          </a:prstGeom>
        </p:spPr>
        <p:txBody>
          <a:bodyPr vert="horz" wrap="square" lIns="0" tIns="13970" rIns="0" bIns="0" rtlCol="0">
            <a:spAutoFit/>
          </a:bodyPr>
          <a:lstStyle/>
          <a:p>
            <a:pPr marL="12700">
              <a:lnSpc>
                <a:spcPct val="100000"/>
              </a:lnSpc>
              <a:spcBef>
                <a:spcPts val="110"/>
              </a:spcBef>
            </a:pPr>
            <a:r>
              <a:rPr sz="2200" spc="5">
                <a:solidFill>
                  <a:srgbClr val="3333CC"/>
                </a:solidFill>
                <a:latin typeface="Wingdings"/>
                <a:cs typeface="Wingdings"/>
              </a:rPr>
              <a:t></a:t>
            </a:r>
            <a:endParaRPr sz="2200">
              <a:latin typeface="Wingdings"/>
              <a:cs typeface="Wingdings"/>
            </a:endParaRPr>
          </a:p>
        </p:txBody>
      </p:sp>
      <p:sp>
        <p:nvSpPr>
          <p:cNvPr id="5" name="object 5"/>
          <p:cNvSpPr txBox="1"/>
          <p:nvPr/>
        </p:nvSpPr>
        <p:spPr>
          <a:xfrm>
            <a:off x="329565" y="877859"/>
            <a:ext cx="8353425" cy="5182870"/>
          </a:xfrm>
          <a:prstGeom prst="rect">
            <a:avLst/>
          </a:prstGeom>
        </p:spPr>
        <p:txBody>
          <a:bodyPr vert="horz" wrap="square" lIns="0" tIns="9525" rIns="0" bIns="0" rtlCol="0">
            <a:spAutoFit/>
          </a:bodyPr>
          <a:lstStyle/>
          <a:p>
            <a:pPr marL="354965" marR="5080" indent="-342900">
              <a:lnSpc>
                <a:spcPct val="100600"/>
              </a:lnSpc>
              <a:spcBef>
                <a:spcPts val="75"/>
              </a:spcBef>
              <a:buClr>
                <a:srgbClr val="3333CC"/>
              </a:buClr>
              <a:buSzPct val="61111"/>
              <a:buFont typeface="Wingdings"/>
              <a:buChar char=""/>
              <a:tabLst>
                <a:tab pos="1024890"/>
                <a:tab pos="1025525"/>
              </a:tabLst>
            </a:pPr>
            <a:r>
              <a:rPr/>
              <a:t>	</a:t>
            </a:r>
            <a:r>
              <a:rPr sz="3600" b="1" spc="-5">
                <a:latin typeface="Microsoft JhengHei"/>
                <a:cs typeface="Microsoft JhengHei"/>
              </a:rPr>
              <a:t>文言实词词义的理解历来是阅读文言短文的重点，同时也是弱点和难点。遇到不太容易理解的词语是可以凭借一些方法快速推测出它的大致含义的，掌握一些文言实词词义推测的方法，对把握词义、理解文言短文都会有直接帮助。</a:t>
            </a:r>
            <a:endParaRPr sz="3600">
              <a:latin typeface="Microsoft JhengHei"/>
              <a:cs typeface="Microsoft JhengHei"/>
            </a:endParaRPr>
          </a:p>
          <a:p>
            <a:pPr marL="354965" marR="5080" indent="669290">
              <a:lnSpc>
                <a:spcPct val="103000"/>
              </a:lnSpc>
              <a:spcBef>
                <a:spcPts val="600"/>
              </a:spcBef>
            </a:pPr>
            <a:r>
              <a:rPr sz="3600" b="1">
                <a:latin typeface="Microsoft JhengHei"/>
                <a:cs typeface="Microsoft JhengHei"/>
              </a:rPr>
              <a:t>原则：</a:t>
            </a:r>
            <a:r>
              <a:rPr sz="3600" b="1" spc="-5">
                <a:solidFill>
                  <a:srgbClr val="FF0000"/>
                </a:solidFill>
                <a:latin typeface="Microsoft JhengHei"/>
                <a:cs typeface="Microsoft JhengHei"/>
              </a:rPr>
              <a:t>结合语境，调动已知，掌握方</a:t>
            </a:r>
            <a:r>
              <a:rPr sz="3600" b="1" spc="-10">
                <a:solidFill>
                  <a:srgbClr val="FF0000"/>
                </a:solidFill>
                <a:latin typeface="Microsoft JhengHei"/>
                <a:cs typeface="Microsoft JhengHei"/>
              </a:rPr>
              <a:t>法，科学推测。</a:t>
            </a:r>
            <a:endParaRPr sz="3600">
              <a:latin typeface="Microsoft JhengHei"/>
              <a:cs typeface="Microsoft JhengHei"/>
            </a:endParaRPr>
          </a:p>
          <a:p>
            <a:pPr marL="890905" indent="-878840">
              <a:lnSpc>
                <a:spcPct val="100000"/>
              </a:lnSpc>
              <a:spcBef>
                <a:spcPts val="735"/>
              </a:spcBef>
              <a:buClr>
                <a:srgbClr val="3333CC"/>
              </a:buClr>
              <a:buSzPct val="61111"/>
              <a:buFont typeface="Wingdings"/>
              <a:buChar char=""/>
              <a:tabLst>
                <a:tab pos="890905"/>
                <a:tab pos="891540"/>
              </a:tabLst>
            </a:pPr>
            <a:r>
              <a:rPr sz="3600" b="1" spc="-5">
                <a:latin typeface="Microsoft JhengHei"/>
                <a:cs typeface="Microsoft JhengHei"/>
              </a:rPr>
              <a:t>推测词义可根据以下几种方法：</a:t>
            </a:r>
            <a:endParaRPr sz="36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8128" y="223174"/>
            <a:ext cx="8496300" cy="5043170"/>
          </a:xfrm>
          <a:prstGeom prst="rect">
            <a:avLst/>
          </a:prstGeom>
        </p:spPr>
        <p:txBody>
          <a:bodyPr vert="horz" wrap="square" lIns="0" tIns="153035" rIns="0" bIns="0" rtlCol="0">
            <a:spAutoFit/>
          </a:bodyPr>
          <a:lstStyle/>
          <a:p>
            <a:pPr marL="1649730">
              <a:lnSpc>
                <a:spcPct val="100000"/>
              </a:lnSpc>
              <a:spcBef>
                <a:spcPts val="1205"/>
              </a:spcBef>
            </a:pPr>
            <a:r>
              <a:rPr sz="4000" b="1" spc="-10">
                <a:solidFill>
                  <a:srgbClr val="FF0000"/>
                </a:solidFill>
                <a:latin typeface="Microsoft JhengHei"/>
                <a:cs typeface="Microsoft JhengHei"/>
              </a:rPr>
              <a:t>言实词词义的推测</a:t>
            </a:r>
            <a:endParaRPr sz="4000">
              <a:latin typeface="Microsoft JhengHei"/>
              <a:cs typeface="Microsoft JhengHei"/>
            </a:endParaRPr>
          </a:p>
          <a:p>
            <a:pPr marL="355600" indent="-342900">
              <a:lnSpc>
                <a:spcPct val="100000"/>
              </a:lnSpc>
              <a:spcBef>
                <a:spcPts val="1105"/>
              </a:spcBef>
              <a:buClr>
                <a:srgbClr val="3333CC"/>
              </a:buClr>
              <a:buSzPct val="61250"/>
              <a:buFont typeface="Wingdings"/>
              <a:buChar char=""/>
              <a:tabLst>
                <a:tab pos="355600"/>
              </a:tabLst>
            </a:pPr>
            <a:r>
              <a:rPr sz="4000" b="1" spc="-5">
                <a:latin typeface="Microsoft JhengHei"/>
                <a:cs typeface="Microsoft JhengHei"/>
              </a:rPr>
              <a:t>一、根据字形推断词义</a:t>
            </a:r>
            <a:endParaRPr sz="4000">
              <a:latin typeface="Microsoft JhengHei"/>
              <a:cs typeface="Microsoft JhengHei"/>
            </a:endParaRPr>
          </a:p>
          <a:p>
            <a:pPr marL="355600" indent="-342900">
              <a:lnSpc>
                <a:spcPct val="100000"/>
              </a:lnSpc>
              <a:spcBef>
                <a:spcPts val="960"/>
              </a:spcBef>
              <a:buClr>
                <a:srgbClr val="3333CC"/>
              </a:buClr>
              <a:buSzPct val="61250"/>
              <a:buFont typeface="Wingdings"/>
              <a:buChar char=""/>
              <a:tabLst>
                <a:tab pos="355600"/>
              </a:tabLst>
            </a:pPr>
            <a:r>
              <a:rPr sz="4000" b="1" spc="-5">
                <a:latin typeface="Microsoft JhengHei"/>
                <a:cs typeface="Microsoft JhengHei"/>
              </a:rPr>
              <a:t>二、根据语法规律推断词义</a:t>
            </a:r>
            <a:endParaRPr sz="4000">
              <a:latin typeface="Microsoft JhengHei"/>
              <a:cs typeface="Microsoft JhengHei"/>
            </a:endParaRPr>
          </a:p>
          <a:p>
            <a:pPr marL="355600" indent="-342900">
              <a:lnSpc>
                <a:spcPct val="100000"/>
              </a:lnSpc>
              <a:spcBef>
                <a:spcPts val="960"/>
              </a:spcBef>
              <a:buClr>
                <a:srgbClr val="3333CC"/>
              </a:buClr>
              <a:buSzPct val="61250"/>
              <a:buFont typeface="Wingdings"/>
              <a:buChar char=""/>
              <a:tabLst>
                <a:tab pos="355600"/>
              </a:tabLst>
            </a:pPr>
            <a:r>
              <a:rPr sz="4000" b="1" spc="-5">
                <a:latin typeface="Microsoft JhengHei"/>
                <a:cs typeface="Microsoft JhengHei"/>
              </a:rPr>
              <a:t>三、根据文言文中常用的修辞手法快</a:t>
            </a:r>
            <a:endParaRPr sz="4000">
              <a:latin typeface="Microsoft JhengHei"/>
              <a:cs typeface="Microsoft JhengHei"/>
            </a:endParaRPr>
          </a:p>
          <a:p>
            <a:pPr marL="355600">
              <a:lnSpc>
                <a:spcPct val="100000"/>
              </a:lnSpc>
            </a:pPr>
            <a:r>
              <a:rPr sz="4000" b="1" spc="-10">
                <a:latin typeface="Microsoft JhengHei"/>
                <a:cs typeface="Microsoft JhengHei"/>
              </a:rPr>
              <a:t>速推断词义</a:t>
            </a:r>
            <a:endParaRPr sz="4000">
              <a:latin typeface="Microsoft JhengHei"/>
              <a:cs typeface="Microsoft JhengHei"/>
            </a:endParaRPr>
          </a:p>
          <a:p>
            <a:pPr marL="355600" indent="-342900">
              <a:lnSpc>
                <a:spcPct val="100000"/>
              </a:lnSpc>
              <a:spcBef>
                <a:spcPts val="960"/>
              </a:spcBef>
              <a:buClr>
                <a:srgbClr val="3333CC"/>
              </a:buClr>
              <a:buSzPct val="61250"/>
              <a:buFont typeface="Wingdings"/>
              <a:buChar char=""/>
              <a:tabLst>
                <a:tab pos="355600"/>
              </a:tabLst>
            </a:pPr>
            <a:r>
              <a:rPr sz="4000" b="1" spc="-5">
                <a:latin typeface="Microsoft JhengHei"/>
                <a:cs typeface="Microsoft JhengHei"/>
              </a:rPr>
              <a:t>四、根据文化文学常识去推断词义</a:t>
            </a:r>
            <a:endParaRPr sz="4000">
              <a:latin typeface="Microsoft JhengHei"/>
              <a:cs typeface="Microsoft JhengHei"/>
            </a:endParaRPr>
          </a:p>
          <a:p>
            <a:pPr marL="355600" indent="-342900">
              <a:lnSpc>
                <a:spcPct val="100000"/>
              </a:lnSpc>
              <a:spcBef>
                <a:spcPts val="815"/>
              </a:spcBef>
              <a:buClr>
                <a:srgbClr val="3333CC"/>
              </a:buClr>
              <a:buSzPct val="61250"/>
              <a:buFont typeface="Wingdings"/>
              <a:buChar char=""/>
              <a:tabLst>
                <a:tab pos="355600"/>
              </a:tabLst>
            </a:pPr>
            <a:r>
              <a:rPr sz="4000" b="1" spc="-5">
                <a:latin typeface="Microsoft JhengHei"/>
                <a:cs typeface="Microsoft JhengHei"/>
              </a:rPr>
              <a:t>五、根据语境去推断词义</a:t>
            </a:r>
            <a:endParaRPr sz="40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34390" y="214658"/>
            <a:ext cx="8089265" cy="5248910"/>
          </a:xfrm>
          <a:prstGeom prst="rect">
            <a:avLst/>
          </a:prstGeom>
        </p:spPr>
        <p:txBody>
          <a:bodyPr vert="horz" wrap="square" lIns="0" tIns="105410" rIns="0" bIns="0" rtlCol="0">
            <a:spAutoFit/>
          </a:bodyPr>
          <a:lstStyle/>
          <a:p>
            <a:pPr marL="12700">
              <a:lnSpc>
                <a:spcPct val="100000"/>
              </a:lnSpc>
              <a:spcBef>
                <a:spcPts val="830"/>
              </a:spcBef>
            </a:pPr>
            <a:r>
              <a:rPr sz="3600" b="1" spc="-10">
                <a:solidFill>
                  <a:srgbClr val="660033"/>
                </a:solidFill>
                <a:latin typeface="Microsoft JhengHei"/>
                <a:cs typeface="Microsoft JhengHei"/>
              </a:rPr>
              <a:t>一、根据字形推断词</a:t>
            </a:r>
            <a:endParaRPr sz="3600">
              <a:latin typeface="Microsoft JhengHei"/>
              <a:cs typeface="Microsoft JhengHei"/>
            </a:endParaRPr>
          </a:p>
          <a:p>
            <a:pPr marL="355600" marR="83185" indent="326390">
              <a:lnSpc>
                <a:spcPct val="101000"/>
              </a:lnSpc>
              <a:spcBef>
                <a:spcPts val="690"/>
              </a:spcBef>
            </a:pPr>
            <a:r>
              <a:rPr sz="3600" b="1" spc="-5">
                <a:latin typeface="Microsoft JhengHei"/>
                <a:cs typeface="Microsoft JhengHei"/>
              </a:rPr>
              <a:t>熟悉汉字象形、会意、指事、形声、假借等造字方法，特别是形声、会意造字法对我们推断词义很有帮助。例</a:t>
            </a:r>
            <a:r>
              <a:rPr sz="3600" b="1" spc="-25">
                <a:latin typeface="Microsoft JhengHei"/>
                <a:cs typeface="Microsoft JhengHei"/>
              </a:rPr>
              <a:t>如：</a:t>
            </a:r>
            <a:endParaRPr sz="3600">
              <a:latin typeface="Microsoft JhengHei"/>
              <a:cs typeface="Microsoft JhengHei"/>
            </a:endParaRPr>
          </a:p>
          <a:p>
            <a:pPr marL="355600" marR="5080" indent="-342900">
              <a:lnSpc>
                <a:spcPct val="99400"/>
              </a:lnSpc>
              <a:spcBef>
                <a:spcPts val="760"/>
              </a:spcBef>
            </a:pPr>
            <a:r>
              <a:rPr sz="3600" b="1">
                <a:latin typeface="Tahoma"/>
                <a:cs typeface="Tahoma"/>
              </a:rPr>
              <a:t>1</a:t>
            </a:r>
            <a:r>
              <a:rPr sz="3600" b="1" spc="-5">
                <a:latin typeface="Microsoft JhengHei"/>
                <a:cs typeface="Microsoft JhengHei"/>
              </a:rPr>
              <a:t>、楚庄王罢朝而晏，问其故，庄王曰：</a:t>
            </a:r>
            <a:r>
              <a:rPr sz="3600" b="1" spc="-50">
                <a:latin typeface="Microsoft JhengHei"/>
                <a:cs typeface="Microsoft JhengHei"/>
              </a:rPr>
              <a:t> </a:t>
            </a:r>
            <a:r>
              <a:rPr sz="3600" b="1">
                <a:latin typeface="Arial"/>
                <a:cs typeface="Arial"/>
              </a:rPr>
              <a:t>“</a:t>
            </a:r>
            <a:r>
              <a:rPr sz="3600" b="1">
                <a:latin typeface="Microsoft JhengHei"/>
                <a:cs typeface="Microsoft JhengHei"/>
              </a:rPr>
              <a:t>今旦与贤相语，不知日之</a:t>
            </a:r>
            <a:r>
              <a:rPr sz="3600" b="1">
                <a:solidFill>
                  <a:srgbClr val="FF0000"/>
                </a:solidFill>
                <a:latin typeface="Microsoft JhengHei"/>
                <a:cs typeface="Microsoft JhengHei"/>
              </a:rPr>
              <a:t>晏</a:t>
            </a:r>
            <a:r>
              <a:rPr sz="3600" b="1">
                <a:latin typeface="Microsoft JhengHei"/>
                <a:cs typeface="Microsoft JhengHei"/>
              </a:rPr>
              <a:t>也。</a:t>
            </a:r>
            <a:r>
              <a:rPr sz="3600" b="1" spc="-25">
                <a:latin typeface="Arial"/>
                <a:cs typeface="Arial"/>
              </a:rPr>
              <a:t>”</a:t>
            </a:r>
            <a:r>
              <a:rPr sz="3600" b="1" spc="-25">
                <a:latin typeface="Tahoma"/>
                <a:cs typeface="Tahoma"/>
              </a:rPr>
              <a:t>(</a:t>
            </a:r>
            <a:r>
              <a:rPr sz="3600" b="1" spc="-25">
                <a:latin typeface="Arial"/>
                <a:cs typeface="Arial"/>
              </a:rPr>
              <a:t>“</a:t>
            </a:r>
            <a:r>
              <a:rPr sz="3600" b="1">
                <a:latin typeface="Microsoft JhengHei"/>
                <a:cs typeface="Microsoft JhengHei"/>
              </a:rPr>
              <a:t>晏</a:t>
            </a:r>
            <a:r>
              <a:rPr sz="3600" b="1">
                <a:latin typeface="Arial"/>
                <a:cs typeface="Arial"/>
              </a:rPr>
              <a:t>”</a:t>
            </a:r>
            <a:r>
              <a:rPr sz="3600" b="1">
                <a:latin typeface="Microsoft JhengHei"/>
                <a:cs typeface="Microsoft JhengHei"/>
              </a:rPr>
              <a:t>字由</a:t>
            </a:r>
            <a:r>
              <a:rPr sz="3600" b="1">
                <a:latin typeface="Arial"/>
                <a:cs typeface="Arial"/>
              </a:rPr>
              <a:t>“</a:t>
            </a:r>
            <a:r>
              <a:rPr sz="3600" b="1">
                <a:latin typeface="Microsoft JhengHei"/>
                <a:cs typeface="Microsoft JhengHei"/>
              </a:rPr>
              <a:t>日</a:t>
            </a:r>
            <a:r>
              <a:rPr sz="3600" b="1">
                <a:latin typeface="Arial"/>
                <a:cs typeface="Arial"/>
              </a:rPr>
              <a:t>”</a:t>
            </a:r>
            <a:r>
              <a:rPr sz="3600" b="1">
                <a:latin typeface="Microsoft JhengHei"/>
                <a:cs typeface="Microsoft JhengHei"/>
              </a:rPr>
              <a:t>和</a:t>
            </a:r>
            <a:r>
              <a:rPr sz="3600" b="1">
                <a:latin typeface="Arial"/>
                <a:cs typeface="Arial"/>
              </a:rPr>
              <a:t>“</a:t>
            </a:r>
            <a:r>
              <a:rPr sz="3600" b="1">
                <a:latin typeface="Microsoft JhengHei"/>
                <a:cs typeface="Microsoft JhengHei"/>
              </a:rPr>
              <a:t>安</a:t>
            </a:r>
            <a:r>
              <a:rPr sz="3600" b="1">
                <a:latin typeface="Arial"/>
                <a:cs typeface="Arial"/>
              </a:rPr>
              <a:t>”</a:t>
            </a:r>
            <a:r>
              <a:rPr sz="3600" b="1" spc="-10">
                <a:latin typeface="Microsoft JhengHei"/>
                <a:cs typeface="Microsoft JhengHei"/>
              </a:rPr>
              <a:t>组成，再结合上下</a:t>
            </a:r>
            <a:r>
              <a:rPr sz="3600" b="1">
                <a:latin typeface="Microsoft JhengHei"/>
                <a:cs typeface="Microsoft JhengHei"/>
              </a:rPr>
              <a:t>文内容，就能推出</a:t>
            </a:r>
            <a:r>
              <a:rPr sz="3600" b="1">
                <a:latin typeface="Arial"/>
                <a:cs typeface="Arial"/>
              </a:rPr>
              <a:t>“</a:t>
            </a:r>
            <a:r>
              <a:rPr sz="3600" b="1">
                <a:latin typeface="Microsoft JhengHei"/>
                <a:cs typeface="Microsoft JhengHei"/>
              </a:rPr>
              <a:t>日晚</a:t>
            </a:r>
            <a:r>
              <a:rPr sz="3600" b="1">
                <a:latin typeface="Arial"/>
                <a:cs typeface="Arial"/>
              </a:rPr>
              <a:t>”</a:t>
            </a:r>
            <a:r>
              <a:rPr sz="3600" b="1">
                <a:latin typeface="Microsoft JhengHei"/>
                <a:cs typeface="Microsoft JhengHei"/>
              </a:rPr>
              <a:t>之意。</a:t>
            </a:r>
            <a:r>
              <a:rPr sz="3600" b="1" spc="-50">
                <a:latin typeface="Tahoma"/>
                <a:cs typeface="Tahoma"/>
              </a:rPr>
              <a:t>)</a:t>
            </a:r>
            <a:endParaRPr sz="36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75525" y="435120"/>
            <a:ext cx="7969884" cy="4403725"/>
          </a:xfrm>
          <a:prstGeom prst="rect">
            <a:avLst/>
          </a:prstGeom>
        </p:spPr>
        <p:txBody>
          <a:bodyPr vert="horz" wrap="square" lIns="0" tIns="41910" rIns="0" bIns="0" rtlCol="0">
            <a:spAutoFit/>
          </a:bodyPr>
          <a:lstStyle/>
          <a:p>
            <a:pPr marL="58419" marR="5080" indent="-46355">
              <a:lnSpc>
                <a:spcPts val="4710"/>
              </a:lnSpc>
              <a:spcBef>
                <a:spcPts val="330"/>
              </a:spcBef>
            </a:pPr>
            <a:r>
              <a:rPr sz="4000" b="1">
                <a:latin typeface="Tahoma"/>
                <a:cs typeface="Tahoma"/>
              </a:rPr>
              <a:t>2</a:t>
            </a:r>
            <a:r>
              <a:rPr sz="4000" b="1">
                <a:latin typeface="Microsoft JhengHei"/>
                <a:cs typeface="Microsoft JhengHei"/>
              </a:rPr>
              <a:t>、引壶觞以自酌，</a:t>
            </a:r>
            <a:r>
              <a:rPr sz="4000" b="1">
                <a:solidFill>
                  <a:srgbClr val="FF0000"/>
                </a:solidFill>
                <a:latin typeface="Microsoft JhengHei"/>
                <a:cs typeface="Microsoft JhengHei"/>
              </a:rPr>
              <a:t>眄</a:t>
            </a:r>
            <a:r>
              <a:rPr sz="4000" b="1" spc="-10">
                <a:latin typeface="Microsoft JhengHei"/>
                <a:cs typeface="Microsoft JhengHei"/>
              </a:rPr>
              <a:t>庭柯以怡颜。</a:t>
            </a:r>
            <a:r>
              <a:rPr sz="4000" b="1" spc="-50">
                <a:latin typeface="Microsoft JhengHei"/>
                <a:cs typeface="Microsoft JhengHei"/>
              </a:rPr>
              <a:t> </a:t>
            </a:r>
            <a:r>
              <a:rPr sz="4000" b="1">
                <a:latin typeface="Tahoma"/>
                <a:cs typeface="Tahoma"/>
              </a:rPr>
              <a:t>(</a:t>
            </a:r>
            <a:r>
              <a:rPr sz="4000" b="1">
                <a:latin typeface="Arial"/>
                <a:cs typeface="Arial"/>
              </a:rPr>
              <a:t>“</a:t>
            </a:r>
            <a:r>
              <a:rPr sz="4000" b="1">
                <a:latin typeface="Microsoft JhengHei"/>
                <a:cs typeface="Microsoft JhengHei"/>
              </a:rPr>
              <a:t>眄</a:t>
            </a:r>
            <a:r>
              <a:rPr sz="4000" b="1">
                <a:latin typeface="Arial"/>
                <a:cs typeface="Arial"/>
              </a:rPr>
              <a:t>”</a:t>
            </a:r>
            <a:r>
              <a:rPr sz="4000" b="1">
                <a:latin typeface="Microsoft JhengHei"/>
                <a:cs typeface="Microsoft JhengHei"/>
              </a:rPr>
              <a:t>的含义，根据</a:t>
            </a:r>
            <a:r>
              <a:rPr sz="4000" b="1">
                <a:latin typeface="Arial"/>
                <a:cs typeface="Arial"/>
              </a:rPr>
              <a:t>“</a:t>
            </a:r>
            <a:r>
              <a:rPr sz="4000" b="1">
                <a:latin typeface="Microsoft JhengHei"/>
                <a:cs typeface="Microsoft JhengHei"/>
              </a:rPr>
              <a:t>目</a:t>
            </a:r>
            <a:r>
              <a:rPr sz="4000" b="1">
                <a:latin typeface="Arial"/>
                <a:cs typeface="Arial"/>
              </a:rPr>
              <a:t>”</a:t>
            </a:r>
            <a:r>
              <a:rPr sz="4000" b="1">
                <a:latin typeface="Microsoft JhengHei"/>
                <a:cs typeface="Microsoft JhengHei"/>
              </a:rPr>
              <a:t>和</a:t>
            </a:r>
            <a:r>
              <a:rPr sz="4000" b="1">
                <a:latin typeface="Arial"/>
                <a:cs typeface="Arial"/>
              </a:rPr>
              <a:t>“</a:t>
            </a:r>
            <a:r>
              <a:rPr sz="4000" b="1">
                <a:latin typeface="Microsoft JhengHei"/>
                <a:cs typeface="Microsoft JhengHei"/>
              </a:rPr>
              <a:t>眄</a:t>
            </a:r>
            <a:r>
              <a:rPr sz="4000" b="1">
                <a:latin typeface="Arial"/>
                <a:cs typeface="Arial"/>
              </a:rPr>
              <a:t>”</a:t>
            </a:r>
            <a:r>
              <a:rPr sz="4000" b="1" spc="-50">
                <a:latin typeface="Microsoft JhengHei"/>
                <a:cs typeface="Microsoft JhengHei"/>
              </a:rPr>
              <a:t>的</a:t>
            </a:r>
            <a:endParaRPr sz="4000">
              <a:latin typeface="Microsoft JhengHei"/>
              <a:cs typeface="Microsoft JhengHei"/>
            </a:endParaRPr>
          </a:p>
          <a:p>
            <a:pPr marL="58419">
              <a:lnSpc>
                <a:spcPts val="4660"/>
              </a:lnSpc>
            </a:pPr>
            <a:r>
              <a:rPr sz="4000" b="1">
                <a:latin typeface="Microsoft JhengHei"/>
                <a:cs typeface="Microsoft JhengHei"/>
              </a:rPr>
              <a:t>对象</a:t>
            </a:r>
            <a:r>
              <a:rPr sz="4000" b="1">
                <a:latin typeface="Arial"/>
                <a:cs typeface="Arial"/>
              </a:rPr>
              <a:t>“</a:t>
            </a:r>
            <a:r>
              <a:rPr sz="4000" b="1">
                <a:latin typeface="Microsoft JhengHei"/>
                <a:cs typeface="Microsoft JhengHei"/>
              </a:rPr>
              <a:t>庭柯</a:t>
            </a:r>
            <a:r>
              <a:rPr sz="4000" b="1">
                <a:latin typeface="Arial"/>
                <a:cs typeface="Arial"/>
              </a:rPr>
              <a:t>”</a:t>
            </a:r>
            <a:r>
              <a:rPr sz="4000" b="1">
                <a:latin typeface="Microsoft JhengHei"/>
                <a:cs typeface="Microsoft JhengHei"/>
              </a:rPr>
              <a:t>就可知</a:t>
            </a:r>
            <a:r>
              <a:rPr sz="4000" b="1">
                <a:latin typeface="Arial"/>
                <a:cs typeface="Arial"/>
              </a:rPr>
              <a:t>“</a:t>
            </a:r>
            <a:r>
              <a:rPr sz="4000" b="1">
                <a:latin typeface="Microsoft JhengHei"/>
                <a:cs typeface="Microsoft JhengHei"/>
              </a:rPr>
              <a:t>眄</a:t>
            </a:r>
            <a:r>
              <a:rPr sz="4000" b="1">
                <a:latin typeface="Arial"/>
                <a:cs typeface="Arial"/>
              </a:rPr>
              <a:t>”</a:t>
            </a:r>
            <a:r>
              <a:rPr sz="4000" b="1">
                <a:latin typeface="Microsoft JhengHei"/>
                <a:cs typeface="Microsoft JhengHei"/>
              </a:rPr>
              <a:t>是</a:t>
            </a:r>
            <a:r>
              <a:rPr sz="4000" b="1">
                <a:latin typeface="Arial"/>
                <a:cs typeface="Arial"/>
              </a:rPr>
              <a:t>“</a:t>
            </a:r>
            <a:r>
              <a:rPr sz="4000" b="1">
                <a:latin typeface="Microsoft JhengHei"/>
                <a:cs typeface="Microsoft JhengHei"/>
              </a:rPr>
              <a:t>看</a:t>
            </a:r>
            <a:r>
              <a:rPr sz="4000" b="1">
                <a:latin typeface="Arial"/>
                <a:cs typeface="Arial"/>
              </a:rPr>
              <a:t>”</a:t>
            </a:r>
            <a:r>
              <a:rPr sz="4000" b="1" spc="-50">
                <a:latin typeface="Microsoft JhengHei"/>
                <a:cs typeface="Microsoft JhengHei"/>
              </a:rPr>
              <a:t>的</a:t>
            </a:r>
            <a:endParaRPr sz="4000">
              <a:latin typeface="Microsoft JhengHei"/>
              <a:cs typeface="Microsoft JhengHei"/>
            </a:endParaRPr>
          </a:p>
          <a:p>
            <a:pPr marL="58419">
              <a:lnSpc>
                <a:spcPct val="100000"/>
              </a:lnSpc>
              <a:spcBef>
                <a:spcPts val="90"/>
              </a:spcBef>
            </a:pPr>
            <a:r>
              <a:rPr sz="4000" b="1">
                <a:latin typeface="Microsoft JhengHei"/>
                <a:cs typeface="Microsoft JhengHei"/>
              </a:rPr>
              <a:t>意思。</a:t>
            </a:r>
            <a:r>
              <a:rPr sz="4000" b="1" spc="-50">
                <a:latin typeface="Tahoma"/>
                <a:cs typeface="Tahoma"/>
              </a:rPr>
              <a:t>)</a:t>
            </a:r>
            <a:endParaRPr sz="4000">
              <a:latin typeface="Tahoma"/>
              <a:cs typeface="Tahoma"/>
            </a:endParaRPr>
          </a:p>
          <a:p>
            <a:pPr marL="58419" marR="560070" indent="101600">
              <a:lnSpc>
                <a:spcPct val="99100"/>
              </a:lnSpc>
              <a:spcBef>
                <a:spcPts val="1005"/>
              </a:spcBef>
            </a:pPr>
            <a:r>
              <a:rPr sz="4000" b="1">
                <a:latin typeface="Tahoma"/>
                <a:cs typeface="Tahoma"/>
              </a:rPr>
              <a:t>3</a:t>
            </a:r>
            <a:r>
              <a:rPr sz="4000" b="1" spc="-5">
                <a:latin typeface="Microsoft JhengHei"/>
                <a:cs typeface="Microsoft JhengHei"/>
              </a:rPr>
              <a:t>、农人告余以春及，将有事于</a:t>
            </a:r>
            <a:r>
              <a:rPr sz="4000" b="1">
                <a:latin typeface="Microsoft JhengHei"/>
                <a:cs typeface="Microsoft JhengHei"/>
              </a:rPr>
              <a:t>西</a:t>
            </a:r>
            <a:r>
              <a:rPr sz="4000" b="1">
                <a:solidFill>
                  <a:srgbClr val="FF0000"/>
                </a:solidFill>
                <a:latin typeface="Microsoft JhengHei"/>
                <a:cs typeface="Microsoft JhengHei"/>
              </a:rPr>
              <a:t>畴</a:t>
            </a:r>
            <a:r>
              <a:rPr sz="4000" b="1">
                <a:latin typeface="Microsoft JhengHei"/>
                <a:cs typeface="Microsoft JhengHei"/>
              </a:rPr>
              <a:t>。</a:t>
            </a:r>
            <a:r>
              <a:rPr sz="4000" b="1">
                <a:latin typeface="Tahoma"/>
                <a:cs typeface="Tahoma"/>
              </a:rPr>
              <a:t>(</a:t>
            </a:r>
            <a:r>
              <a:rPr sz="4000" b="1">
                <a:latin typeface="Arial"/>
                <a:cs typeface="Arial"/>
              </a:rPr>
              <a:t>“</a:t>
            </a:r>
            <a:r>
              <a:rPr sz="4000" b="1">
                <a:latin typeface="Microsoft JhengHei"/>
                <a:cs typeface="Microsoft JhengHei"/>
              </a:rPr>
              <a:t>畴</a:t>
            </a:r>
            <a:r>
              <a:rPr sz="4000" b="1">
                <a:latin typeface="Arial"/>
                <a:cs typeface="Arial"/>
              </a:rPr>
              <a:t>”</a:t>
            </a:r>
            <a:r>
              <a:rPr sz="4000" b="1">
                <a:latin typeface="Microsoft JhengHei"/>
                <a:cs typeface="Microsoft JhengHei"/>
              </a:rPr>
              <a:t>的含义根据</a:t>
            </a:r>
            <a:r>
              <a:rPr sz="4000" b="1">
                <a:latin typeface="Arial"/>
                <a:cs typeface="Arial"/>
              </a:rPr>
              <a:t>“</a:t>
            </a:r>
            <a:r>
              <a:rPr sz="4000" b="1">
                <a:latin typeface="Microsoft JhengHei"/>
                <a:cs typeface="Microsoft JhengHei"/>
              </a:rPr>
              <a:t>田</a:t>
            </a:r>
            <a:r>
              <a:rPr sz="4000" b="1">
                <a:latin typeface="Arial"/>
                <a:cs typeface="Arial"/>
              </a:rPr>
              <a:t>”</a:t>
            </a:r>
            <a:r>
              <a:rPr sz="4000" b="1" spc="-25">
                <a:latin typeface="Microsoft JhengHei"/>
                <a:cs typeface="Microsoft JhengHei"/>
              </a:rPr>
              <a:t>字旁</a:t>
            </a:r>
            <a:r>
              <a:rPr sz="4000" b="1">
                <a:latin typeface="Microsoft JhengHei"/>
                <a:cs typeface="Microsoft JhengHei"/>
              </a:rPr>
              <a:t>也能帮助推出</a:t>
            </a:r>
            <a:r>
              <a:rPr sz="4000" b="1">
                <a:latin typeface="Arial"/>
                <a:cs typeface="Arial"/>
              </a:rPr>
              <a:t>“</a:t>
            </a:r>
            <a:r>
              <a:rPr sz="4000" b="1">
                <a:latin typeface="Microsoft JhengHei"/>
                <a:cs typeface="Microsoft JhengHei"/>
              </a:rPr>
              <a:t>田地</a:t>
            </a:r>
            <a:r>
              <a:rPr sz="4000" b="1">
                <a:latin typeface="Arial"/>
                <a:cs typeface="Arial"/>
              </a:rPr>
              <a:t>”</a:t>
            </a:r>
            <a:r>
              <a:rPr sz="4000" b="1">
                <a:latin typeface="Microsoft JhengHei"/>
                <a:cs typeface="Microsoft JhengHei"/>
              </a:rPr>
              <a:t>之意。</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2953" y="423800"/>
            <a:ext cx="8199755" cy="4292600"/>
          </a:xfrm>
          <a:prstGeom prst="rect">
            <a:avLst/>
          </a:prstGeom>
        </p:spPr>
        <p:txBody>
          <a:bodyPr vert="horz" wrap="square" lIns="0" tIns="6985" rIns="0" bIns="0" rtlCol="0">
            <a:spAutoFit/>
          </a:bodyPr>
          <a:lstStyle/>
          <a:p>
            <a:pPr marL="12700" marR="5080" algn="just">
              <a:lnSpc>
                <a:spcPct val="100899"/>
              </a:lnSpc>
              <a:spcBef>
                <a:spcPts val="55"/>
              </a:spcBef>
            </a:pPr>
            <a:r>
              <a:rPr sz="4000" b="1">
                <a:latin typeface="Tahoma"/>
                <a:cs typeface="Tahoma"/>
              </a:rPr>
              <a:t>4</a:t>
            </a:r>
            <a:r>
              <a:rPr sz="4000" b="1">
                <a:latin typeface="Microsoft JhengHei"/>
                <a:cs typeface="Microsoft JhengHei"/>
              </a:rPr>
              <a:t>、老骥伏</a:t>
            </a:r>
            <a:r>
              <a:rPr sz="4000" b="1">
                <a:solidFill>
                  <a:srgbClr val="FF0000"/>
                </a:solidFill>
                <a:latin typeface="Microsoft JhengHei"/>
                <a:cs typeface="Microsoft JhengHei"/>
              </a:rPr>
              <a:t>枥</a:t>
            </a:r>
            <a:r>
              <a:rPr sz="4000" b="1">
                <a:latin typeface="Microsoft JhengHei"/>
                <a:cs typeface="Microsoft JhengHei"/>
              </a:rPr>
              <a:t>，志在千里。</a:t>
            </a:r>
            <a:r>
              <a:rPr sz="4000" b="1">
                <a:latin typeface="Tahoma"/>
                <a:cs typeface="Tahoma"/>
              </a:rPr>
              <a:t>(</a:t>
            </a:r>
            <a:r>
              <a:rPr sz="4000" b="1">
                <a:latin typeface="Arial"/>
                <a:cs typeface="Arial"/>
              </a:rPr>
              <a:t>“</a:t>
            </a:r>
            <a:r>
              <a:rPr sz="4000" b="1">
                <a:latin typeface="Microsoft JhengHei"/>
                <a:cs typeface="Microsoft JhengHei"/>
              </a:rPr>
              <a:t>枥</a:t>
            </a:r>
            <a:r>
              <a:rPr sz="4000" b="1">
                <a:latin typeface="Arial"/>
                <a:cs typeface="Arial"/>
              </a:rPr>
              <a:t>”</a:t>
            </a:r>
            <a:r>
              <a:rPr sz="4000" b="1" spc="-25">
                <a:latin typeface="Microsoft JhengHei"/>
                <a:cs typeface="Microsoft JhengHei"/>
              </a:rPr>
              <a:t>字的</a:t>
            </a:r>
            <a:r>
              <a:rPr sz="4000" b="1" spc="-50">
                <a:latin typeface="Microsoft JhengHei"/>
                <a:cs typeface="Microsoft JhengHei"/>
              </a:rPr>
              <a:t> </a:t>
            </a:r>
            <a:r>
              <a:rPr sz="4000" b="1">
                <a:latin typeface="Arial"/>
                <a:cs typeface="Arial"/>
              </a:rPr>
              <a:t>“</a:t>
            </a:r>
            <a:r>
              <a:rPr sz="4000" b="1">
                <a:latin typeface="Microsoft JhengHei"/>
                <a:cs typeface="Microsoft JhengHei"/>
              </a:rPr>
              <a:t>木</a:t>
            </a:r>
            <a:r>
              <a:rPr sz="4000" b="1">
                <a:latin typeface="Arial"/>
                <a:cs typeface="Arial"/>
              </a:rPr>
              <a:t>”</a:t>
            </a:r>
            <a:r>
              <a:rPr sz="4000" b="1">
                <a:latin typeface="Microsoft JhengHei"/>
                <a:cs typeface="Microsoft JhengHei"/>
              </a:rPr>
              <a:t>字旁可帮助推断</a:t>
            </a:r>
            <a:r>
              <a:rPr sz="4000" b="1">
                <a:latin typeface="Arial"/>
                <a:cs typeface="Arial"/>
              </a:rPr>
              <a:t>“</a:t>
            </a:r>
            <a:r>
              <a:rPr sz="4000" b="1">
                <a:latin typeface="Microsoft JhengHei"/>
                <a:cs typeface="Microsoft JhengHei"/>
              </a:rPr>
              <a:t>枥</a:t>
            </a:r>
            <a:r>
              <a:rPr sz="4000" b="1">
                <a:latin typeface="Arial"/>
                <a:cs typeface="Arial"/>
              </a:rPr>
              <a:t>”</a:t>
            </a:r>
            <a:r>
              <a:rPr sz="4000" b="1">
                <a:latin typeface="Microsoft JhengHei"/>
                <a:cs typeface="Microsoft JhengHei"/>
              </a:rPr>
              <a:t>作为</a:t>
            </a:r>
            <a:r>
              <a:rPr sz="4000" b="1">
                <a:latin typeface="Arial"/>
                <a:cs typeface="Arial"/>
              </a:rPr>
              <a:t>“</a:t>
            </a:r>
            <a:r>
              <a:rPr sz="4000" b="1">
                <a:latin typeface="Microsoft JhengHei"/>
                <a:cs typeface="Microsoft JhengHei"/>
              </a:rPr>
              <a:t>马槽</a:t>
            </a:r>
            <a:r>
              <a:rPr sz="4000" b="1" spc="-50">
                <a:latin typeface="Arial"/>
                <a:cs typeface="Arial"/>
              </a:rPr>
              <a:t>”</a:t>
            </a:r>
            <a:r>
              <a:rPr sz="4000" b="1">
                <a:latin typeface="Microsoft JhengHei"/>
                <a:cs typeface="Microsoft JhengHei"/>
              </a:rPr>
              <a:t>的含义。</a:t>
            </a:r>
            <a:r>
              <a:rPr sz="4000" b="1" spc="-50">
                <a:latin typeface="Tahoma"/>
                <a:cs typeface="Tahoma"/>
              </a:rPr>
              <a:t>)</a:t>
            </a:r>
            <a:endParaRPr sz="4000">
              <a:latin typeface="Tahoma"/>
              <a:cs typeface="Tahoma"/>
            </a:endParaRPr>
          </a:p>
          <a:p>
            <a:pPr marL="12700" marR="74295" indent="147955">
              <a:lnSpc>
                <a:spcPct val="99400"/>
              </a:lnSpc>
              <a:spcBef>
                <a:spcPts val="30"/>
              </a:spcBef>
            </a:pPr>
            <a:r>
              <a:rPr sz="4000" b="1">
                <a:latin typeface="Tahoma"/>
                <a:cs typeface="Tahoma"/>
              </a:rPr>
              <a:t>5</a:t>
            </a:r>
            <a:r>
              <a:rPr sz="4000" b="1" spc="-5">
                <a:latin typeface="Microsoft JhengHei"/>
                <a:cs typeface="Microsoft JhengHei"/>
              </a:rPr>
              <a:t>、卒然边境有急，数千百万之众，</a:t>
            </a:r>
            <a:r>
              <a:rPr sz="4000" b="1">
                <a:latin typeface="Microsoft JhengHei"/>
                <a:cs typeface="Microsoft JhengHei"/>
              </a:rPr>
              <a:t>国胡以</a:t>
            </a:r>
            <a:r>
              <a:rPr sz="4000" b="1">
                <a:solidFill>
                  <a:srgbClr val="FF0000"/>
                </a:solidFill>
                <a:latin typeface="Microsoft JhengHei"/>
                <a:cs typeface="Microsoft JhengHei"/>
              </a:rPr>
              <a:t>馈</a:t>
            </a:r>
            <a:r>
              <a:rPr sz="4000" b="1">
                <a:latin typeface="Microsoft JhengHei"/>
                <a:cs typeface="Microsoft JhengHei"/>
              </a:rPr>
              <a:t>之？</a:t>
            </a:r>
            <a:r>
              <a:rPr sz="4000" b="1">
                <a:latin typeface="Tahoma"/>
                <a:cs typeface="Tahoma"/>
              </a:rPr>
              <a:t>(</a:t>
            </a:r>
            <a:r>
              <a:rPr sz="4000" b="1">
                <a:latin typeface="Arial"/>
                <a:cs typeface="Arial"/>
              </a:rPr>
              <a:t>“</a:t>
            </a:r>
            <a:r>
              <a:rPr sz="4000" b="1">
                <a:latin typeface="Microsoft JhengHei"/>
                <a:cs typeface="Microsoft JhengHei"/>
              </a:rPr>
              <a:t>馈</a:t>
            </a:r>
            <a:r>
              <a:rPr sz="4000" b="1">
                <a:latin typeface="Arial"/>
                <a:cs typeface="Arial"/>
              </a:rPr>
              <a:t>”</a:t>
            </a:r>
            <a:r>
              <a:rPr sz="4000" b="1">
                <a:latin typeface="Microsoft JhengHei"/>
                <a:cs typeface="Microsoft JhengHei"/>
              </a:rPr>
              <a:t>的意义可由它的</a:t>
            </a:r>
            <a:r>
              <a:rPr sz="4000" b="1" spc="-50">
                <a:latin typeface="Arial"/>
                <a:cs typeface="Arial"/>
              </a:rPr>
              <a:t>“</a:t>
            </a:r>
            <a:r>
              <a:rPr sz="4000" b="1">
                <a:latin typeface="Microsoft JhengHei"/>
                <a:cs typeface="Microsoft JhengHei"/>
              </a:rPr>
              <a:t>饣</a:t>
            </a:r>
            <a:r>
              <a:rPr sz="4000" b="1">
                <a:latin typeface="Arial"/>
                <a:cs typeface="Arial"/>
              </a:rPr>
              <a:t>”</a:t>
            </a:r>
            <a:r>
              <a:rPr sz="4000" b="1" spc="-5">
                <a:latin typeface="Microsoft JhengHei"/>
                <a:cs typeface="Microsoft JhengHei"/>
              </a:rPr>
              <a:t>旁推断出它是供军队吃的东西，</a:t>
            </a:r>
            <a:r>
              <a:rPr sz="4000" b="1">
                <a:latin typeface="Microsoft JhengHei"/>
                <a:cs typeface="Microsoft JhengHei"/>
              </a:rPr>
              <a:t>即</a:t>
            </a:r>
            <a:r>
              <a:rPr sz="4000" b="1">
                <a:latin typeface="Arial"/>
                <a:cs typeface="Arial"/>
              </a:rPr>
              <a:t>“</a:t>
            </a:r>
            <a:r>
              <a:rPr sz="4000" b="1">
                <a:latin typeface="Microsoft JhengHei"/>
                <a:cs typeface="Microsoft JhengHei"/>
              </a:rPr>
              <a:t>军饷</a:t>
            </a:r>
            <a:r>
              <a:rPr sz="4000" b="1">
                <a:latin typeface="Arial"/>
                <a:cs typeface="Arial"/>
              </a:rPr>
              <a:t>”</a:t>
            </a:r>
            <a:r>
              <a:rPr sz="4000" b="1">
                <a:latin typeface="Microsoft JhengHei"/>
                <a:cs typeface="Microsoft JhengHei"/>
              </a:rPr>
              <a:t>。</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24853" y="-54437"/>
            <a:ext cx="8242300" cy="6438900"/>
          </a:xfrm>
          <a:prstGeom prst="rect">
            <a:avLst/>
          </a:prstGeom>
        </p:spPr>
        <p:txBody>
          <a:bodyPr vert="horz" wrap="square" lIns="0" tIns="115570" rIns="0" bIns="0" rtlCol="0">
            <a:spAutoFit/>
          </a:bodyPr>
          <a:lstStyle/>
          <a:p>
            <a:pPr marL="12700">
              <a:lnSpc>
                <a:spcPct val="100000"/>
              </a:lnSpc>
              <a:spcBef>
                <a:spcPts val="910"/>
              </a:spcBef>
            </a:pPr>
            <a:r>
              <a:rPr sz="4000" b="1" spc="-5">
                <a:solidFill>
                  <a:srgbClr val="660033"/>
                </a:solidFill>
                <a:latin typeface="Microsoft JhengHei"/>
                <a:cs typeface="Microsoft JhengHei"/>
              </a:rPr>
              <a:t>二、根据语法规律推断词义</a:t>
            </a:r>
            <a:endParaRPr sz="4000">
              <a:latin typeface="Microsoft JhengHei"/>
              <a:cs typeface="Microsoft JhengHei"/>
            </a:endParaRPr>
          </a:p>
          <a:p>
            <a:pPr marL="355600" marR="259715" indent="400685" algn="just">
              <a:lnSpc>
                <a:spcPct val="100800"/>
              </a:lnSpc>
              <a:spcBef>
                <a:spcPts val="775"/>
              </a:spcBef>
            </a:pPr>
            <a:r>
              <a:rPr sz="4000" b="1" spc="-5">
                <a:latin typeface="Microsoft JhengHei"/>
                <a:cs typeface="Microsoft JhengHei"/>
              </a:rPr>
              <a:t>一个词的语法位置可以帮助我们确定它的词性、活用、并进而推知它的大意。尤其是处在相同结构位置上的词语，我们就可以凭已知去</a:t>
            </a:r>
            <a:r>
              <a:rPr sz="4000" b="1" spc="-10">
                <a:latin typeface="Microsoft JhengHei"/>
                <a:cs typeface="Microsoft JhengHei"/>
              </a:rPr>
              <a:t>推出未知，例如：</a:t>
            </a:r>
            <a:endParaRPr sz="4000">
              <a:latin typeface="Microsoft JhengHei"/>
              <a:cs typeface="Microsoft JhengHei"/>
            </a:endParaRPr>
          </a:p>
          <a:p>
            <a:pPr marL="355600" marR="5080" indent="103505" algn="just">
              <a:lnSpc>
                <a:spcPct val="100000"/>
              </a:lnSpc>
              <a:spcBef>
                <a:spcPts val="725"/>
              </a:spcBef>
            </a:pPr>
            <a:r>
              <a:rPr sz="4000" b="1">
                <a:latin typeface="Tahoma"/>
                <a:cs typeface="Tahoma"/>
              </a:rPr>
              <a:t>1</a:t>
            </a:r>
            <a:r>
              <a:rPr sz="4000" b="1">
                <a:latin typeface="Microsoft JhengHei"/>
                <a:cs typeface="Microsoft JhengHei"/>
              </a:rPr>
              <a:t>、假舟楫者，非能</a:t>
            </a:r>
            <a:r>
              <a:rPr sz="4000" b="1">
                <a:solidFill>
                  <a:srgbClr val="FF0000"/>
                </a:solidFill>
                <a:latin typeface="Microsoft JhengHei"/>
                <a:cs typeface="Microsoft JhengHei"/>
              </a:rPr>
              <a:t>水</a:t>
            </a:r>
            <a:r>
              <a:rPr sz="4000" b="1">
                <a:latin typeface="Microsoft JhengHei"/>
                <a:cs typeface="Microsoft JhengHei"/>
              </a:rPr>
              <a:t>也。</a:t>
            </a:r>
            <a:r>
              <a:rPr sz="4000" b="1">
                <a:latin typeface="Tahoma"/>
                <a:cs typeface="Tahoma"/>
              </a:rPr>
              <a:t>(</a:t>
            </a:r>
            <a:r>
              <a:rPr sz="4000" b="1">
                <a:latin typeface="Arial"/>
                <a:cs typeface="Arial"/>
              </a:rPr>
              <a:t>“</a:t>
            </a:r>
            <a:r>
              <a:rPr sz="4000" b="1">
                <a:latin typeface="Microsoft JhengHei"/>
                <a:cs typeface="Microsoft JhengHei"/>
              </a:rPr>
              <a:t>水</a:t>
            </a:r>
            <a:r>
              <a:rPr sz="4000" b="1">
                <a:latin typeface="Arial"/>
                <a:cs typeface="Arial"/>
              </a:rPr>
              <a:t>”</a:t>
            </a:r>
            <a:r>
              <a:rPr sz="4000" b="1" spc="-50">
                <a:latin typeface="Microsoft JhengHei"/>
                <a:cs typeface="Microsoft JhengHei"/>
              </a:rPr>
              <a:t>受</a:t>
            </a:r>
            <a:r>
              <a:rPr sz="4000" b="1">
                <a:latin typeface="Microsoft JhengHei"/>
                <a:cs typeface="Microsoft JhengHei"/>
              </a:rPr>
              <a:t>助动词</a:t>
            </a:r>
            <a:r>
              <a:rPr sz="4000" b="1">
                <a:latin typeface="Arial"/>
                <a:cs typeface="Arial"/>
              </a:rPr>
              <a:t>“</a:t>
            </a:r>
            <a:r>
              <a:rPr sz="4000" b="1">
                <a:latin typeface="Microsoft JhengHei"/>
                <a:cs typeface="Microsoft JhengHei"/>
              </a:rPr>
              <a:t>能</a:t>
            </a:r>
            <a:r>
              <a:rPr sz="4000" b="1">
                <a:latin typeface="Arial"/>
                <a:cs typeface="Arial"/>
              </a:rPr>
              <a:t>”</a:t>
            </a:r>
            <a:r>
              <a:rPr sz="4000" b="1" spc="-5">
                <a:latin typeface="Microsoft JhengHei"/>
                <a:cs typeface="Microsoft JhengHei"/>
              </a:rPr>
              <a:t>的修饰，并处在谓语的</a:t>
            </a:r>
            <a:r>
              <a:rPr sz="4000" b="1">
                <a:latin typeface="Microsoft JhengHei"/>
                <a:cs typeface="Microsoft JhengHei"/>
              </a:rPr>
              <a:t>位置，便可推断它是动词</a:t>
            </a:r>
            <a:r>
              <a:rPr sz="4000" b="1">
                <a:latin typeface="Arial"/>
                <a:cs typeface="Arial"/>
              </a:rPr>
              <a:t>“</a:t>
            </a:r>
            <a:r>
              <a:rPr sz="4000" b="1">
                <a:latin typeface="Microsoft JhengHei"/>
                <a:cs typeface="Microsoft JhengHei"/>
              </a:rPr>
              <a:t>会水</a:t>
            </a:r>
            <a:r>
              <a:rPr sz="4000" b="1">
                <a:latin typeface="Arial"/>
                <a:cs typeface="Arial"/>
              </a:rPr>
              <a:t>”</a:t>
            </a:r>
            <a:r>
              <a:rPr sz="4000" b="1">
                <a:latin typeface="Microsoft JhengHei"/>
                <a:cs typeface="Microsoft JhengHei"/>
              </a:rPr>
              <a:t>即</a:t>
            </a:r>
            <a:r>
              <a:rPr sz="4000" b="1" spc="-50">
                <a:latin typeface="Arial"/>
                <a:cs typeface="Arial"/>
              </a:rPr>
              <a:t>“</a:t>
            </a:r>
            <a:r>
              <a:rPr sz="4000" b="1">
                <a:latin typeface="Microsoft JhengHei"/>
                <a:cs typeface="Microsoft JhengHei"/>
              </a:rPr>
              <a:t>游泳</a:t>
            </a:r>
            <a:r>
              <a:rPr sz="4000" b="1">
                <a:latin typeface="Arial"/>
                <a:cs typeface="Arial"/>
              </a:rPr>
              <a:t>”</a:t>
            </a:r>
            <a:r>
              <a:rPr sz="4000" b="1">
                <a:latin typeface="Microsoft JhengHei"/>
                <a:cs typeface="Microsoft JhengHei"/>
              </a:rPr>
              <a:t>的意思。</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8" y="290657"/>
            <a:ext cx="8477250" cy="5013325"/>
          </a:xfrm>
          <a:prstGeom prst="rect">
            <a:avLst/>
          </a:prstGeom>
        </p:spPr>
        <p:txBody>
          <a:bodyPr vert="horz" wrap="square" lIns="0" tIns="15875" rIns="0" bIns="0" rtlCol="0">
            <a:spAutoFit/>
          </a:bodyPr>
          <a:lstStyle/>
          <a:p>
            <a:pPr marL="355600" marR="5080" indent="-342900">
              <a:lnSpc>
                <a:spcPct val="99400"/>
              </a:lnSpc>
              <a:spcBef>
                <a:spcPts val="125"/>
              </a:spcBef>
            </a:pPr>
            <a:r>
              <a:rPr sz="4000" b="1">
                <a:latin typeface="Tahoma"/>
                <a:cs typeface="Tahoma"/>
              </a:rPr>
              <a:t>2</a:t>
            </a:r>
            <a:r>
              <a:rPr sz="4000" b="1">
                <a:latin typeface="Microsoft JhengHei"/>
                <a:cs typeface="Microsoft JhengHei"/>
              </a:rPr>
              <a:t>、有势者</a:t>
            </a:r>
            <a:r>
              <a:rPr sz="4000" b="1">
                <a:solidFill>
                  <a:srgbClr val="FF0000"/>
                </a:solidFill>
                <a:latin typeface="Microsoft JhengHei"/>
                <a:cs typeface="Microsoft JhengHei"/>
              </a:rPr>
              <a:t>朱丹</a:t>
            </a:r>
            <a:r>
              <a:rPr sz="4000" b="1">
                <a:latin typeface="Microsoft JhengHei"/>
                <a:cs typeface="Microsoft JhengHei"/>
              </a:rPr>
              <a:t>其门，闻瑞至，</a:t>
            </a:r>
            <a:r>
              <a:rPr sz="4000" b="1">
                <a:solidFill>
                  <a:srgbClr val="FF0000"/>
                </a:solidFill>
                <a:latin typeface="Microsoft JhengHei"/>
                <a:cs typeface="Microsoft JhengHei"/>
              </a:rPr>
              <a:t>黝</a:t>
            </a:r>
            <a:r>
              <a:rPr sz="4000" b="1" spc="-25">
                <a:latin typeface="Microsoft JhengHei"/>
                <a:cs typeface="Microsoft JhengHei"/>
              </a:rPr>
              <a:t>之。</a:t>
            </a:r>
            <a:r>
              <a:rPr sz="4000" b="1" spc="-50">
                <a:latin typeface="Microsoft JhengHei"/>
                <a:cs typeface="Microsoft JhengHei"/>
              </a:rPr>
              <a:t> </a:t>
            </a:r>
            <a:r>
              <a:rPr sz="4000" b="1">
                <a:latin typeface="Tahoma"/>
                <a:cs typeface="Tahoma"/>
              </a:rPr>
              <a:t>(</a:t>
            </a:r>
            <a:r>
              <a:rPr sz="4000" b="1">
                <a:latin typeface="Arial"/>
                <a:cs typeface="Arial"/>
              </a:rPr>
              <a:t>“</a:t>
            </a:r>
            <a:r>
              <a:rPr sz="4000" b="1">
                <a:latin typeface="Microsoft JhengHei"/>
                <a:cs typeface="Microsoft JhengHei"/>
              </a:rPr>
              <a:t>朱丹</a:t>
            </a:r>
            <a:r>
              <a:rPr sz="4000" b="1">
                <a:latin typeface="Arial"/>
                <a:cs typeface="Arial"/>
              </a:rPr>
              <a:t>”</a:t>
            </a:r>
            <a:r>
              <a:rPr sz="4000" b="1">
                <a:latin typeface="Microsoft JhengHei"/>
                <a:cs typeface="Microsoft JhengHei"/>
              </a:rPr>
              <a:t>、</a:t>
            </a:r>
            <a:r>
              <a:rPr sz="4000" b="1">
                <a:latin typeface="Arial"/>
                <a:cs typeface="Arial"/>
              </a:rPr>
              <a:t>“</a:t>
            </a:r>
            <a:r>
              <a:rPr sz="4000" b="1">
                <a:latin typeface="Microsoft JhengHei"/>
                <a:cs typeface="Microsoft JhengHei"/>
              </a:rPr>
              <a:t>黝</a:t>
            </a:r>
            <a:r>
              <a:rPr sz="4000" b="1">
                <a:latin typeface="Arial"/>
                <a:cs typeface="Arial"/>
              </a:rPr>
              <a:t>”</a:t>
            </a:r>
            <a:r>
              <a:rPr sz="4000" b="1">
                <a:latin typeface="Microsoft JhengHei"/>
                <a:cs typeface="Microsoft JhengHei"/>
              </a:rPr>
              <a:t>分别带了宾语</a:t>
            </a:r>
            <a:r>
              <a:rPr sz="4000" b="1">
                <a:latin typeface="Arial"/>
                <a:cs typeface="Arial"/>
              </a:rPr>
              <a:t>“</a:t>
            </a:r>
            <a:r>
              <a:rPr sz="4000" b="1">
                <a:latin typeface="Microsoft JhengHei"/>
                <a:cs typeface="Microsoft JhengHei"/>
              </a:rPr>
              <a:t>门</a:t>
            </a:r>
            <a:r>
              <a:rPr sz="4000" b="1">
                <a:latin typeface="Arial"/>
                <a:cs typeface="Arial"/>
              </a:rPr>
              <a:t>”</a:t>
            </a:r>
            <a:r>
              <a:rPr sz="4000" b="1" spc="-50">
                <a:latin typeface="Microsoft JhengHei"/>
                <a:cs typeface="Microsoft JhengHei"/>
              </a:rPr>
              <a:t>、 </a:t>
            </a:r>
            <a:r>
              <a:rPr sz="4000" b="1">
                <a:latin typeface="Arial"/>
                <a:cs typeface="Arial"/>
              </a:rPr>
              <a:t>“</a:t>
            </a:r>
            <a:r>
              <a:rPr sz="4000" b="1">
                <a:latin typeface="Microsoft JhengHei"/>
                <a:cs typeface="Microsoft JhengHei"/>
              </a:rPr>
              <a:t>之</a:t>
            </a:r>
            <a:r>
              <a:rPr sz="4000" b="1">
                <a:latin typeface="Arial"/>
                <a:cs typeface="Arial"/>
              </a:rPr>
              <a:t>”</a:t>
            </a:r>
            <a:r>
              <a:rPr sz="4000" b="1" spc="-5">
                <a:latin typeface="Microsoft JhengHei"/>
                <a:cs typeface="Microsoft JhengHei"/>
              </a:rPr>
              <a:t>，所以就能推知它们都是形容</a:t>
            </a:r>
            <a:r>
              <a:rPr sz="4000" b="1">
                <a:latin typeface="Microsoft JhengHei"/>
                <a:cs typeface="Microsoft JhengHei"/>
              </a:rPr>
              <a:t>词用作动词，是</a:t>
            </a:r>
            <a:r>
              <a:rPr sz="4000" b="1">
                <a:latin typeface="Arial"/>
                <a:cs typeface="Arial"/>
              </a:rPr>
              <a:t>“</a:t>
            </a:r>
            <a:r>
              <a:rPr sz="4000" b="1">
                <a:latin typeface="Microsoft JhengHei"/>
                <a:cs typeface="Microsoft JhengHei"/>
              </a:rPr>
              <a:t>漆成红色</a:t>
            </a:r>
            <a:r>
              <a:rPr sz="4000" b="1">
                <a:latin typeface="Arial"/>
                <a:cs typeface="Arial"/>
              </a:rPr>
              <a:t>”</a:t>
            </a:r>
            <a:r>
              <a:rPr sz="4000" b="1">
                <a:latin typeface="Microsoft JhengHei"/>
                <a:cs typeface="Microsoft JhengHei"/>
              </a:rPr>
              <a:t>和</a:t>
            </a:r>
            <a:r>
              <a:rPr sz="4000" b="1">
                <a:latin typeface="Arial"/>
                <a:cs typeface="Arial"/>
              </a:rPr>
              <a:t>“</a:t>
            </a:r>
            <a:r>
              <a:rPr sz="4000" b="1" spc="-50">
                <a:latin typeface="Microsoft JhengHei"/>
                <a:cs typeface="Microsoft JhengHei"/>
              </a:rPr>
              <a:t>涂</a:t>
            </a:r>
            <a:endParaRPr sz="4000">
              <a:latin typeface="Microsoft JhengHei"/>
              <a:cs typeface="Microsoft JhengHei"/>
            </a:endParaRPr>
          </a:p>
          <a:p>
            <a:pPr marL="355600">
              <a:lnSpc>
                <a:spcPct val="100000"/>
              </a:lnSpc>
            </a:pPr>
            <a:r>
              <a:rPr sz="4000" b="1">
                <a:latin typeface="Microsoft JhengHei"/>
                <a:cs typeface="Microsoft JhengHei"/>
              </a:rPr>
              <a:t>成黑色</a:t>
            </a:r>
            <a:r>
              <a:rPr sz="4000" b="1">
                <a:latin typeface="Arial"/>
                <a:cs typeface="Arial"/>
              </a:rPr>
              <a:t>”</a:t>
            </a:r>
            <a:r>
              <a:rPr sz="4000" b="1">
                <a:latin typeface="Microsoft JhengHei"/>
                <a:cs typeface="Microsoft JhengHei"/>
              </a:rPr>
              <a:t>的意思。</a:t>
            </a:r>
            <a:r>
              <a:rPr sz="4000" b="1" spc="-50">
                <a:latin typeface="Tahoma"/>
                <a:cs typeface="Tahoma"/>
              </a:rPr>
              <a:t>)</a:t>
            </a:r>
            <a:endParaRPr sz="4000">
              <a:latin typeface="Tahoma"/>
              <a:cs typeface="Tahoma"/>
            </a:endParaRPr>
          </a:p>
          <a:p>
            <a:pPr marL="355600" marR="539750" indent="250190">
              <a:lnSpc>
                <a:spcPct val="100000"/>
              </a:lnSpc>
              <a:spcBef>
                <a:spcPts val="960"/>
              </a:spcBef>
            </a:pPr>
            <a:r>
              <a:rPr sz="4000" b="1">
                <a:latin typeface="Tahoma"/>
                <a:cs typeface="Tahoma"/>
              </a:rPr>
              <a:t>3</a:t>
            </a:r>
            <a:r>
              <a:rPr sz="4000" b="1">
                <a:latin typeface="Microsoft JhengHei"/>
                <a:cs typeface="Microsoft JhengHei"/>
              </a:rPr>
              <a:t>、临</a:t>
            </a:r>
            <a:r>
              <a:rPr sz="4000" b="1">
                <a:solidFill>
                  <a:srgbClr val="FF0000"/>
                </a:solidFill>
                <a:latin typeface="Microsoft JhengHei"/>
                <a:cs typeface="Microsoft JhengHei"/>
              </a:rPr>
              <a:t>表</a:t>
            </a:r>
            <a:r>
              <a:rPr sz="4000" b="1">
                <a:latin typeface="Microsoft JhengHei"/>
                <a:cs typeface="Microsoft JhengHei"/>
              </a:rPr>
              <a:t>泣零，不知所云。</a:t>
            </a:r>
            <a:r>
              <a:rPr sz="4000" b="1">
                <a:latin typeface="Tahoma"/>
                <a:cs typeface="Tahoma"/>
              </a:rPr>
              <a:t>(</a:t>
            </a:r>
            <a:r>
              <a:rPr sz="4000" b="1">
                <a:latin typeface="Arial"/>
                <a:cs typeface="Arial"/>
              </a:rPr>
              <a:t>“</a:t>
            </a:r>
            <a:r>
              <a:rPr sz="4000" b="1">
                <a:latin typeface="Microsoft JhengHei"/>
                <a:cs typeface="Microsoft JhengHei"/>
              </a:rPr>
              <a:t>表</a:t>
            </a:r>
            <a:r>
              <a:rPr sz="4000" b="1" spc="-50">
                <a:latin typeface="Arial"/>
                <a:cs typeface="Arial"/>
              </a:rPr>
              <a:t>”</a:t>
            </a:r>
            <a:r>
              <a:rPr sz="4000" b="1">
                <a:latin typeface="Microsoft JhengHei"/>
                <a:cs typeface="Microsoft JhengHei"/>
              </a:rPr>
              <a:t>字因有</a:t>
            </a:r>
            <a:r>
              <a:rPr sz="4000" b="1">
                <a:latin typeface="Arial"/>
                <a:cs typeface="Arial"/>
              </a:rPr>
              <a:t>“</a:t>
            </a:r>
            <a:r>
              <a:rPr sz="4000" b="1">
                <a:latin typeface="Microsoft JhengHei"/>
                <a:cs typeface="Microsoft JhengHei"/>
              </a:rPr>
              <a:t>临</a:t>
            </a:r>
            <a:r>
              <a:rPr sz="4000" b="1">
                <a:latin typeface="Arial"/>
                <a:cs typeface="Arial"/>
              </a:rPr>
              <a:t>”</a:t>
            </a:r>
            <a:r>
              <a:rPr sz="4000" b="1">
                <a:latin typeface="Tahoma"/>
                <a:cs typeface="Tahoma"/>
              </a:rPr>
              <a:t>(</a:t>
            </a:r>
            <a:r>
              <a:rPr sz="4000" b="1">
                <a:latin typeface="Microsoft JhengHei"/>
                <a:cs typeface="Microsoft JhengHei"/>
              </a:rPr>
              <a:t>临近</a:t>
            </a:r>
            <a:r>
              <a:rPr sz="4000" b="1">
                <a:latin typeface="Tahoma"/>
                <a:cs typeface="Tahoma"/>
              </a:rPr>
              <a:t>)</a:t>
            </a:r>
            <a:r>
              <a:rPr sz="4000" b="1" spc="-10">
                <a:latin typeface="Microsoft JhengHei"/>
                <a:cs typeface="Microsoft JhengHei"/>
              </a:rPr>
              <a:t>的限制，就能推</a:t>
            </a:r>
            <a:r>
              <a:rPr sz="4000" b="1">
                <a:latin typeface="Microsoft JhengHei"/>
                <a:cs typeface="Microsoft JhengHei"/>
              </a:rPr>
              <a:t>断它是动词</a:t>
            </a:r>
            <a:r>
              <a:rPr sz="4000" b="1">
                <a:latin typeface="Arial"/>
                <a:cs typeface="Arial"/>
              </a:rPr>
              <a:t>“</a:t>
            </a:r>
            <a:r>
              <a:rPr sz="4000" b="1">
                <a:latin typeface="Microsoft JhengHei"/>
                <a:cs typeface="Microsoft JhengHei"/>
              </a:rPr>
              <a:t>上表</a:t>
            </a:r>
            <a:r>
              <a:rPr sz="4000" b="1">
                <a:latin typeface="Arial"/>
                <a:cs typeface="Arial"/>
              </a:rPr>
              <a:t>”</a:t>
            </a:r>
            <a:r>
              <a:rPr sz="4000" b="1">
                <a:latin typeface="Microsoft JhengHei"/>
                <a:cs typeface="Microsoft JhengHei"/>
              </a:rPr>
              <a:t>之意。</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2953" y="423800"/>
            <a:ext cx="8034655" cy="4414520"/>
          </a:xfrm>
          <a:prstGeom prst="rect">
            <a:avLst/>
          </a:prstGeom>
        </p:spPr>
        <p:txBody>
          <a:bodyPr vert="horz" wrap="square" lIns="0" tIns="12700" rIns="0" bIns="0" rtlCol="0">
            <a:spAutoFit/>
          </a:bodyPr>
          <a:lstStyle/>
          <a:p>
            <a:pPr marL="355600" indent="-342900">
              <a:lnSpc>
                <a:spcPct val="100000"/>
              </a:lnSpc>
              <a:spcBef>
                <a:spcPts val="100"/>
              </a:spcBef>
              <a:buClr>
                <a:srgbClr val="3333CC"/>
              </a:buClr>
              <a:buSzPct val="61250"/>
              <a:buFont typeface="Wingdings"/>
              <a:buChar char=""/>
              <a:tabLst>
                <a:tab pos="355600"/>
              </a:tabLst>
            </a:pPr>
            <a:r>
              <a:rPr sz="4000" b="1">
                <a:latin typeface="Tahoma"/>
                <a:cs typeface="Tahoma"/>
              </a:rPr>
              <a:t>4</a:t>
            </a:r>
            <a:r>
              <a:rPr sz="4000" b="1">
                <a:latin typeface="Microsoft JhengHei"/>
                <a:cs typeface="Microsoft JhengHei"/>
              </a:rPr>
              <a:t>、卖官</a:t>
            </a:r>
            <a:r>
              <a:rPr sz="4000" b="1">
                <a:solidFill>
                  <a:srgbClr val="FF0000"/>
                </a:solidFill>
                <a:latin typeface="Microsoft JhengHei"/>
                <a:cs typeface="Microsoft JhengHei"/>
              </a:rPr>
              <a:t>鬻</a:t>
            </a:r>
            <a:r>
              <a:rPr sz="4000" b="1">
                <a:latin typeface="Microsoft JhengHei"/>
                <a:cs typeface="Microsoft JhengHei"/>
              </a:rPr>
              <a:t>爵</a:t>
            </a:r>
            <a:r>
              <a:rPr sz="4000" b="1">
                <a:latin typeface="Tahoma"/>
                <a:cs typeface="Tahoma"/>
              </a:rPr>
              <a:t>(</a:t>
            </a:r>
            <a:r>
              <a:rPr sz="4000" b="1">
                <a:latin typeface="Arial"/>
                <a:cs typeface="Arial"/>
              </a:rPr>
              <a:t>“</a:t>
            </a:r>
            <a:r>
              <a:rPr sz="4000" b="1">
                <a:latin typeface="Microsoft JhengHei"/>
                <a:cs typeface="Microsoft JhengHei"/>
              </a:rPr>
              <a:t>鬻</a:t>
            </a:r>
            <a:r>
              <a:rPr sz="4000" b="1">
                <a:latin typeface="Arial"/>
                <a:cs typeface="Arial"/>
              </a:rPr>
              <a:t>”</a:t>
            </a:r>
            <a:r>
              <a:rPr sz="4000" b="1">
                <a:latin typeface="Microsoft JhengHei"/>
                <a:cs typeface="Microsoft JhengHei"/>
              </a:rPr>
              <a:t>因与</a:t>
            </a:r>
            <a:r>
              <a:rPr sz="4000" b="1">
                <a:latin typeface="Arial"/>
                <a:cs typeface="Arial"/>
              </a:rPr>
              <a:t>“</a:t>
            </a:r>
            <a:r>
              <a:rPr sz="4000" b="1">
                <a:latin typeface="Microsoft JhengHei"/>
                <a:cs typeface="Microsoft JhengHei"/>
              </a:rPr>
              <a:t>卖</a:t>
            </a:r>
            <a:r>
              <a:rPr sz="4000" b="1">
                <a:latin typeface="Arial"/>
                <a:cs typeface="Arial"/>
              </a:rPr>
              <a:t>”</a:t>
            </a:r>
            <a:r>
              <a:rPr sz="4000" b="1" spc="-20">
                <a:latin typeface="Microsoft JhengHei"/>
                <a:cs typeface="Microsoft JhengHei"/>
              </a:rPr>
              <a:t>处在结</a:t>
            </a:r>
            <a:endParaRPr sz="4000">
              <a:latin typeface="Microsoft JhengHei"/>
              <a:cs typeface="Microsoft JhengHei"/>
            </a:endParaRPr>
          </a:p>
          <a:p>
            <a:pPr marL="355600" marR="304800">
              <a:lnSpc>
                <a:spcPct val="100000"/>
              </a:lnSpc>
            </a:pPr>
            <a:r>
              <a:rPr sz="4000" b="1">
                <a:latin typeface="Microsoft JhengHei"/>
                <a:cs typeface="Microsoft JhengHei"/>
              </a:rPr>
              <a:t>构相同的位置上，就可由已知的</a:t>
            </a:r>
            <a:r>
              <a:rPr sz="4000" b="1" spc="-50">
                <a:latin typeface="Arial"/>
                <a:cs typeface="Arial"/>
              </a:rPr>
              <a:t>“</a:t>
            </a:r>
            <a:r>
              <a:rPr sz="4000" b="1">
                <a:latin typeface="Microsoft JhengHei"/>
                <a:cs typeface="Microsoft JhengHei"/>
              </a:rPr>
              <a:t>卖</a:t>
            </a:r>
            <a:r>
              <a:rPr sz="4000" b="1">
                <a:latin typeface="Arial"/>
                <a:cs typeface="Arial"/>
              </a:rPr>
              <a:t>”</a:t>
            </a:r>
            <a:r>
              <a:rPr sz="4000" b="1">
                <a:latin typeface="Microsoft JhengHei"/>
                <a:cs typeface="Microsoft JhengHei"/>
              </a:rPr>
              <a:t>的意思推出未知的</a:t>
            </a:r>
            <a:r>
              <a:rPr sz="4000" b="1">
                <a:latin typeface="Arial"/>
                <a:cs typeface="Arial"/>
              </a:rPr>
              <a:t>“</a:t>
            </a:r>
            <a:r>
              <a:rPr sz="4000" b="1">
                <a:latin typeface="Microsoft JhengHei"/>
                <a:cs typeface="Microsoft JhengHei"/>
              </a:rPr>
              <a:t>鬻</a:t>
            </a:r>
            <a:r>
              <a:rPr sz="4000" b="1">
                <a:latin typeface="Arial"/>
                <a:cs typeface="Arial"/>
              </a:rPr>
              <a:t>”</a:t>
            </a:r>
            <a:r>
              <a:rPr sz="4000" b="1" spc="-20">
                <a:latin typeface="Microsoft JhengHei"/>
                <a:cs typeface="Microsoft JhengHei"/>
              </a:rPr>
              <a:t>的相同</a:t>
            </a:r>
            <a:endParaRPr sz="4000">
              <a:latin typeface="Microsoft JhengHei"/>
              <a:cs typeface="Microsoft JhengHei"/>
            </a:endParaRPr>
          </a:p>
          <a:p>
            <a:pPr marL="355600">
              <a:lnSpc>
                <a:spcPct val="100000"/>
              </a:lnSpc>
              <a:spcBef>
                <a:spcPts val="90"/>
              </a:spcBef>
            </a:pPr>
            <a:r>
              <a:rPr sz="4000" b="1">
                <a:latin typeface="Microsoft JhengHei"/>
                <a:cs typeface="Microsoft JhengHei"/>
              </a:rPr>
              <a:t>含义。</a:t>
            </a:r>
            <a:r>
              <a:rPr sz="4000" b="1" spc="-50">
                <a:latin typeface="Tahoma"/>
                <a:cs typeface="Tahoma"/>
              </a:rPr>
              <a:t>)</a:t>
            </a:r>
            <a:endParaRPr sz="4000">
              <a:latin typeface="Tahoma"/>
              <a:cs typeface="Tahoma"/>
            </a:endParaRPr>
          </a:p>
          <a:p>
            <a:pPr marL="355600" marR="97790" indent="-342900">
              <a:lnSpc>
                <a:spcPct val="100000"/>
              </a:lnSpc>
              <a:spcBef>
                <a:spcPts val="869"/>
              </a:spcBef>
              <a:buClr>
                <a:srgbClr val="3333CC"/>
              </a:buClr>
              <a:buSzPct val="61250"/>
              <a:buFont typeface="Wingdings"/>
              <a:buChar char=""/>
              <a:tabLst>
                <a:tab pos="948690"/>
                <a:tab pos="949325"/>
                <a:tab pos="4193540"/>
              </a:tabLst>
            </a:pPr>
            <a:r>
              <a:rPr/>
              <a:t>	</a:t>
            </a:r>
            <a:r>
              <a:rPr sz="4000" b="1">
                <a:latin typeface="Tahoma"/>
                <a:cs typeface="Tahoma"/>
              </a:rPr>
              <a:t>5</a:t>
            </a:r>
            <a:r>
              <a:rPr sz="4000" b="1">
                <a:latin typeface="Microsoft JhengHei"/>
                <a:cs typeface="Microsoft JhengHei"/>
              </a:rPr>
              <a:t>、头</a:t>
            </a:r>
            <a:r>
              <a:rPr sz="4000" b="1">
                <a:solidFill>
                  <a:srgbClr val="FF0000"/>
                </a:solidFill>
                <a:latin typeface="Microsoft JhengHei"/>
                <a:cs typeface="Microsoft JhengHei"/>
              </a:rPr>
              <a:t>童</a:t>
            </a:r>
            <a:r>
              <a:rPr sz="4000" b="1">
                <a:latin typeface="Microsoft JhengHei"/>
                <a:cs typeface="Microsoft JhengHei"/>
              </a:rPr>
              <a:t>齿豁</a:t>
            </a:r>
            <a:r>
              <a:rPr sz="4000" b="1" spc="-50">
                <a:latin typeface="Tahoma"/>
                <a:cs typeface="Tahoma"/>
              </a:rPr>
              <a:t>(</a:t>
            </a:r>
            <a:r>
              <a:rPr sz="4000" b="1">
                <a:latin typeface="Tahoma"/>
                <a:cs typeface="Tahoma"/>
              </a:rPr>
              <a:t>	</a:t>
            </a:r>
            <a:r>
              <a:rPr sz="4000" b="1">
                <a:latin typeface="Arial"/>
                <a:cs typeface="Arial"/>
              </a:rPr>
              <a:t>“</a:t>
            </a:r>
            <a:r>
              <a:rPr sz="4000" b="1">
                <a:latin typeface="Microsoft JhengHei"/>
                <a:cs typeface="Microsoft JhengHei"/>
              </a:rPr>
              <a:t>童</a:t>
            </a:r>
            <a:r>
              <a:rPr sz="4000" b="1">
                <a:latin typeface="Arial"/>
                <a:cs typeface="Arial"/>
              </a:rPr>
              <a:t>”</a:t>
            </a:r>
            <a:r>
              <a:rPr sz="4000" b="1">
                <a:latin typeface="Microsoft JhengHei"/>
                <a:cs typeface="Microsoft JhengHei"/>
              </a:rPr>
              <a:t>可由相同</a:t>
            </a:r>
            <a:r>
              <a:rPr sz="4000" b="1" spc="-50">
                <a:latin typeface="Microsoft JhengHei"/>
                <a:cs typeface="Microsoft JhengHei"/>
              </a:rPr>
              <a:t>位</a:t>
            </a:r>
            <a:r>
              <a:rPr sz="4000" b="1">
                <a:latin typeface="Microsoft JhengHei"/>
                <a:cs typeface="Microsoft JhengHei"/>
              </a:rPr>
              <a:t>置上的</a:t>
            </a:r>
            <a:r>
              <a:rPr sz="4000" b="1">
                <a:latin typeface="Arial"/>
                <a:cs typeface="Arial"/>
              </a:rPr>
              <a:t>“</a:t>
            </a:r>
            <a:r>
              <a:rPr sz="4000" b="1">
                <a:latin typeface="Microsoft JhengHei"/>
                <a:cs typeface="Microsoft JhengHei"/>
              </a:rPr>
              <a:t>豁</a:t>
            </a:r>
            <a:r>
              <a:rPr sz="4000" b="1">
                <a:latin typeface="Arial"/>
                <a:cs typeface="Arial"/>
              </a:rPr>
              <a:t>”</a:t>
            </a:r>
            <a:r>
              <a:rPr sz="4000" b="1">
                <a:latin typeface="Tahoma"/>
                <a:cs typeface="Tahoma"/>
              </a:rPr>
              <a:t>(</a:t>
            </a:r>
            <a:r>
              <a:rPr sz="4000" b="1">
                <a:latin typeface="Microsoft JhengHei"/>
                <a:cs typeface="Microsoft JhengHei"/>
              </a:rPr>
              <a:t>牙齿没了</a:t>
            </a:r>
            <a:r>
              <a:rPr sz="4000" b="1">
                <a:latin typeface="Tahoma"/>
                <a:cs typeface="Tahoma"/>
              </a:rPr>
              <a:t>)</a:t>
            </a:r>
            <a:r>
              <a:rPr sz="4000" b="1">
                <a:latin typeface="Microsoft JhengHei"/>
                <a:cs typeface="Microsoft JhengHei"/>
              </a:rPr>
              <a:t>而推知大</a:t>
            </a:r>
            <a:r>
              <a:rPr sz="4000" b="1" spc="-50">
                <a:latin typeface="Microsoft JhengHei"/>
                <a:cs typeface="Microsoft JhengHei"/>
              </a:rPr>
              <a:t>意</a:t>
            </a:r>
            <a:r>
              <a:rPr sz="4000" b="1">
                <a:latin typeface="Microsoft JhengHei"/>
                <a:cs typeface="Microsoft JhengHei"/>
              </a:rPr>
              <a:t>是</a:t>
            </a:r>
            <a:r>
              <a:rPr sz="4000" b="1">
                <a:latin typeface="Arial"/>
                <a:cs typeface="Arial"/>
              </a:rPr>
              <a:t>“</a:t>
            </a:r>
            <a:r>
              <a:rPr sz="4000" b="1">
                <a:latin typeface="Microsoft JhengHei"/>
                <a:cs typeface="Microsoft JhengHei"/>
              </a:rPr>
              <a:t>头发脱落</a:t>
            </a:r>
            <a:r>
              <a:rPr sz="4000" b="1">
                <a:latin typeface="Arial"/>
                <a:cs typeface="Arial"/>
              </a:rPr>
              <a:t>”</a:t>
            </a:r>
            <a:r>
              <a:rPr sz="4000" b="1">
                <a:latin typeface="Microsoft JhengHei"/>
                <a:cs typeface="Microsoft JhengHei"/>
              </a:rPr>
              <a:t>而</a:t>
            </a:r>
            <a:r>
              <a:rPr sz="4000" b="1">
                <a:latin typeface="Arial"/>
                <a:cs typeface="Arial"/>
              </a:rPr>
              <a:t>“</a:t>
            </a:r>
            <a:r>
              <a:rPr sz="4000" b="1">
                <a:latin typeface="Microsoft JhengHei"/>
                <a:cs typeface="Microsoft JhengHei"/>
              </a:rPr>
              <a:t>头秃</a:t>
            </a:r>
            <a:r>
              <a:rPr sz="4000" b="1">
                <a:latin typeface="Arial"/>
                <a:cs typeface="Arial"/>
              </a:rPr>
              <a:t>”</a:t>
            </a:r>
            <a:r>
              <a:rPr sz="4000" b="1">
                <a:latin typeface="Microsoft JhengHei"/>
                <a:cs typeface="Microsoft JhengHei"/>
              </a:rPr>
              <a:t>。</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12685" y="363953"/>
            <a:ext cx="8712200" cy="1139825"/>
          </a:xfrm>
          <a:prstGeom prst="rect">
            <a:avLst/>
          </a:prstGeom>
        </p:spPr>
        <p:txBody>
          <a:bodyPr vert="horz" wrap="square" lIns="0" tIns="8890" rIns="0" bIns="0" rtlCol="0">
            <a:spAutoFit/>
          </a:bodyPr>
          <a:lstStyle/>
          <a:p>
            <a:pPr marL="221615" marR="5080" indent="-209550">
              <a:lnSpc>
                <a:spcPts val="4450"/>
              </a:lnSpc>
              <a:spcBef>
                <a:spcPts val="70"/>
              </a:spcBef>
            </a:pPr>
            <a:r>
              <a:rPr sz="3600" spc="-5">
                <a:solidFill>
                  <a:srgbClr val="660033"/>
                </a:solidFill>
              </a:rPr>
              <a:t>三、根据文言文中常用的修辞手法快速推断</a:t>
            </a:r>
            <a:r>
              <a:rPr sz="3600" spc="-25">
                <a:solidFill>
                  <a:srgbClr val="660033"/>
                </a:solidFill>
              </a:rPr>
              <a:t>词义</a:t>
            </a:r>
            <a:endParaRPr sz="36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15</a:t>
            </a:fld>
          </a:p>
        </p:txBody>
      </p:sp>
      <p:sp>
        <p:nvSpPr>
          <p:cNvPr id="3" name="object 3"/>
          <p:cNvSpPr txBox="1"/>
          <p:nvPr/>
        </p:nvSpPr>
        <p:spPr>
          <a:xfrm>
            <a:off x="421640" y="2229329"/>
            <a:ext cx="8716010" cy="3883025"/>
          </a:xfrm>
          <a:prstGeom prst="rect">
            <a:avLst/>
          </a:prstGeom>
        </p:spPr>
        <p:txBody>
          <a:bodyPr vert="horz" wrap="square" lIns="0" tIns="9525" rIns="0" bIns="0" rtlCol="0">
            <a:spAutoFit/>
          </a:bodyPr>
          <a:lstStyle/>
          <a:p>
            <a:pPr marL="12700" marR="5080" indent="460375">
              <a:lnSpc>
                <a:spcPct val="100499"/>
              </a:lnSpc>
              <a:spcBef>
                <a:spcPts val="75"/>
              </a:spcBef>
            </a:pPr>
            <a:r>
              <a:rPr sz="3600" b="1" spc="-5">
                <a:latin typeface="Microsoft JhengHei"/>
                <a:cs typeface="Microsoft JhengHei"/>
              </a:rPr>
              <a:t>文言文中常用的修辞手法有对偶、排比、互文、比喻、借代等，这些手法也能用来</a:t>
            </a:r>
            <a:r>
              <a:rPr sz="3600" b="1" spc="-50">
                <a:latin typeface="Microsoft JhengHei"/>
                <a:cs typeface="Microsoft JhengHei"/>
              </a:rPr>
              <a:t> </a:t>
            </a:r>
            <a:r>
              <a:rPr sz="3600" b="1" spc="-5">
                <a:latin typeface="Microsoft JhengHei"/>
                <a:cs typeface="Microsoft JhengHei"/>
              </a:rPr>
              <a:t>作为推断词义的凭借。像使用频率极高的</a:t>
            </a:r>
            <a:r>
              <a:rPr sz="3600" b="1" spc="-50">
                <a:latin typeface="Microsoft JhengHei"/>
                <a:cs typeface="Microsoft JhengHei"/>
              </a:rPr>
              <a:t> </a:t>
            </a:r>
            <a:r>
              <a:rPr sz="3600" b="1" spc="-5">
                <a:latin typeface="Microsoft JhengHei"/>
                <a:cs typeface="Microsoft JhengHei"/>
              </a:rPr>
              <a:t>对偶和排比就对词语推义很有用处。你可</a:t>
            </a:r>
            <a:r>
              <a:rPr sz="3600" b="1" spc="-50">
                <a:latin typeface="Microsoft JhengHei"/>
                <a:cs typeface="Microsoft JhengHei"/>
              </a:rPr>
              <a:t> </a:t>
            </a:r>
            <a:r>
              <a:rPr sz="3600" b="1" spc="-5">
                <a:latin typeface="Microsoft JhengHei"/>
                <a:cs typeface="Microsoft JhengHei"/>
              </a:rPr>
              <a:t>以根据古人喜欢在两个句子里的位置相同</a:t>
            </a:r>
            <a:r>
              <a:rPr sz="3600" b="1" spc="-50">
                <a:latin typeface="Microsoft JhengHei"/>
                <a:cs typeface="Microsoft JhengHei"/>
              </a:rPr>
              <a:t> </a:t>
            </a:r>
            <a:r>
              <a:rPr sz="3600" b="1" spc="-5">
                <a:latin typeface="Microsoft JhengHei"/>
                <a:cs typeface="Microsoft JhengHei"/>
              </a:rPr>
              <a:t>处使用相同或相反的词语的特点很容易地</a:t>
            </a:r>
            <a:r>
              <a:rPr sz="3600" b="1" spc="-50">
                <a:latin typeface="Microsoft JhengHei"/>
                <a:cs typeface="Microsoft JhengHei"/>
              </a:rPr>
              <a:t> </a:t>
            </a:r>
            <a:r>
              <a:rPr sz="3600" b="1" spc="-10">
                <a:latin typeface="Microsoft JhengHei"/>
                <a:cs typeface="Microsoft JhengHei"/>
              </a:rPr>
              <a:t>去推断词义。例如：</a:t>
            </a:r>
            <a:endParaRPr sz="36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8490" y="235473"/>
            <a:ext cx="8287384" cy="5267960"/>
          </a:xfrm>
          <a:prstGeom prst="rect">
            <a:avLst/>
          </a:prstGeom>
        </p:spPr>
        <p:txBody>
          <a:bodyPr vert="horz" wrap="square" lIns="0" tIns="81915" rIns="0" bIns="0" rtlCol="0">
            <a:spAutoFit/>
          </a:bodyPr>
          <a:lstStyle/>
          <a:p>
            <a:pPr marL="355600" marR="92075" indent="-342900">
              <a:lnSpc>
                <a:spcPts val="4320"/>
              </a:lnSpc>
              <a:spcBef>
                <a:spcPts val="645"/>
              </a:spcBef>
            </a:pPr>
            <a:r>
              <a:rPr sz="4000" b="1">
                <a:latin typeface="Tahoma"/>
                <a:cs typeface="Tahoma"/>
              </a:rPr>
              <a:t>1</a:t>
            </a:r>
            <a:r>
              <a:rPr sz="4000" b="1">
                <a:latin typeface="Microsoft JhengHei"/>
                <a:cs typeface="Microsoft JhengHei"/>
              </a:rPr>
              <a:t>、北通巫峡，南</a:t>
            </a:r>
            <a:r>
              <a:rPr sz="4000" b="1">
                <a:solidFill>
                  <a:srgbClr val="FF0000"/>
                </a:solidFill>
                <a:latin typeface="Microsoft JhengHei"/>
                <a:cs typeface="Microsoft JhengHei"/>
              </a:rPr>
              <a:t>极</a:t>
            </a:r>
            <a:r>
              <a:rPr sz="4000" b="1">
                <a:latin typeface="Microsoft JhengHei"/>
                <a:cs typeface="Microsoft JhengHei"/>
              </a:rPr>
              <a:t>潇湘。</a:t>
            </a:r>
            <a:r>
              <a:rPr sz="4000" b="1">
                <a:latin typeface="Tahoma"/>
                <a:cs typeface="Tahoma"/>
              </a:rPr>
              <a:t>(</a:t>
            </a:r>
            <a:r>
              <a:rPr sz="4000" b="1">
                <a:latin typeface="Arial"/>
                <a:cs typeface="Arial"/>
              </a:rPr>
              <a:t>“</a:t>
            </a:r>
            <a:r>
              <a:rPr sz="4000" b="1">
                <a:latin typeface="Microsoft JhengHei"/>
                <a:cs typeface="Microsoft JhengHei"/>
              </a:rPr>
              <a:t>极</a:t>
            </a:r>
            <a:r>
              <a:rPr sz="4000" b="1">
                <a:latin typeface="Arial"/>
                <a:cs typeface="Arial"/>
              </a:rPr>
              <a:t>”</a:t>
            </a:r>
            <a:r>
              <a:rPr sz="4000" b="1" spc="-25">
                <a:latin typeface="Microsoft JhengHei"/>
                <a:cs typeface="Microsoft JhengHei"/>
              </a:rPr>
              <a:t>字因</a:t>
            </a:r>
            <a:r>
              <a:rPr sz="4000" b="1">
                <a:latin typeface="Microsoft JhengHei"/>
                <a:cs typeface="Microsoft JhengHei"/>
              </a:rPr>
              <a:t>与上句的</a:t>
            </a:r>
            <a:r>
              <a:rPr sz="4000" b="1">
                <a:latin typeface="Arial"/>
                <a:cs typeface="Arial"/>
              </a:rPr>
              <a:t>“</a:t>
            </a:r>
            <a:r>
              <a:rPr sz="4000" b="1">
                <a:latin typeface="Microsoft JhengHei"/>
                <a:cs typeface="Microsoft JhengHei"/>
              </a:rPr>
              <a:t>通</a:t>
            </a:r>
            <a:r>
              <a:rPr sz="4000" b="1">
                <a:latin typeface="Arial"/>
                <a:cs typeface="Arial"/>
              </a:rPr>
              <a:t>”</a:t>
            </a:r>
            <a:r>
              <a:rPr sz="4000" b="1" spc="-10">
                <a:latin typeface="Microsoft JhengHei"/>
                <a:cs typeface="Microsoft JhengHei"/>
              </a:rPr>
              <a:t>位置相同，就可以马</a:t>
            </a:r>
            <a:r>
              <a:rPr sz="4000" b="1">
                <a:latin typeface="Microsoft JhengHei"/>
                <a:cs typeface="Microsoft JhengHei"/>
              </a:rPr>
              <a:t>上推出它的大意</a:t>
            </a:r>
            <a:r>
              <a:rPr sz="4000" b="1">
                <a:latin typeface="Arial"/>
                <a:cs typeface="Arial"/>
              </a:rPr>
              <a:t>“</a:t>
            </a:r>
            <a:r>
              <a:rPr sz="4000" b="1">
                <a:latin typeface="Microsoft JhengHei"/>
                <a:cs typeface="Microsoft JhengHei"/>
              </a:rPr>
              <a:t>通达</a:t>
            </a:r>
            <a:r>
              <a:rPr sz="4000" b="1">
                <a:latin typeface="Arial"/>
                <a:cs typeface="Arial"/>
              </a:rPr>
              <a:t>”</a:t>
            </a:r>
            <a:r>
              <a:rPr sz="4000" b="1">
                <a:latin typeface="Microsoft JhengHei"/>
                <a:cs typeface="Microsoft JhengHei"/>
              </a:rPr>
              <a:t>。</a:t>
            </a:r>
            <a:r>
              <a:rPr sz="4000" b="1" spc="-50">
                <a:latin typeface="Tahoma"/>
                <a:cs typeface="Tahoma"/>
              </a:rPr>
              <a:t>)</a:t>
            </a:r>
            <a:endParaRPr sz="4000">
              <a:latin typeface="Tahoma"/>
              <a:cs typeface="Tahoma"/>
            </a:endParaRPr>
          </a:p>
          <a:p>
            <a:pPr marL="355600" marR="72390" indent="250190">
              <a:lnSpc>
                <a:spcPct val="90000"/>
              </a:lnSpc>
              <a:spcBef>
                <a:spcPts val="975"/>
              </a:spcBef>
            </a:pPr>
            <a:r>
              <a:rPr sz="4000" b="1">
                <a:latin typeface="Tahoma"/>
                <a:cs typeface="Tahoma"/>
              </a:rPr>
              <a:t>2</a:t>
            </a:r>
            <a:r>
              <a:rPr sz="4000" b="1">
                <a:latin typeface="Microsoft JhengHei"/>
                <a:cs typeface="Microsoft JhengHei"/>
              </a:rPr>
              <a:t>、灭六国者六国也，非秦也；</a:t>
            </a:r>
            <a:r>
              <a:rPr sz="4000" b="1" spc="-50">
                <a:solidFill>
                  <a:srgbClr val="FF0000"/>
                </a:solidFill>
                <a:latin typeface="Microsoft JhengHei"/>
                <a:cs typeface="Microsoft JhengHei"/>
              </a:rPr>
              <a:t>族</a:t>
            </a:r>
            <a:r>
              <a:rPr sz="4000" b="1">
                <a:latin typeface="Microsoft JhengHei"/>
                <a:cs typeface="Microsoft JhengHei"/>
              </a:rPr>
              <a:t>秦者秦也，非天下也。</a:t>
            </a:r>
            <a:r>
              <a:rPr sz="4000" b="1">
                <a:latin typeface="Tahoma"/>
                <a:cs typeface="Tahoma"/>
              </a:rPr>
              <a:t>(</a:t>
            </a:r>
            <a:r>
              <a:rPr sz="4000" b="1">
                <a:latin typeface="Arial"/>
                <a:cs typeface="Arial"/>
              </a:rPr>
              <a:t>“</a:t>
            </a:r>
            <a:r>
              <a:rPr sz="4000" b="1">
                <a:latin typeface="Microsoft JhengHei"/>
                <a:cs typeface="Microsoft JhengHei"/>
              </a:rPr>
              <a:t>族</a:t>
            </a:r>
            <a:r>
              <a:rPr sz="4000" b="1">
                <a:latin typeface="Arial"/>
                <a:cs typeface="Arial"/>
              </a:rPr>
              <a:t>”</a:t>
            </a:r>
            <a:r>
              <a:rPr sz="4000" b="1" spc="-20">
                <a:latin typeface="Microsoft JhengHei"/>
                <a:cs typeface="Microsoft JhengHei"/>
              </a:rPr>
              <a:t>有了位</a:t>
            </a:r>
            <a:r>
              <a:rPr sz="4000" b="1">
                <a:latin typeface="Microsoft JhengHei"/>
                <a:cs typeface="Microsoft JhengHei"/>
              </a:rPr>
              <a:t>置相同的</a:t>
            </a:r>
            <a:r>
              <a:rPr sz="4000" b="1">
                <a:latin typeface="Arial"/>
                <a:cs typeface="Arial"/>
              </a:rPr>
              <a:t>“</a:t>
            </a:r>
            <a:r>
              <a:rPr sz="4000" b="1">
                <a:latin typeface="Microsoft JhengHei"/>
                <a:cs typeface="Microsoft JhengHei"/>
              </a:rPr>
              <a:t>灭</a:t>
            </a:r>
            <a:r>
              <a:rPr sz="4000" b="1">
                <a:latin typeface="Arial"/>
                <a:cs typeface="Arial"/>
              </a:rPr>
              <a:t>”</a:t>
            </a:r>
            <a:r>
              <a:rPr sz="4000" b="1">
                <a:latin typeface="Microsoft JhengHei"/>
                <a:cs typeface="Microsoft JhengHei"/>
              </a:rPr>
              <a:t>意思自然就清楚了</a:t>
            </a:r>
            <a:r>
              <a:rPr sz="4000" b="1">
                <a:latin typeface="Tahoma"/>
                <a:cs typeface="Tahoma"/>
              </a:rPr>
              <a:t>(</a:t>
            </a:r>
            <a:r>
              <a:rPr sz="4000" b="1" spc="-50">
                <a:latin typeface="Microsoft JhengHei"/>
                <a:cs typeface="Microsoft JhengHei"/>
              </a:rPr>
              <a:t>灭</a:t>
            </a:r>
            <a:r>
              <a:rPr sz="4000" b="1">
                <a:latin typeface="Microsoft JhengHei"/>
                <a:cs typeface="Microsoft JhengHei"/>
              </a:rPr>
              <a:t>族</a:t>
            </a:r>
            <a:r>
              <a:rPr sz="4000" b="1">
                <a:latin typeface="Tahoma"/>
                <a:cs typeface="Tahoma"/>
              </a:rPr>
              <a:t>)</a:t>
            </a:r>
            <a:r>
              <a:rPr sz="4000" b="1">
                <a:latin typeface="Microsoft JhengHei"/>
                <a:cs typeface="Microsoft JhengHei"/>
              </a:rPr>
              <a:t>。</a:t>
            </a:r>
            <a:r>
              <a:rPr sz="4000" b="1" spc="-50">
                <a:latin typeface="Tahoma"/>
                <a:cs typeface="Tahoma"/>
              </a:rPr>
              <a:t>)</a:t>
            </a:r>
            <a:endParaRPr sz="4000">
              <a:latin typeface="Tahoma"/>
              <a:cs typeface="Tahoma"/>
            </a:endParaRPr>
          </a:p>
          <a:p>
            <a:pPr marL="355600" marR="5080" indent="250190">
              <a:lnSpc>
                <a:spcPts val="4320"/>
              </a:lnSpc>
              <a:spcBef>
                <a:spcPts val="940"/>
              </a:spcBef>
            </a:pPr>
            <a:r>
              <a:rPr sz="4000" b="1">
                <a:latin typeface="Tahoma"/>
                <a:cs typeface="Tahoma"/>
              </a:rPr>
              <a:t>3</a:t>
            </a:r>
            <a:r>
              <a:rPr sz="4000" b="1">
                <a:latin typeface="Microsoft JhengHei"/>
                <a:cs typeface="Microsoft JhengHei"/>
              </a:rPr>
              <a:t>、通五经，</a:t>
            </a:r>
            <a:r>
              <a:rPr sz="4000" b="1">
                <a:solidFill>
                  <a:srgbClr val="FF0000"/>
                </a:solidFill>
                <a:latin typeface="Microsoft JhengHei"/>
                <a:cs typeface="Microsoft JhengHei"/>
              </a:rPr>
              <a:t>贯</a:t>
            </a:r>
            <a:r>
              <a:rPr sz="4000" b="1">
                <a:latin typeface="Microsoft JhengHei"/>
                <a:cs typeface="Microsoft JhengHei"/>
              </a:rPr>
              <a:t>六艺。</a:t>
            </a:r>
            <a:r>
              <a:rPr sz="4000" b="1">
                <a:latin typeface="Tahoma"/>
                <a:cs typeface="Tahoma"/>
              </a:rPr>
              <a:t>(</a:t>
            </a:r>
            <a:r>
              <a:rPr sz="4000" b="1">
                <a:latin typeface="Arial"/>
                <a:cs typeface="Arial"/>
              </a:rPr>
              <a:t>“</a:t>
            </a:r>
            <a:r>
              <a:rPr sz="4000" b="1">
                <a:latin typeface="Microsoft JhengHei"/>
                <a:cs typeface="Microsoft JhengHei"/>
              </a:rPr>
              <a:t>贯</a:t>
            </a:r>
            <a:r>
              <a:rPr sz="4000" b="1">
                <a:latin typeface="Arial"/>
                <a:cs typeface="Arial"/>
              </a:rPr>
              <a:t>”</a:t>
            </a:r>
            <a:r>
              <a:rPr sz="4000" b="1">
                <a:latin typeface="Microsoft JhengHei"/>
                <a:cs typeface="Microsoft JhengHei"/>
              </a:rPr>
              <a:t>即</a:t>
            </a:r>
            <a:r>
              <a:rPr sz="4000" b="1">
                <a:latin typeface="Arial"/>
                <a:cs typeface="Arial"/>
              </a:rPr>
              <a:t>“</a:t>
            </a:r>
            <a:r>
              <a:rPr sz="4000" b="1">
                <a:latin typeface="Microsoft JhengHei"/>
                <a:cs typeface="Microsoft JhengHei"/>
              </a:rPr>
              <a:t>通</a:t>
            </a:r>
            <a:r>
              <a:rPr sz="4000" b="1" spc="-50">
                <a:latin typeface="Arial"/>
                <a:cs typeface="Arial"/>
              </a:rPr>
              <a:t>” </a:t>
            </a:r>
            <a:r>
              <a:rPr sz="4000" b="1">
                <a:latin typeface="Arial"/>
                <a:cs typeface="Arial"/>
              </a:rPr>
              <a:t>“</a:t>
            </a:r>
            <a:r>
              <a:rPr sz="4000" b="1">
                <a:latin typeface="Microsoft JhengHei"/>
                <a:cs typeface="Microsoft JhengHei"/>
              </a:rPr>
              <a:t>通晓</a:t>
            </a:r>
            <a:r>
              <a:rPr sz="4000" b="1">
                <a:latin typeface="Arial"/>
                <a:cs typeface="Arial"/>
              </a:rPr>
              <a:t>”</a:t>
            </a:r>
            <a:r>
              <a:rPr sz="4000" b="1">
                <a:latin typeface="Microsoft JhengHei"/>
                <a:cs typeface="Microsoft JhengHei"/>
              </a:rPr>
              <a:t>意。</a:t>
            </a:r>
            <a:r>
              <a:rPr sz="4000" b="1" spc="-50">
                <a:latin typeface="Tahoma"/>
                <a:cs typeface="Tahoma"/>
              </a:rPr>
              <a:t>)</a:t>
            </a:r>
            <a:endParaRPr sz="40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09269" y="280741"/>
            <a:ext cx="8305800" cy="5731510"/>
          </a:xfrm>
          <a:prstGeom prst="rect">
            <a:avLst/>
          </a:prstGeom>
        </p:spPr>
        <p:txBody>
          <a:bodyPr vert="horz" wrap="square" lIns="0" tIns="12700" rIns="0" bIns="0" rtlCol="0">
            <a:spAutoFit/>
          </a:bodyPr>
          <a:lstStyle/>
          <a:p>
            <a:pPr marL="75565" marR="25400" indent="-76200">
              <a:lnSpc>
                <a:spcPct val="100000"/>
              </a:lnSpc>
              <a:spcBef>
                <a:spcPts val="100"/>
              </a:spcBef>
            </a:pPr>
            <a:r>
              <a:rPr sz="3600" b="1">
                <a:latin typeface="Tahoma"/>
                <a:cs typeface="Tahoma"/>
              </a:rPr>
              <a:t>4</a:t>
            </a:r>
            <a:r>
              <a:rPr sz="3600" b="1">
                <a:latin typeface="Microsoft JhengHei"/>
                <a:cs typeface="Microsoft JhengHei"/>
              </a:rPr>
              <a:t>、</a:t>
            </a:r>
            <a:r>
              <a:rPr sz="3600" b="1">
                <a:solidFill>
                  <a:srgbClr val="FF0000"/>
                </a:solidFill>
                <a:latin typeface="Microsoft JhengHei"/>
                <a:cs typeface="Microsoft JhengHei"/>
              </a:rPr>
              <a:t>秦</a:t>
            </a:r>
            <a:r>
              <a:rPr sz="3600" b="1">
                <a:latin typeface="Microsoft JhengHei"/>
                <a:cs typeface="Microsoft JhengHei"/>
              </a:rPr>
              <a:t>时明月</a:t>
            </a:r>
            <a:r>
              <a:rPr sz="3600" b="1">
                <a:solidFill>
                  <a:srgbClr val="FF0000"/>
                </a:solidFill>
                <a:latin typeface="Microsoft JhengHei"/>
                <a:cs typeface="Microsoft JhengHei"/>
              </a:rPr>
              <a:t>汉</a:t>
            </a:r>
            <a:r>
              <a:rPr sz="3600" b="1">
                <a:latin typeface="Microsoft JhengHei"/>
                <a:cs typeface="Microsoft JhengHei"/>
              </a:rPr>
              <a:t>时关</a:t>
            </a:r>
            <a:r>
              <a:rPr sz="3600" b="1">
                <a:latin typeface="Tahoma"/>
                <a:cs typeface="Tahoma"/>
              </a:rPr>
              <a:t>(</a:t>
            </a:r>
            <a:r>
              <a:rPr sz="3600" b="1">
                <a:latin typeface="Arial"/>
                <a:cs typeface="Arial"/>
              </a:rPr>
              <a:t>“</a:t>
            </a:r>
            <a:r>
              <a:rPr sz="3600" b="1">
                <a:latin typeface="Microsoft JhengHei"/>
                <a:cs typeface="Microsoft JhengHei"/>
              </a:rPr>
              <a:t>秦</a:t>
            </a:r>
            <a:r>
              <a:rPr sz="3600" b="1">
                <a:latin typeface="Arial"/>
                <a:cs typeface="Arial"/>
              </a:rPr>
              <a:t>”“</a:t>
            </a:r>
            <a:r>
              <a:rPr sz="3600" b="1">
                <a:latin typeface="Microsoft JhengHei"/>
                <a:cs typeface="Microsoft JhengHei"/>
              </a:rPr>
              <a:t>汉</a:t>
            </a:r>
            <a:r>
              <a:rPr sz="3600" b="1">
                <a:latin typeface="Arial"/>
                <a:cs typeface="Arial"/>
              </a:rPr>
              <a:t>”</a:t>
            </a:r>
            <a:r>
              <a:rPr sz="3600" b="1" spc="-10">
                <a:latin typeface="Microsoft JhengHei"/>
                <a:cs typeface="Microsoft JhengHei"/>
              </a:rPr>
              <a:t>为互文，即</a:t>
            </a:r>
            <a:r>
              <a:rPr sz="3600" b="1">
                <a:latin typeface="Microsoft JhengHei"/>
                <a:cs typeface="Microsoft JhengHei"/>
              </a:rPr>
              <a:t>为</a:t>
            </a:r>
            <a:r>
              <a:rPr sz="3600" b="1">
                <a:latin typeface="Arial"/>
                <a:cs typeface="Arial"/>
              </a:rPr>
              <a:t>“</a:t>
            </a:r>
            <a:r>
              <a:rPr sz="3600" b="1">
                <a:latin typeface="Microsoft JhengHei"/>
                <a:cs typeface="Microsoft JhengHei"/>
              </a:rPr>
              <a:t>秦时的明月和关</a:t>
            </a:r>
            <a:r>
              <a:rPr sz="3600" b="1">
                <a:latin typeface="Arial"/>
                <a:cs typeface="Arial"/>
              </a:rPr>
              <a:t>”</a:t>
            </a:r>
            <a:r>
              <a:rPr sz="3600" b="1">
                <a:latin typeface="Microsoft JhengHei"/>
                <a:cs typeface="Microsoft JhengHei"/>
              </a:rPr>
              <a:t>与</a:t>
            </a:r>
            <a:r>
              <a:rPr sz="3600" b="1">
                <a:latin typeface="Arial"/>
                <a:cs typeface="Arial"/>
              </a:rPr>
              <a:t>“</a:t>
            </a:r>
            <a:r>
              <a:rPr sz="3600" b="1" spc="-10">
                <a:latin typeface="Microsoft JhengHei"/>
                <a:cs typeface="Microsoft JhengHei"/>
              </a:rPr>
              <a:t>汉时的明月和关</a:t>
            </a:r>
            <a:r>
              <a:rPr sz="3600" b="1" spc="-50">
                <a:latin typeface="Microsoft JhengHei"/>
                <a:cs typeface="Microsoft JhengHei"/>
              </a:rPr>
              <a:t> </a:t>
            </a:r>
            <a:r>
              <a:rPr sz="3600" b="1" spc="-25">
                <a:latin typeface="Arial"/>
                <a:cs typeface="Arial"/>
              </a:rPr>
              <a:t>”</a:t>
            </a:r>
            <a:r>
              <a:rPr sz="3600" b="1" spc="-25">
                <a:latin typeface="Tahoma"/>
                <a:cs typeface="Tahoma"/>
              </a:rPr>
              <a:t>)</a:t>
            </a:r>
            <a:endParaRPr sz="3600">
              <a:latin typeface="Tahoma"/>
              <a:cs typeface="Tahoma"/>
            </a:endParaRPr>
          </a:p>
          <a:p>
            <a:pPr marL="75565" indent="190500">
              <a:lnSpc>
                <a:spcPct val="101499"/>
              </a:lnSpc>
              <a:spcBef>
                <a:spcPts val="880"/>
              </a:spcBef>
            </a:pPr>
            <a:r>
              <a:rPr sz="3600" b="1">
                <a:latin typeface="Tahoma"/>
                <a:cs typeface="Tahoma"/>
              </a:rPr>
              <a:t>5</a:t>
            </a:r>
            <a:r>
              <a:rPr sz="3600" b="1">
                <a:latin typeface="Microsoft JhengHei"/>
                <a:cs typeface="Microsoft JhengHei"/>
              </a:rPr>
              <a:t>、</a:t>
            </a:r>
            <a:r>
              <a:rPr sz="3600" b="1">
                <a:solidFill>
                  <a:srgbClr val="FF0000"/>
                </a:solidFill>
                <a:latin typeface="Microsoft JhengHei"/>
                <a:cs typeface="Microsoft JhengHei"/>
              </a:rPr>
              <a:t>主人</a:t>
            </a:r>
            <a:r>
              <a:rPr sz="3600" b="1">
                <a:latin typeface="Microsoft JhengHei"/>
                <a:cs typeface="Microsoft JhengHei"/>
              </a:rPr>
              <a:t>下马</a:t>
            </a:r>
            <a:r>
              <a:rPr sz="3600" b="1">
                <a:solidFill>
                  <a:srgbClr val="FF0000"/>
                </a:solidFill>
                <a:latin typeface="Microsoft JhengHei"/>
                <a:cs typeface="Microsoft JhengHei"/>
              </a:rPr>
              <a:t>客</a:t>
            </a:r>
            <a:r>
              <a:rPr sz="3600" b="1">
                <a:latin typeface="Microsoft JhengHei"/>
                <a:cs typeface="Microsoft JhengHei"/>
              </a:rPr>
              <a:t>在船</a:t>
            </a:r>
            <a:r>
              <a:rPr sz="3600" b="1">
                <a:latin typeface="Tahoma"/>
                <a:cs typeface="Tahoma"/>
              </a:rPr>
              <a:t>(</a:t>
            </a:r>
            <a:r>
              <a:rPr sz="3600" b="1" spc="-10">
                <a:latin typeface="Microsoft JhengHei"/>
                <a:cs typeface="Microsoft JhengHei"/>
              </a:rPr>
              <a:t>知为互文，即可推</a:t>
            </a:r>
            <a:r>
              <a:rPr sz="3600" b="1">
                <a:latin typeface="Microsoft JhengHei"/>
                <a:cs typeface="Microsoft JhengHei"/>
              </a:rPr>
              <a:t>断为</a:t>
            </a:r>
            <a:r>
              <a:rPr sz="3600" b="1">
                <a:latin typeface="Arial"/>
                <a:cs typeface="Arial"/>
              </a:rPr>
              <a:t>“</a:t>
            </a:r>
            <a:r>
              <a:rPr sz="3600" b="1">
                <a:latin typeface="Microsoft JhengHei"/>
                <a:cs typeface="Microsoft JhengHei"/>
              </a:rPr>
              <a:t>主人下马在船，客人也下马在船</a:t>
            </a:r>
            <a:r>
              <a:rPr sz="3600" b="1">
                <a:latin typeface="Arial"/>
                <a:cs typeface="Arial"/>
              </a:rPr>
              <a:t>”</a:t>
            </a:r>
            <a:r>
              <a:rPr sz="3600" b="1" spc="-50">
                <a:latin typeface="Microsoft JhengHei"/>
                <a:cs typeface="Microsoft JhengHei"/>
              </a:rPr>
              <a:t>而</a:t>
            </a:r>
            <a:r>
              <a:rPr sz="3600" b="1" spc="-5">
                <a:latin typeface="Microsoft JhengHei"/>
                <a:cs typeface="Microsoft JhengHei"/>
              </a:rPr>
              <a:t>决不是主人刚刚下马，而客人早在船上。</a:t>
            </a:r>
            <a:endParaRPr sz="3600">
              <a:latin typeface="Microsoft JhengHei"/>
              <a:cs typeface="Microsoft JhengHei"/>
            </a:endParaRPr>
          </a:p>
          <a:p>
            <a:pPr marL="75565">
              <a:lnSpc>
                <a:spcPts val="4190"/>
              </a:lnSpc>
            </a:pPr>
            <a:r>
              <a:rPr sz="3600" b="1">
                <a:latin typeface="Tahoma"/>
                <a:cs typeface="Tahoma"/>
              </a:rPr>
              <a:t>)</a:t>
            </a:r>
            <a:endParaRPr sz="3600">
              <a:latin typeface="Tahoma"/>
              <a:cs typeface="Tahoma"/>
            </a:endParaRPr>
          </a:p>
          <a:p>
            <a:pPr marL="75565" marR="13335" indent="190500">
              <a:lnSpc>
                <a:spcPct val="99100"/>
              </a:lnSpc>
              <a:spcBef>
                <a:spcPts val="900"/>
              </a:spcBef>
            </a:pPr>
            <a:r>
              <a:rPr sz="3600" b="1">
                <a:latin typeface="Tahoma"/>
                <a:cs typeface="Tahoma"/>
              </a:rPr>
              <a:t>6</a:t>
            </a:r>
            <a:r>
              <a:rPr sz="3600" b="1">
                <a:latin typeface="Microsoft JhengHei"/>
                <a:cs typeface="Microsoft JhengHei"/>
              </a:rPr>
              <a:t>、</a:t>
            </a:r>
            <a:r>
              <a:rPr sz="3600" b="1">
                <a:solidFill>
                  <a:srgbClr val="FF0000"/>
                </a:solidFill>
                <a:latin typeface="Microsoft JhengHei"/>
                <a:cs typeface="Microsoft JhengHei"/>
              </a:rPr>
              <a:t>叫嚣</a:t>
            </a:r>
            <a:r>
              <a:rPr sz="3600" b="1">
                <a:latin typeface="Microsoft JhengHei"/>
                <a:cs typeface="Microsoft JhengHei"/>
              </a:rPr>
              <a:t>乎东西，</a:t>
            </a:r>
            <a:r>
              <a:rPr sz="3600" b="1">
                <a:solidFill>
                  <a:srgbClr val="FF0000"/>
                </a:solidFill>
                <a:latin typeface="Microsoft JhengHei"/>
                <a:cs typeface="Microsoft JhengHei"/>
              </a:rPr>
              <a:t>隳突</a:t>
            </a:r>
            <a:r>
              <a:rPr sz="3600" b="1">
                <a:latin typeface="Microsoft JhengHei"/>
                <a:cs typeface="Microsoft JhengHei"/>
              </a:rPr>
              <a:t>乎南北。</a:t>
            </a:r>
            <a:r>
              <a:rPr sz="3600" b="1">
                <a:latin typeface="Tahoma"/>
                <a:cs typeface="Tahoma"/>
              </a:rPr>
              <a:t>(</a:t>
            </a:r>
            <a:r>
              <a:rPr sz="3600" b="1" spc="-20">
                <a:latin typeface="Microsoft JhengHei"/>
                <a:cs typeface="Microsoft JhengHei"/>
              </a:rPr>
              <a:t>这两句</a:t>
            </a:r>
            <a:r>
              <a:rPr sz="3600" b="1">
                <a:latin typeface="Microsoft JhengHei"/>
                <a:cs typeface="Microsoft JhengHei"/>
              </a:rPr>
              <a:t>也为互文，即</a:t>
            </a:r>
            <a:r>
              <a:rPr sz="3600" b="1">
                <a:latin typeface="Arial"/>
                <a:cs typeface="Arial"/>
              </a:rPr>
              <a:t>“</a:t>
            </a:r>
            <a:r>
              <a:rPr sz="3600" b="1" spc="-5">
                <a:latin typeface="Microsoft JhengHei"/>
                <a:cs typeface="Microsoft JhengHei"/>
              </a:rPr>
              <a:t>叫嚣隳突乎东西，叫嚣隳</a:t>
            </a:r>
            <a:r>
              <a:rPr sz="3600" b="1">
                <a:latin typeface="Microsoft JhengHei"/>
                <a:cs typeface="Microsoft JhengHei"/>
              </a:rPr>
              <a:t>突乎南北。</a:t>
            </a:r>
            <a:r>
              <a:rPr sz="3600" b="1">
                <a:latin typeface="Arial"/>
                <a:cs typeface="Arial"/>
              </a:rPr>
              <a:t>”</a:t>
            </a:r>
            <a:r>
              <a:rPr sz="3600" b="1">
                <a:latin typeface="Microsoft JhengHei"/>
                <a:cs typeface="Microsoft JhengHei"/>
              </a:rPr>
              <a:t>，也即</a:t>
            </a:r>
            <a:r>
              <a:rPr sz="3600" b="1">
                <a:latin typeface="Arial"/>
                <a:cs typeface="Arial"/>
              </a:rPr>
              <a:t>“</a:t>
            </a:r>
            <a:r>
              <a:rPr sz="3600" b="1">
                <a:latin typeface="Microsoft JhengHei"/>
                <a:cs typeface="Microsoft JhengHei"/>
              </a:rPr>
              <a:t>东西南北叫嚣隳突</a:t>
            </a:r>
            <a:r>
              <a:rPr sz="3600" b="1" spc="-25">
                <a:latin typeface="Arial"/>
                <a:cs typeface="Arial"/>
              </a:rPr>
              <a:t>”</a:t>
            </a:r>
            <a:r>
              <a:rPr sz="3600" b="1" spc="-25">
                <a:latin typeface="Tahoma"/>
                <a:cs typeface="Tahoma"/>
              </a:rPr>
              <a:t>)</a:t>
            </a:r>
            <a:endParaRPr sz="3600">
              <a:latin typeface="Tahoma"/>
              <a:cs typeface="Tahoma"/>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https://d.book118.com/658105101026006037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Microsoft JhengHei</vt:lpstr>
      <vt:lpstr>Tahoma</vt:lpstr>
      <vt:lpstr>Wingdings</vt:lpstr>
      <vt:lpstr>Office Theme</vt:lpstr>
      <vt:lpstr>文言短文阅读</vt:lpstr>
      <vt:lpstr>PowerPoint Presentation</vt:lpstr>
      <vt:lpstr>PowerPoint Presentation</vt:lpstr>
      <vt:lpstr>PowerPoint Presentation</vt:lpstr>
      <vt:lpstr>PowerPoint Presentation</vt:lpstr>
      <vt:lpstr>文言短文阅读</vt:lpstr>
      <vt:lpstr>文言实词词义的推测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三、根据文言文中常用的修辞手法快速推断词义</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2024-09-16T22:12:30.275</cp:lastPrinted>
  <dcterms:created xsi:type="dcterms:W3CDTF">2024-09-16T14:12:30Z</dcterms:created>
  <dcterms:modified xsi:type="dcterms:W3CDTF">2024-09-16T14:12:31Z</dcterms:modified>
</cp:coreProperties>
</file>