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98E0468-73D1-4FEE-A7FF-DD658098C5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337516E-DDCE-42F8-97CA-2D21C23A9A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2706D45-B611-4DD0-A0CB-150E205518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C798720-C906-4D69-B95D-4954F4886C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622E307-37E4-4BE6-9F6C-AE1C0464D7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FE59D58-7D6C-40E7-B004-01C81CA5A9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2481B4F-BE49-469A-9B34-68CC573F9D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474605A-9944-4202-9EB9-B06FCE35DC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0D9D4C3-52E8-4041-A412-89AE60D389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06C4E3A-9D44-49F0-80EF-CBF4660899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6998B30-7DE5-4B41-ABFE-E523F94200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58106013062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249023" y="2622666"/>
            <a:ext cx="7693954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培育幼儿园园长的学校文化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90085" y="5357665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90085" y="5886341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2024-01-24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764564" y="833217"/>
            <a:ext cx="5248275" cy="0"/>
          </a:xfrm>
          <a:prstGeom prst="line">
            <a:avLst/>
          </a:prstGeom>
          <a:ln w="6350">
            <a:solidFill>
              <a:schemeClr val="accent3"/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887096" y="833217"/>
            <a:ext cx="1851660" cy="76835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5700" b="1">
                <a:solidFill>
                  <a:schemeClr val="accent3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87095" y="1677767"/>
            <a:ext cx="1851660" cy="3683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800">
                <a:solidFill>
                  <a:schemeClr val="accent3">
                    <a:alpha val="58999"/>
                  </a:schemeClr>
                </a:solidFill>
                <a:latin typeface="Arial"/>
                <a:ea typeface="Arial"/>
                <a:cs typeface="Arial"/>
              </a:rPr>
              <a:t>CONTENTS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897505" y="955137"/>
            <a:ext cx="76200" cy="922655"/>
          </a:xfrm>
          <a:prstGeom prst="rect">
            <a:avLst/>
          </a:prstGeom>
          <a:solidFill>
            <a:schemeClr val="dk1">
              <a:lumMod val="75000"/>
              <a:lumOff val="2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2933375" y="964933"/>
            <a:ext cx="13178" cy="922438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4701326" y="1027968"/>
            <a:ext cx="6840855" cy="4996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学校文化的内涵与特点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培育幼儿园园长的学校文化策略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幼儿园园长在学校文化建设中的角色与责任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学校文化对幼儿园发展的影响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4819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提升幼儿园教育质量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34816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适应教育改革需求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10777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促进幼儿园可持续发展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5833" r="5833"/>
          <a:stretch>
            <a:fillRect/>
          </a:stretch>
        </p:blipFill>
        <p:spPr>
          <a:xfrm>
            <a:off x="624819" y="1389220"/>
            <a:ext cx="3505200" cy="2628900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3719" b="13719"/>
          <a:stretch>
            <a:fillRect/>
          </a:stretch>
        </p:blipFill>
        <p:spPr>
          <a:xfrm>
            <a:off x="4343400" y="1390333"/>
            <a:ext cx="3505200" cy="2628900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1875" b="21875"/>
          <a:stretch>
            <a:fillRect/>
          </a:stretch>
        </p:blipFill>
        <p:spPr>
          <a:xfrm>
            <a:off x="8079695" y="1390333"/>
            <a:ext cx="3505200" cy="2628900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586719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通过培育具备优秀学校文化的幼儿园园长，推动幼儿园教育质量的全面提升。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36552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当前教育改革强调学校文化的建设，培育具备学校文化意识的幼儿园园长是适应这一需求的必要措施。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8069673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优秀的学校文化能够增强幼儿园的凝聚力、向心力和竞争力，为幼儿园的可持续发展提供有力保障。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916305" y="3823335"/>
            <a:ext cx="0" cy="864235"/>
          </a:xfrm>
          <a:prstGeom prst="line">
            <a:avLst/>
          </a:prstGeom>
          <a:ln w="2540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 flipV="1">
            <a:off x="3601085" y="2314575"/>
            <a:ext cx="0" cy="1369695"/>
          </a:xfrm>
          <a:prstGeom prst="line">
            <a:avLst/>
          </a:prstGeom>
          <a:ln w="2540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8928735" y="2314575"/>
            <a:ext cx="0" cy="1369695"/>
          </a:xfrm>
          <a:prstGeom prst="line">
            <a:avLst/>
          </a:prstGeom>
          <a:ln w="25400">
            <a:solidFill>
              <a:schemeClr val="accent4"/>
            </a:solidFill>
            <a:prstDash val="dash"/>
            <a:headEnd type="none"/>
            <a:tailEnd type="none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 flipH="1">
            <a:off x="6288405" y="3823335"/>
            <a:ext cx="0" cy="864235"/>
          </a:xfrm>
          <a:prstGeom prst="line">
            <a:avLst/>
          </a:prstGeom>
          <a:ln w="25400">
            <a:solidFill>
              <a:schemeClr val="accent3"/>
            </a:solidFill>
            <a:prstDash val="dash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6" name="AutoShape 6"/>
          <p:cNvSpPr/>
          <p:nvPr/>
        </p:nvSpPr>
        <p:spPr>
          <a:xfrm>
            <a:off x="805180" y="4687570"/>
            <a:ext cx="222250" cy="222250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7855" y="3538586"/>
            <a:ext cx="2908375" cy="577215"/>
          </a:xfrm>
          <a:custGeom>
            <a:rect l="l" t="t" r="r" b="b"/>
            <a:pathLst>
              <a:path w="2908375" h="577215">
                <a:moveTo>
                  <a:pt x="2620395" y="0"/>
                </a:moveTo>
                <a:lnTo>
                  <a:pt x="2908375" y="287973"/>
                </a:lnTo>
                <a:lnTo>
                  <a:pt x="2620395" y="575945"/>
                </a:lnTo>
                <a:lnTo>
                  <a:pt x="2620078" y="575628"/>
                </a:lnTo>
                <a:lnTo>
                  <a:pt x="2620078" y="577215"/>
                </a:lnTo>
                <a:lnTo>
                  <a:pt x="298458" y="577215"/>
                </a:lnTo>
                <a:lnTo>
                  <a:pt x="298458" y="576580"/>
                </a:lnTo>
                <a:lnTo>
                  <a:pt x="0" y="576580"/>
                </a:lnTo>
                <a:lnTo>
                  <a:pt x="288050" y="288608"/>
                </a:lnTo>
                <a:lnTo>
                  <a:pt x="0" y="635"/>
                </a:lnTo>
                <a:lnTo>
                  <a:pt x="344814" y="635"/>
                </a:lnTo>
                <a:lnTo>
                  <a:pt x="344814" y="1270"/>
                </a:lnTo>
                <a:lnTo>
                  <a:pt x="2619125" y="127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67114" y="3597006"/>
            <a:ext cx="1762170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9" name="Freeform 9"/>
          <p:cNvSpPr/>
          <p:nvPr/>
        </p:nvSpPr>
        <p:spPr>
          <a:xfrm>
            <a:off x="330270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651960" y="3596371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1" name="Freeform 11"/>
          <p:cNvSpPr/>
          <p:nvPr/>
        </p:nvSpPr>
        <p:spPr>
          <a:xfrm>
            <a:off x="598748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336740" y="3596371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3" name="Freeform 13"/>
          <p:cNvSpPr/>
          <p:nvPr/>
        </p:nvSpPr>
        <p:spPr>
          <a:xfrm>
            <a:off x="8672269" y="3537951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3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21520" y="3595736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 rot="10800000">
            <a:off x="3489960" y="2092325"/>
            <a:ext cx="222250" cy="222250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 rot="10800000">
            <a:off x="8817610" y="2092325"/>
            <a:ext cx="222250" cy="222250"/>
          </a:xfrm>
          <a:prstGeom prst="diamond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177280" y="4687570"/>
            <a:ext cx="222250" cy="222250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098102" y="4213433"/>
            <a:ext cx="184785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塑造学校品牌形象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3808730" y="1625600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引领师生行为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398651" y="4213433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提升教育质量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9083432" y="1625600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5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增强学校凝聚力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学校文化的重要性</a:t>
              </a:r>
            </a:p>
          </p:txBody>
        </p:sp>
      </p:grpSp>
      <p:sp>
        <p:nvSpPr>
          <p:cNvPr id="44" name="TextBox 44"/>
          <p:cNvSpPr txBox="1"/>
          <p:nvPr/>
        </p:nvSpPr>
        <p:spPr>
          <a:xfrm>
            <a:off x="1092835" y="4551961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学校文化是学校品牌形象的重要组成部分，能够体现学校的办学理念、教育特色和精神风貌。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808730" y="1992540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学校文化对师生行为具有引领作用，能够规范师生行为，促进师生良好品德的形成。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9138115" y="1992540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学校文化能够增强师生对学校的认同感和归属感，提高学校的凝聚力和向心力。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6430720" y="4551961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优秀的学校文化能够营造良好的教育氛围，激发师生的积极性和创造力，从而提升教育质量。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学校文化的内涵与特点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44212" y="3830457"/>
            <a:ext cx="8503576" cy="1682853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它表现为学校的综合个性，包括教育思想、教育目标、教育策略、教育内容、规章制度、校风学风以及学校环境、学校形象设计等，其核心是学校在长期办学中所形成的共同价值观念。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44212" y="1623378"/>
            <a:ext cx="8503576" cy="1682853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学校文化是指一所学校在长期的教育实践过程中积淀和创造出来的，并为其成员所认同和遵循的价值观念体系、行为规范准则和物化环境风貌的一种整合和结晶。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" name="AutoShape 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TextBox 2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学校文化的定义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8400" y="1814195"/>
            <a:ext cx="2282825" cy="11988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72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06470" y="1814195"/>
            <a:ext cx="2282825" cy="11988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72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400165" y="1814195"/>
            <a:ext cx="2282825" cy="11988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72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9303192" y="1814195"/>
            <a:ext cx="2282825" cy="11988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72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cxnSp>
        <p:nvCxnSpPr>
          <p:cNvPr id="6" name="Connector 6"/>
          <p:cNvCxnSpPr/>
          <p:nvPr/>
        </p:nvCxnSpPr>
        <p:spPr>
          <a:xfrm flipH="1" flipV="1">
            <a:off x="3206115" y="2085340"/>
            <a:ext cx="0" cy="3978275"/>
          </a:xfrm>
          <a:prstGeom prst="line">
            <a:avLst/>
          </a:prstGeom>
          <a:ln w="12700">
            <a:solidFill>
              <a:schemeClr val="lt1">
                <a:lumMod val="85000"/>
              </a:schemeClr>
            </a:solidFill>
            <a:prstDash val="dash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7" name="Connector 7"/>
          <p:cNvCxnSpPr/>
          <p:nvPr/>
        </p:nvCxnSpPr>
        <p:spPr>
          <a:xfrm flipH="1" flipV="1">
            <a:off x="8985885" y="2085340"/>
            <a:ext cx="0" cy="3978275"/>
          </a:xfrm>
          <a:prstGeom prst="line">
            <a:avLst/>
          </a:prstGeom>
          <a:ln w="12700">
            <a:solidFill>
              <a:schemeClr val="lt1">
                <a:lumMod val="85000"/>
              </a:schemeClr>
            </a:solidFill>
            <a:prstDash val="dash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 flipH="1" flipV="1">
            <a:off x="6096000" y="2085340"/>
            <a:ext cx="0" cy="3978275"/>
          </a:xfrm>
          <a:prstGeom prst="line">
            <a:avLst/>
          </a:prstGeom>
          <a:ln w="12700">
            <a:solidFill>
              <a:schemeClr val="lt1">
                <a:lumMod val="85000"/>
              </a:schemeClr>
            </a:solidFill>
            <a:prstDash val="dash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9" name="TextBox 9"/>
          <p:cNvSpPr txBox="1"/>
          <p:nvPr/>
        </p:nvSpPr>
        <p:spPr>
          <a:xfrm>
            <a:off x="507009" y="2919884"/>
            <a:ext cx="24860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精神文化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405079" y="2919884"/>
            <a:ext cx="24860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制度文化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298774" y="2919884"/>
            <a:ext cx="24860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行为文化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9201801" y="2919884"/>
            <a:ext cx="24860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物质文化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学校文化的内涵</a:t>
              </a:r>
            </a:p>
          </p:txBody>
        </p:sp>
      </p:grpSp>
      <p:sp>
        <p:nvSpPr>
          <p:cNvPr id="35" name="TextBox 35"/>
          <p:cNvSpPr txBox="1"/>
          <p:nvPr/>
        </p:nvSpPr>
        <p:spPr>
          <a:xfrm>
            <a:off x="507009" y="3306363"/>
            <a:ext cx="2441968" cy="279529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包括学校的办学理念、教育思想、价值观念等，是学校文化的核心和灵魂。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3423606" y="3306363"/>
            <a:ext cx="2441968" cy="279529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包括学校的规章制度、组织结构、管理方式等，是学校文化的重要保障。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6317301" y="3306363"/>
            <a:ext cx="2441968" cy="279529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包括师生的行为方式、言谈举止、礼仪规范等，是学校文化的外在表现。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9220328" y="3306363"/>
            <a:ext cx="2441968" cy="279529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包括学校的校园环境、教学设施、文化标识等，是学校文化的基础和载体。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298153" y="3371015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434792" y="2507653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6159720" y="4232582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159720" y="2507653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5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4434792" y="4232582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5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988632" y="3127092"/>
            <a:ext cx="489808" cy="358610"/>
          </a:xfrm>
          <a:custGeom>
            <a:rect l="l" t="t" r="r" b="b"/>
            <a:pathLst>
              <a:path w="142" h="104">
                <a:moveTo>
                  <a:pt x="0" y="104"/>
                </a:moveTo>
                <a:cubicBezTo>
                  <a:pt x="142" y="104"/>
                  <a:pt x="142" y="104"/>
                  <a:pt x="142" y="104"/>
                </a:cubicBezTo>
                <a:cubicBezTo>
                  <a:pt x="142" y="0"/>
                  <a:pt x="142" y="0"/>
                  <a:pt x="142" y="0"/>
                </a:cubicBezTo>
                <a:cubicBezTo>
                  <a:pt x="0" y="0"/>
                  <a:pt x="0" y="0"/>
                  <a:pt x="0" y="0"/>
                </a:cubicBezTo>
                <a:lnTo>
                  <a:pt x="0" y="104"/>
                </a:lnTo>
                <a:close/>
                <a:moveTo>
                  <a:pt x="98" y="11"/>
                </a:moveTo>
                <a:cubicBezTo>
                  <a:pt x="127" y="11"/>
                  <a:pt x="127" y="11"/>
                  <a:pt x="127" y="11"/>
                </a:cubicBezTo>
                <a:cubicBezTo>
                  <a:pt x="127" y="29"/>
                  <a:pt x="127" y="29"/>
                  <a:pt x="127" y="29"/>
                </a:cubicBezTo>
                <a:cubicBezTo>
                  <a:pt x="98" y="29"/>
                  <a:pt x="98" y="29"/>
                  <a:pt x="98" y="29"/>
                </a:cubicBezTo>
                <a:lnTo>
                  <a:pt x="98" y="11"/>
                </a:lnTo>
                <a:close/>
                <a:moveTo>
                  <a:pt x="12" y="52"/>
                </a:moveTo>
                <a:cubicBezTo>
                  <a:pt x="12" y="50"/>
                  <a:pt x="13" y="49"/>
                  <a:pt x="13" y="48"/>
                </a:cubicBezTo>
                <a:cubicBezTo>
                  <a:pt x="13" y="46"/>
                  <a:pt x="13" y="45"/>
                  <a:pt x="13" y="44"/>
                </a:cubicBezTo>
                <a:cubicBezTo>
                  <a:pt x="14" y="41"/>
                  <a:pt x="15" y="38"/>
                  <a:pt x="16" y="36"/>
                </a:cubicBezTo>
                <a:cubicBezTo>
                  <a:pt x="16" y="35"/>
                  <a:pt x="17" y="34"/>
                  <a:pt x="17" y="32"/>
                </a:cubicBezTo>
                <a:cubicBezTo>
                  <a:pt x="18" y="31"/>
                  <a:pt x="19" y="30"/>
                  <a:pt x="19" y="29"/>
                </a:cubicBezTo>
                <a:cubicBezTo>
                  <a:pt x="20" y="28"/>
                  <a:pt x="21" y="27"/>
                  <a:pt x="22" y="26"/>
                </a:cubicBezTo>
                <a:cubicBezTo>
                  <a:pt x="22" y="25"/>
                  <a:pt x="23" y="24"/>
                  <a:pt x="24" y="24"/>
                </a:cubicBezTo>
                <a:cubicBezTo>
                  <a:pt x="31" y="16"/>
                  <a:pt x="42" y="11"/>
                  <a:pt x="53" y="11"/>
                </a:cubicBezTo>
                <a:cubicBezTo>
                  <a:pt x="65" y="11"/>
                  <a:pt x="76" y="16"/>
                  <a:pt x="83" y="24"/>
                </a:cubicBezTo>
                <a:cubicBezTo>
                  <a:pt x="85" y="26"/>
                  <a:pt x="86" y="27"/>
                  <a:pt x="87" y="29"/>
                </a:cubicBezTo>
                <a:cubicBezTo>
                  <a:pt x="88" y="30"/>
                  <a:pt x="88" y="31"/>
                  <a:pt x="89" y="32"/>
                </a:cubicBezTo>
                <a:cubicBezTo>
                  <a:pt x="90" y="34"/>
                  <a:pt x="90" y="35"/>
                  <a:pt x="91" y="36"/>
                </a:cubicBezTo>
                <a:cubicBezTo>
                  <a:pt x="92" y="38"/>
                  <a:pt x="93" y="41"/>
                  <a:pt x="93" y="44"/>
                </a:cubicBezTo>
                <a:cubicBezTo>
                  <a:pt x="93" y="45"/>
                  <a:pt x="94" y="46"/>
                  <a:pt x="94" y="48"/>
                </a:cubicBezTo>
                <a:cubicBezTo>
                  <a:pt x="94" y="49"/>
                  <a:pt x="94" y="50"/>
                  <a:pt x="94" y="52"/>
                </a:cubicBezTo>
                <a:cubicBezTo>
                  <a:pt x="94" y="57"/>
                  <a:pt x="93" y="62"/>
                  <a:pt x="91" y="66"/>
                </a:cubicBezTo>
                <a:cubicBezTo>
                  <a:pt x="90" y="69"/>
                  <a:pt x="89" y="72"/>
                  <a:pt x="87" y="75"/>
                </a:cubicBezTo>
                <a:cubicBezTo>
                  <a:pt x="86" y="76"/>
                  <a:pt x="85" y="78"/>
                  <a:pt x="83" y="79"/>
                </a:cubicBezTo>
                <a:cubicBezTo>
                  <a:pt x="76" y="87"/>
                  <a:pt x="65" y="93"/>
                  <a:pt x="53" y="93"/>
                </a:cubicBezTo>
                <a:cubicBezTo>
                  <a:pt x="49" y="93"/>
                  <a:pt x="45" y="92"/>
                  <a:pt x="41" y="91"/>
                </a:cubicBezTo>
                <a:cubicBezTo>
                  <a:pt x="38" y="90"/>
                  <a:pt x="35" y="88"/>
                  <a:pt x="32" y="87"/>
                </a:cubicBezTo>
                <a:cubicBezTo>
                  <a:pt x="31" y="86"/>
                  <a:pt x="30" y="85"/>
                  <a:pt x="29" y="85"/>
                </a:cubicBezTo>
                <a:cubicBezTo>
                  <a:pt x="28" y="84"/>
                  <a:pt x="28" y="84"/>
                  <a:pt x="27" y="83"/>
                </a:cubicBezTo>
                <a:cubicBezTo>
                  <a:pt x="26" y="82"/>
                  <a:pt x="25" y="82"/>
                  <a:pt x="24" y="81"/>
                </a:cubicBezTo>
                <a:cubicBezTo>
                  <a:pt x="24" y="80"/>
                  <a:pt x="23" y="79"/>
                  <a:pt x="22" y="78"/>
                </a:cubicBezTo>
                <a:cubicBezTo>
                  <a:pt x="22" y="78"/>
                  <a:pt x="21" y="77"/>
                  <a:pt x="21" y="77"/>
                </a:cubicBezTo>
                <a:cubicBezTo>
                  <a:pt x="20" y="76"/>
                  <a:pt x="20" y="75"/>
                  <a:pt x="19" y="75"/>
                </a:cubicBezTo>
                <a:cubicBezTo>
                  <a:pt x="19" y="74"/>
                  <a:pt x="18" y="72"/>
                  <a:pt x="17" y="71"/>
                </a:cubicBezTo>
                <a:cubicBezTo>
                  <a:pt x="16" y="70"/>
                  <a:pt x="16" y="68"/>
                  <a:pt x="15" y="66"/>
                </a:cubicBezTo>
                <a:cubicBezTo>
                  <a:pt x="13" y="62"/>
                  <a:pt x="12" y="57"/>
                  <a:pt x="12" y="52"/>
                </a:cubicBezTo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707799" y="4779038"/>
            <a:ext cx="501330" cy="504577"/>
          </a:xfrm>
          <a:custGeom>
            <a:rect l="l" t="t" r="r" b="b"/>
            <a:pathLst>
              <a:path w="196" h="197">
                <a:moveTo>
                  <a:pt x="98" y="197"/>
                </a:moveTo>
                <a:cubicBezTo>
                  <a:pt x="152" y="197"/>
                  <a:pt x="196" y="153"/>
                  <a:pt x="196" y="99"/>
                </a:cubicBezTo>
                <a:cubicBezTo>
                  <a:pt x="196" y="44"/>
                  <a:pt x="152" y="0"/>
                  <a:pt x="98" y="0"/>
                </a:cubicBezTo>
                <a:cubicBezTo>
                  <a:pt x="43" y="0"/>
                  <a:pt x="0" y="44"/>
                  <a:pt x="0" y="99"/>
                </a:cubicBezTo>
                <a:cubicBezTo>
                  <a:pt x="0" y="153"/>
                  <a:pt x="43" y="197"/>
                  <a:pt x="98" y="197"/>
                </a:cubicBezTo>
                <a:moveTo>
                  <a:pt x="38" y="166"/>
                </a:moveTo>
                <a:cubicBezTo>
                  <a:pt x="30" y="158"/>
                  <a:pt x="30" y="158"/>
                  <a:pt x="30" y="158"/>
                </a:cubicBezTo>
                <a:cubicBezTo>
                  <a:pt x="49" y="140"/>
                  <a:pt x="49" y="140"/>
                  <a:pt x="49" y="140"/>
                </a:cubicBezTo>
                <a:cubicBezTo>
                  <a:pt x="57" y="148"/>
                  <a:pt x="57" y="148"/>
                  <a:pt x="57" y="148"/>
                </a:cubicBezTo>
                <a:lnTo>
                  <a:pt x="38" y="166"/>
                </a:lnTo>
                <a:close/>
                <a:moveTo>
                  <a:pt x="103" y="188"/>
                </a:moveTo>
                <a:cubicBezTo>
                  <a:pt x="92" y="188"/>
                  <a:pt x="92" y="188"/>
                  <a:pt x="92" y="188"/>
                </a:cubicBezTo>
                <a:cubicBezTo>
                  <a:pt x="92" y="162"/>
                  <a:pt x="92" y="162"/>
                  <a:pt x="92" y="162"/>
                </a:cubicBezTo>
                <a:cubicBezTo>
                  <a:pt x="103" y="162"/>
                  <a:pt x="103" y="162"/>
                  <a:pt x="103" y="162"/>
                </a:cubicBezTo>
                <a:lnTo>
                  <a:pt x="103" y="188"/>
                </a:lnTo>
                <a:close/>
                <a:moveTo>
                  <a:pt x="188" y="104"/>
                </a:moveTo>
                <a:cubicBezTo>
                  <a:pt x="161" y="104"/>
                  <a:pt x="161" y="104"/>
                  <a:pt x="161" y="104"/>
                </a:cubicBezTo>
                <a:cubicBezTo>
                  <a:pt x="161" y="93"/>
                  <a:pt x="161" y="93"/>
                  <a:pt x="161" y="93"/>
                </a:cubicBezTo>
                <a:cubicBezTo>
                  <a:pt x="188" y="93"/>
                  <a:pt x="188" y="93"/>
                  <a:pt x="188" y="93"/>
                </a:cubicBezTo>
                <a:lnTo>
                  <a:pt x="188" y="104"/>
                </a:lnTo>
                <a:close/>
                <a:moveTo>
                  <a:pt x="157" y="31"/>
                </a:moveTo>
                <a:cubicBezTo>
                  <a:pt x="165" y="39"/>
                  <a:pt x="165" y="39"/>
                  <a:pt x="165" y="39"/>
                </a:cubicBezTo>
                <a:cubicBezTo>
                  <a:pt x="147" y="58"/>
                  <a:pt x="147" y="58"/>
                  <a:pt x="147" y="58"/>
                </a:cubicBezTo>
                <a:cubicBezTo>
                  <a:pt x="139" y="50"/>
                  <a:pt x="139" y="50"/>
                  <a:pt x="139" y="50"/>
                </a:cubicBezTo>
                <a:lnTo>
                  <a:pt x="157" y="31"/>
                </a:lnTo>
                <a:close/>
                <a:moveTo>
                  <a:pt x="147" y="140"/>
                </a:moveTo>
                <a:cubicBezTo>
                  <a:pt x="165" y="158"/>
                  <a:pt x="165" y="158"/>
                  <a:pt x="165" y="158"/>
                </a:cubicBezTo>
                <a:cubicBezTo>
                  <a:pt x="157" y="166"/>
                  <a:pt x="157" y="166"/>
                  <a:pt x="157" y="166"/>
                </a:cubicBezTo>
                <a:cubicBezTo>
                  <a:pt x="139" y="148"/>
                  <a:pt x="139" y="148"/>
                  <a:pt x="139" y="148"/>
                </a:cubicBezTo>
                <a:lnTo>
                  <a:pt x="147" y="140"/>
                </a:lnTo>
                <a:close/>
                <a:moveTo>
                  <a:pt x="92" y="9"/>
                </a:moveTo>
                <a:cubicBezTo>
                  <a:pt x="103" y="9"/>
                  <a:pt x="103" y="9"/>
                  <a:pt x="103" y="9"/>
                </a:cubicBezTo>
                <a:cubicBezTo>
                  <a:pt x="103" y="35"/>
                  <a:pt x="103" y="35"/>
                  <a:pt x="103" y="35"/>
                </a:cubicBezTo>
                <a:cubicBezTo>
                  <a:pt x="92" y="35"/>
                  <a:pt x="92" y="35"/>
                  <a:pt x="92" y="35"/>
                </a:cubicBezTo>
                <a:lnTo>
                  <a:pt x="92" y="9"/>
                </a:lnTo>
                <a:close/>
                <a:moveTo>
                  <a:pt x="82" y="76"/>
                </a:moveTo>
                <a:cubicBezTo>
                  <a:pt x="99" y="92"/>
                  <a:pt x="99" y="92"/>
                  <a:pt x="99" y="92"/>
                </a:cubicBezTo>
                <a:cubicBezTo>
                  <a:pt x="130" y="62"/>
                  <a:pt x="130" y="62"/>
                  <a:pt x="130" y="62"/>
                </a:cubicBezTo>
                <a:cubicBezTo>
                  <a:pt x="137" y="70"/>
                  <a:pt x="137" y="70"/>
                  <a:pt x="137" y="70"/>
                </a:cubicBezTo>
                <a:cubicBezTo>
                  <a:pt x="99" y="108"/>
                  <a:pt x="99" y="108"/>
                  <a:pt x="99" y="108"/>
                </a:cubicBezTo>
                <a:cubicBezTo>
                  <a:pt x="74" y="84"/>
                  <a:pt x="74" y="84"/>
                  <a:pt x="74" y="84"/>
                </a:cubicBezTo>
                <a:lnTo>
                  <a:pt x="82" y="76"/>
                </a:lnTo>
                <a:close/>
                <a:moveTo>
                  <a:pt x="38" y="31"/>
                </a:moveTo>
                <a:cubicBezTo>
                  <a:pt x="57" y="50"/>
                  <a:pt x="57" y="50"/>
                  <a:pt x="57" y="50"/>
                </a:cubicBezTo>
                <a:cubicBezTo>
                  <a:pt x="49" y="58"/>
                  <a:pt x="49" y="58"/>
                  <a:pt x="49" y="58"/>
                </a:cubicBezTo>
                <a:cubicBezTo>
                  <a:pt x="30" y="39"/>
                  <a:pt x="30" y="39"/>
                  <a:pt x="30" y="39"/>
                </a:cubicBezTo>
                <a:lnTo>
                  <a:pt x="38" y="31"/>
                </a:lnTo>
                <a:close/>
                <a:moveTo>
                  <a:pt x="34" y="104"/>
                </a:moveTo>
                <a:cubicBezTo>
                  <a:pt x="8" y="104"/>
                  <a:pt x="8" y="104"/>
                  <a:pt x="8" y="104"/>
                </a:cubicBezTo>
                <a:cubicBezTo>
                  <a:pt x="8" y="93"/>
                  <a:pt x="8" y="93"/>
                  <a:pt x="8" y="93"/>
                </a:cubicBezTo>
                <a:cubicBezTo>
                  <a:pt x="34" y="93"/>
                  <a:pt x="34" y="93"/>
                  <a:pt x="34" y="93"/>
                </a:cubicBezTo>
                <a:lnTo>
                  <a:pt x="34" y="104"/>
                </a:ln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6695413" y="3086347"/>
            <a:ext cx="531662" cy="459548"/>
          </a:xfrm>
          <a:custGeom>
            <a:rect l="l" t="t" r="r" b="b"/>
            <a:pathLst>
              <a:path w="184" h="159">
                <a:moveTo>
                  <a:pt x="132" y="124"/>
                </a:moveTo>
                <a:cubicBezTo>
                  <a:pt x="165" y="159"/>
                  <a:pt x="165" y="159"/>
                  <a:pt x="165" y="159"/>
                </a:cubicBezTo>
                <a:cubicBezTo>
                  <a:pt x="165" y="124"/>
                  <a:pt x="165" y="124"/>
                  <a:pt x="165" y="124"/>
                </a:cubicBezTo>
                <a:cubicBezTo>
                  <a:pt x="184" y="124"/>
                  <a:pt x="184" y="124"/>
                  <a:pt x="184" y="124"/>
                </a:cubicBezTo>
                <a:cubicBezTo>
                  <a:pt x="184" y="0"/>
                  <a:pt x="184" y="0"/>
                  <a:pt x="184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47"/>
                  <a:pt x="0" y="47"/>
                  <a:pt x="0" y="47"/>
                </a:cubicBezTo>
                <a:cubicBezTo>
                  <a:pt x="0" y="124"/>
                  <a:pt x="0" y="124"/>
                  <a:pt x="0" y="124"/>
                </a:cubicBezTo>
                <a:cubicBezTo>
                  <a:pt x="115" y="124"/>
                  <a:pt x="115" y="124"/>
                  <a:pt x="115" y="124"/>
                </a:cubicBezTo>
                <a:lnTo>
                  <a:pt x="132" y="124"/>
                </a:lnTo>
                <a:close/>
                <a:moveTo>
                  <a:pt x="154" y="49"/>
                </a:moveTo>
                <a:cubicBezTo>
                  <a:pt x="162" y="49"/>
                  <a:pt x="168" y="56"/>
                  <a:pt x="168" y="63"/>
                </a:cubicBezTo>
                <a:cubicBezTo>
                  <a:pt x="168" y="71"/>
                  <a:pt x="162" y="77"/>
                  <a:pt x="154" y="77"/>
                </a:cubicBezTo>
                <a:cubicBezTo>
                  <a:pt x="146" y="77"/>
                  <a:pt x="140" y="71"/>
                  <a:pt x="140" y="63"/>
                </a:cubicBezTo>
                <a:cubicBezTo>
                  <a:pt x="140" y="56"/>
                  <a:pt x="146" y="49"/>
                  <a:pt x="154" y="49"/>
                </a:cubicBezTo>
                <a:moveTo>
                  <a:pt x="36" y="77"/>
                </a:moveTo>
                <a:cubicBezTo>
                  <a:pt x="28" y="77"/>
                  <a:pt x="22" y="71"/>
                  <a:pt x="22" y="63"/>
                </a:cubicBezTo>
                <a:cubicBezTo>
                  <a:pt x="22" y="56"/>
                  <a:pt x="28" y="49"/>
                  <a:pt x="36" y="49"/>
                </a:cubicBezTo>
                <a:cubicBezTo>
                  <a:pt x="44" y="49"/>
                  <a:pt x="50" y="56"/>
                  <a:pt x="50" y="63"/>
                </a:cubicBezTo>
                <a:cubicBezTo>
                  <a:pt x="50" y="71"/>
                  <a:pt x="44" y="77"/>
                  <a:pt x="36" y="77"/>
                </a:cubicBezTo>
                <a:moveTo>
                  <a:pt x="75" y="77"/>
                </a:moveTo>
                <a:cubicBezTo>
                  <a:pt x="67" y="77"/>
                  <a:pt x="61" y="71"/>
                  <a:pt x="61" y="63"/>
                </a:cubicBezTo>
                <a:cubicBezTo>
                  <a:pt x="61" y="56"/>
                  <a:pt x="67" y="49"/>
                  <a:pt x="75" y="49"/>
                </a:cubicBezTo>
                <a:cubicBezTo>
                  <a:pt x="83" y="49"/>
                  <a:pt x="89" y="56"/>
                  <a:pt x="89" y="63"/>
                </a:cubicBezTo>
                <a:cubicBezTo>
                  <a:pt x="89" y="71"/>
                  <a:pt x="83" y="77"/>
                  <a:pt x="75" y="77"/>
                </a:cubicBezTo>
                <a:moveTo>
                  <a:pt x="115" y="77"/>
                </a:moveTo>
                <a:cubicBezTo>
                  <a:pt x="107" y="77"/>
                  <a:pt x="100" y="71"/>
                  <a:pt x="100" y="63"/>
                </a:cubicBezTo>
                <a:cubicBezTo>
                  <a:pt x="100" y="56"/>
                  <a:pt x="107" y="49"/>
                  <a:pt x="115" y="49"/>
                </a:cubicBezTo>
                <a:cubicBezTo>
                  <a:pt x="115" y="49"/>
                  <a:pt x="115" y="49"/>
                  <a:pt x="115" y="49"/>
                </a:cubicBezTo>
                <a:cubicBezTo>
                  <a:pt x="123" y="50"/>
                  <a:pt x="129" y="56"/>
                  <a:pt x="129" y="63"/>
                </a:cubicBezTo>
                <a:cubicBezTo>
                  <a:pt x="129" y="71"/>
                  <a:pt x="123" y="77"/>
                  <a:pt x="115" y="77"/>
                </a:cubicBezTo>
                <a:cubicBezTo>
                  <a:pt x="115" y="77"/>
                  <a:pt x="115" y="77"/>
                  <a:pt x="115" y="77"/>
                </a:cubicBezTo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5004107" y="4794077"/>
            <a:ext cx="458857" cy="474498"/>
            <a:chOff x="5004107" y="4794077"/>
            <a:chExt cx="458857" cy="474498"/>
          </a:xfrm>
        </p:grpSpPr>
        <p:sp>
          <p:nvSpPr>
            <p:cNvPr id="11" name="AutoShape 11"/>
            <p:cNvSpPr/>
            <p:nvPr/>
          </p:nvSpPr>
          <p:spPr>
            <a:xfrm>
              <a:off x="5130280" y="4794077"/>
              <a:ext cx="206512" cy="224827"/>
            </a:xfrm>
            <a:prstGeom prst="ellipse">
              <a:avLst/>
            </a:pr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5004107" y="5054031"/>
              <a:ext cx="458857" cy="214544"/>
            </a:xfrm>
            <a:custGeom>
              <a:rect l="l" t="t" r="r" b="b"/>
              <a:pathLst>
                <a:path w="200" h="87">
                  <a:moveTo>
                    <a:pt x="35" y="87"/>
                  </a:moveTo>
                  <a:cubicBezTo>
                    <a:pt x="35" y="72"/>
                    <a:pt x="35" y="72"/>
                    <a:pt x="35" y="72"/>
                  </a:cubicBezTo>
                  <a:cubicBezTo>
                    <a:pt x="46" y="72"/>
                    <a:pt x="46" y="72"/>
                    <a:pt x="46" y="72"/>
                  </a:cubicBezTo>
                  <a:cubicBezTo>
                    <a:pt x="46" y="87"/>
                    <a:pt x="46" y="87"/>
                    <a:pt x="46" y="87"/>
                  </a:cubicBezTo>
                  <a:cubicBezTo>
                    <a:pt x="155" y="87"/>
                    <a:pt x="155" y="87"/>
                    <a:pt x="155" y="87"/>
                  </a:cubicBezTo>
                  <a:cubicBezTo>
                    <a:pt x="155" y="72"/>
                    <a:pt x="155" y="72"/>
                    <a:pt x="155" y="72"/>
                  </a:cubicBezTo>
                  <a:cubicBezTo>
                    <a:pt x="166" y="72"/>
                    <a:pt x="166" y="72"/>
                    <a:pt x="166" y="72"/>
                  </a:cubicBezTo>
                  <a:cubicBezTo>
                    <a:pt x="166" y="87"/>
                    <a:pt x="166" y="87"/>
                    <a:pt x="166" y="87"/>
                  </a:cubicBezTo>
                  <a:cubicBezTo>
                    <a:pt x="199" y="87"/>
                    <a:pt x="199" y="87"/>
                    <a:pt x="199" y="87"/>
                  </a:cubicBezTo>
                  <a:cubicBezTo>
                    <a:pt x="199" y="47"/>
                    <a:pt x="200" y="43"/>
                    <a:pt x="200" y="43"/>
                  </a:cubicBezTo>
                  <a:cubicBezTo>
                    <a:pt x="200" y="19"/>
                    <a:pt x="180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40" y="0"/>
                    <a:pt x="140" y="0"/>
                    <a:pt x="140" y="0"/>
                  </a:cubicBezTo>
                  <a:cubicBezTo>
                    <a:pt x="100" y="80"/>
                    <a:pt x="100" y="80"/>
                    <a:pt x="100" y="80"/>
                  </a:cubicBezTo>
                  <a:cubicBezTo>
                    <a:pt x="60" y="0"/>
                    <a:pt x="60" y="0"/>
                    <a:pt x="60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4" y="0"/>
                    <a:pt x="44" y="0"/>
                  </a:cubicBezTo>
                  <a:cubicBezTo>
                    <a:pt x="20" y="0"/>
                    <a:pt x="1" y="19"/>
                    <a:pt x="1" y="43"/>
                  </a:cubicBezTo>
                  <a:cubicBezTo>
                    <a:pt x="1" y="43"/>
                    <a:pt x="0" y="47"/>
                    <a:pt x="0" y="87"/>
                  </a:cubicBezTo>
                  <a:lnTo>
                    <a:pt x="35" y="87"/>
                  </a:ln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820196" y="3941016"/>
            <a:ext cx="553402" cy="457486"/>
            <a:chOff x="5820196" y="3941016"/>
            <a:chExt cx="553402" cy="457486"/>
          </a:xfrm>
        </p:grpSpPr>
        <p:sp>
          <p:nvSpPr>
            <p:cNvPr id="14" name="Freeform 14"/>
            <p:cNvSpPr/>
            <p:nvPr/>
          </p:nvSpPr>
          <p:spPr>
            <a:xfrm>
              <a:off x="5820196" y="3941016"/>
              <a:ext cx="553402" cy="457486"/>
            </a:xfrm>
            <a:custGeom>
              <a:rect l="l" t="t" r="r" b="b"/>
              <a:pathLst>
                <a:path w="287" h="236">
                  <a:moveTo>
                    <a:pt x="260" y="78"/>
                  </a:moveTo>
                  <a:cubicBezTo>
                    <a:pt x="251" y="78"/>
                    <a:pt x="244" y="85"/>
                    <a:pt x="244" y="94"/>
                  </a:cubicBezTo>
                  <a:cubicBezTo>
                    <a:pt x="244" y="103"/>
                    <a:pt x="251" y="111"/>
                    <a:pt x="260" y="111"/>
                  </a:cubicBezTo>
                  <a:cubicBezTo>
                    <a:pt x="269" y="111"/>
                    <a:pt x="277" y="103"/>
                    <a:pt x="277" y="94"/>
                  </a:cubicBezTo>
                  <a:cubicBezTo>
                    <a:pt x="277" y="85"/>
                    <a:pt x="269" y="78"/>
                    <a:pt x="260" y="78"/>
                  </a:cubicBezTo>
                  <a:close/>
                  <a:moveTo>
                    <a:pt x="27" y="78"/>
                  </a:moveTo>
                  <a:cubicBezTo>
                    <a:pt x="18" y="78"/>
                    <a:pt x="11" y="85"/>
                    <a:pt x="11" y="94"/>
                  </a:cubicBezTo>
                  <a:cubicBezTo>
                    <a:pt x="11" y="103"/>
                    <a:pt x="18" y="111"/>
                    <a:pt x="27" y="111"/>
                  </a:cubicBezTo>
                  <a:cubicBezTo>
                    <a:pt x="36" y="111"/>
                    <a:pt x="43" y="103"/>
                    <a:pt x="43" y="94"/>
                  </a:cubicBezTo>
                  <a:cubicBezTo>
                    <a:pt x="43" y="85"/>
                    <a:pt x="36" y="78"/>
                    <a:pt x="27" y="78"/>
                  </a:cubicBezTo>
                  <a:close/>
                  <a:moveTo>
                    <a:pt x="212" y="49"/>
                  </a:moveTo>
                  <a:cubicBezTo>
                    <a:pt x="199" y="49"/>
                    <a:pt x="188" y="59"/>
                    <a:pt x="188" y="73"/>
                  </a:cubicBezTo>
                  <a:cubicBezTo>
                    <a:pt x="188" y="86"/>
                    <a:pt x="199" y="97"/>
                    <a:pt x="212" y="97"/>
                  </a:cubicBezTo>
                  <a:cubicBezTo>
                    <a:pt x="225" y="97"/>
                    <a:pt x="236" y="86"/>
                    <a:pt x="236" y="73"/>
                  </a:cubicBezTo>
                  <a:cubicBezTo>
                    <a:pt x="236" y="59"/>
                    <a:pt x="225" y="49"/>
                    <a:pt x="212" y="49"/>
                  </a:cubicBezTo>
                  <a:close/>
                  <a:moveTo>
                    <a:pt x="287" y="196"/>
                  </a:moveTo>
                  <a:cubicBezTo>
                    <a:pt x="259" y="196"/>
                    <a:pt x="259" y="196"/>
                    <a:pt x="259" y="196"/>
                  </a:cubicBezTo>
                  <a:cubicBezTo>
                    <a:pt x="259" y="145"/>
                    <a:pt x="259" y="145"/>
                    <a:pt x="259" y="145"/>
                  </a:cubicBezTo>
                  <a:cubicBezTo>
                    <a:pt x="259" y="136"/>
                    <a:pt x="257" y="128"/>
                    <a:pt x="253" y="121"/>
                  </a:cubicBezTo>
                  <a:cubicBezTo>
                    <a:pt x="255" y="120"/>
                    <a:pt x="258" y="120"/>
                    <a:pt x="260" y="120"/>
                  </a:cubicBezTo>
                  <a:cubicBezTo>
                    <a:pt x="275" y="120"/>
                    <a:pt x="287" y="132"/>
                    <a:pt x="287" y="147"/>
                  </a:cubicBezTo>
                  <a:lnTo>
                    <a:pt x="287" y="196"/>
                  </a:lnTo>
                  <a:close/>
                  <a:moveTo>
                    <a:pt x="75" y="49"/>
                  </a:moveTo>
                  <a:cubicBezTo>
                    <a:pt x="62" y="49"/>
                    <a:pt x="51" y="59"/>
                    <a:pt x="51" y="73"/>
                  </a:cubicBezTo>
                  <a:cubicBezTo>
                    <a:pt x="51" y="86"/>
                    <a:pt x="62" y="97"/>
                    <a:pt x="75" y="97"/>
                  </a:cubicBezTo>
                  <a:cubicBezTo>
                    <a:pt x="88" y="97"/>
                    <a:pt x="99" y="86"/>
                    <a:pt x="99" y="73"/>
                  </a:cubicBezTo>
                  <a:cubicBezTo>
                    <a:pt x="99" y="59"/>
                    <a:pt x="88" y="49"/>
                    <a:pt x="75" y="49"/>
                  </a:cubicBezTo>
                  <a:close/>
                  <a:moveTo>
                    <a:pt x="27" y="120"/>
                  </a:moveTo>
                  <a:cubicBezTo>
                    <a:pt x="29" y="120"/>
                    <a:pt x="32" y="120"/>
                    <a:pt x="34" y="121"/>
                  </a:cubicBezTo>
                  <a:cubicBezTo>
                    <a:pt x="30" y="128"/>
                    <a:pt x="28" y="136"/>
                    <a:pt x="28" y="145"/>
                  </a:cubicBezTo>
                  <a:cubicBezTo>
                    <a:pt x="28" y="196"/>
                    <a:pt x="28" y="196"/>
                    <a:pt x="28" y="196"/>
                  </a:cubicBezTo>
                  <a:cubicBezTo>
                    <a:pt x="0" y="196"/>
                    <a:pt x="0" y="196"/>
                    <a:pt x="0" y="196"/>
                  </a:cubicBezTo>
                  <a:cubicBezTo>
                    <a:pt x="0" y="147"/>
                    <a:pt x="0" y="147"/>
                    <a:pt x="0" y="147"/>
                  </a:cubicBezTo>
                  <a:cubicBezTo>
                    <a:pt x="0" y="132"/>
                    <a:pt x="12" y="120"/>
                    <a:pt x="27" y="120"/>
                  </a:cubicBezTo>
                  <a:close/>
                  <a:moveTo>
                    <a:pt x="144" y="0"/>
                  </a:moveTo>
                  <a:cubicBezTo>
                    <a:pt x="124" y="0"/>
                    <a:pt x="108" y="16"/>
                    <a:pt x="108" y="36"/>
                  </a:cubicBezTo>
                  <a:cubicBezTo>
                    <a:pt x="108" y="56"/>
                    <a:pt x="124" y="72"/>
                    <a:pt x="144" y="72"/>
                  </a:cubicBezTo>
                  <a:cubicBezTo>
                    <a:pt x="163" y="72"/>
                    <a:pt x="179" y="56"/>
                    <a:pt x="179" y="36"/>
                  </a:cubicBezTo>
                  <a:cubicBezTo>
                    <a:pt x="179" y="16"/>
                    <a:pt x="163" y="0"/>
                    <a:pt x="144" y="0"/>
                  </a:cubicBezTo>
                  <a:close/>
                  <a:moveTo>
                    <a:pt x="251" y="214"/>
                  </a:moveTo>
                  <a:cubicBezTo>
                    <a:pt x="208" y="214"/>
                    <a:pt x="208" y="214"/>
                    <a:pt x="208" y="214"/>
                  </a:cubicBezTo>
                  <a:cubicBezTo>
                    <a:pt x="208" y="137"/>
                    <a:pt x="208" y="137"/>
                    <a:pt x="208" y="137"/>
                  </a:cubicBezTo>
                  <a:cubicBezTo>
                    <a:pt x="208" y="127"/>
                    <a:pt x="206" y="117"/>
                    <a:pt x="201" y="108"/>
                  </a:cubicBezTo>
                  <a:cubicBezTo>
                    <a:pt x="205" y="107"/>
                    <a:pt x="208" y="106"/>
                    <a:pt x="212" y="106"/>
                  </a:cubicBezTo>
                  <a:cubicBezTo>
                    <a:pt x="233" y="106"/>
                    <a:pt x="251" y="124"/>
                    <a:pt x="251" y="145"/>
                  </a:cubicBezTo>
                  <a:lnTo>
                    <a:pt x="251" y="214"/>
                  </a:lnTo>
                  <a:close/>
                  <a:moveTo>
                    <a:pt x="79" y="137"/>
                  </a:moveTo>
                  <a:cubicBezTo>
                    <a:pt x="79" y="214"/>
                    <a:pt x="79" y="214"/>
                    <a:pt x="79" y="214"/>
                  </a:cubicBezTo>
                  <a:cubicBezTo>
                    <a:pt x="37" y="214"/>
                    <a:pt x="37" y="214"/>
                    <a:pt x="37" y="214"/>
                  </a:cubicBezTo>
                  <a:cubicBezTo>
                    <a:pt x="37" y="145"/>
                    <a:pt x="37" y="145"/>
                    <a:pt x="37" y="145"/>
                  </a:cubicBezTo>
                  <a:cubicBezTo>
                    <a:pt x="37" y="124"/>
                    <a:pt x="54" y="106"/>
                    <a:pt x="75" y="106"/>
                  </a:cubicBezTo>
                  <a:cubicBezTo>
                    <a:pt x="79" y="106"/>
                    <a:pt x="83" y="107"/>
                    <a:pt x="86" y="108"/>
                  </a:cubicBezTo>
                  <a:cubicBezTo>
                    <a:pt x="81" y="117"/>
                    <a:pt x="79" y="127"/>
                    <a:pt x="79" y="137"/>
                  </a:cubicBezTo>
                  <a:close/>
                  <a:moveTo>
                    <a:pt x="88" y="237"/>
                  </a:moveTo>
                  <a:cubicBezTo>
                    <a:pt x="200" y="237"/>
                    <a:pt x="200" y="237"/>
                    <a:pt x="200" y="237"/>
                  </a:cubicBezTo>
                  <a:cubicBezTo>
                    <a:pt x="200" y="137"/>
                    <a:pt x="200" y="137"/>
                    <a:pt x="200" y="137"/>
                  </a:cubicBezTo>
                  <a:cubicBezTo>
                    <a:pt x="200" y="106"/>
                    <a:pt x="174" y="81"/>
                    <a:pt x="144" y="81"/>
                  </a:cubicBezTo>
                  <a:cubicBezTo>
                    <a:pt x="113" y="81"/>
                    <a:pt x="88" y="106"/>
                    <a:pt x="88" y="137"/>
                  </a:cubicBezTo>
                  <a:lnTo>
                    <a:pt x="88" y="237"/>
                  </a:ln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5" name="TextBox 15"/>
          <p:cNvSpPr txBox="1"/>
          <p:nvPr/>
        </p:nvSpPr>
        <p:spPr>
          <a:xfrm>
            <a:off x="746649" y="1001542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教育性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46343" y="4040386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独特性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8015770" y="1001542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稳定性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15770" y="4040386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发展性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学校文化的特点</a:t>
              </a:r>
            </a:p>
          </p:txBody>
        </p:sp>
      </p:grpSp>
      <p:sp>
        <p:nvSpPr>
          <p:cNvPr id="41" name="TextBox 41"/>
          <p:cNvSpPr txBox="1"/>
          <p:nvPr/>
        </p:nvSpPr>
        <p:spPr>
          <a:xfrm>
            <a:off x="8002038" y="144857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每所学校都有其独特的历史传统、办学理念和文化底蕴，形成独特的学校文化。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732611" y="144857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学校文化以育人为根本目的，具有鲜明的教育性特征。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8002038" y="4494712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学校文化不是一成不变的，而是随着时代的发展和社会的进步不断发展和创新。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32611" y="4494712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学校文化一旦形成，便具有相对稳定性，对学校成员产生持久而深远的影响。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培育幼儿园园长的学校文化策略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4515" b="4515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l="5462" r="5462"/>
          <a:stretch>
            <a:fillRect/>
          </a:stretch>
        </p:blipFill>
        <p:spPr>
          <a:xfrm>
            <a:off x="7771734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制定学校文化发展规划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明确学校文化建设的目标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根据幼儿园的办学理念和特色，制定符合幼儿园实际的文化建设目标。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分析学校文化现状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通过问卷调查、访谈等方式，了解师生对学校文化的认同度和期望，找出学校文化建设的优势和不足。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制定学校文化发展规划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结合幼儿园的办学理念和目标，制定具体的学校文化发展规划，包括文化建设的内容、步骤、时间表等。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5250" r="1525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注重校园环境建设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打造优美、整洁、富有教育意义的校园环境，让师生在潜移默化中受到文化的熏陶。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建立和谐的师生关系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倡导尊重、理解、关爱的师生关系，营造温馨、和谐的校园氛围。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鼓励师生积极参与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通过举办各种活动，鼓励师生积极参与学校文化建设，增强他们的归属感和责任感。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营造积极向上的学校氛围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提高教师的职业素养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加强教师的职业培训和研修，提高教师的教育教学水平和职业素养。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倡导教师的良好行为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制定教师行为规范，倡导教师遵守职业道德，树立良好的教师形象。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建立激励机制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通过评选优秀教师、设立奖励基金等方式，激励教师积极投身教育事业，为学校文化建设贡献力量。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加强师德师风建设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https://d.book118.com/658106013062006033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2024-09-11T11:32:45.725</cp:lastPrinted>
  <dcterms:created xsi:type="dcterms:W3CDTF">2024-09-11T03:32:45Z</dcterms:created>
  <dcterms:modified xsi:type="dcterms:W3CDTF">2024-09-11T03:32:47Z</dcterms:modified>
</cp:coreProperties>
</file>