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7ECB1-1919-434F-B35F-77D6A5A0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47CC2-4A17-4432-A148-8DF6AB5F9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33092-7CA4-4007-B2DE-37DD7CC7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DA592-F645-4237-BC8E-B1BC284F0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F75DF-145F-4B0A-B91B-DE73BF37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F5585-B285-470B-9C95-A0AC5C40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703AF-4834-467A-94E1-E02E6117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BFE90-D3FA-4C47-8C1D-3B9C5FF2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3F338-D0E4-4011-AA15-82503B7A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DD957-6F87-41FE-9A7F-81AD51342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70688-A7BB-4D83-8954-19BED33C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31" Type="http://schemas.openxmlformats.org/officeDocument/2006/relationships/tags" Target="../tags/tag198.xml" /><Relationship Id="rId32" Type="http://schemas.openxmlformats.org/officeDocument/2006/relationships/tags" Target="../tags/tag199.xml" /><Relationship Id="rId33" Type="http://schemas.openxmlformats.org/officeDocument/2006/relationships/tags" Target="../tags/tag200.xml" /><Relationship Id="rId34" Type="http://schemas.openxmlformats.org/officeDocument/2006/relationships/tags" Target="../tags/tag201.xml" /><Relationship Id="rId35" Type="http://schemas.openxmlformats.org/officeDocument/2006/relationships/tags" Target="../tags/tag202.xml" /><Relationship Id="rId36" Type="http://schemas.openxmlformats.org/officeDocument/2006/relationships/tags" Target="../tags/tag203.xml" /><Relationship Id="rId37" Type="http://schemas.openxmlformats.org/officeDocument/2006/relationships/tags" Target="../tags/tag204.xml" /><Relationship Id="rId38" Type="http://schemas.openxmlformats.org/officeDocument/2006/relationships/tags" Target="../tags/tag205.xml" /><Relationship Id="rId39" Type="http://schemas.openxmlformats.org/officeDocument/2006/relationships/tags" Target="../tags/tag206.xml" /><Relationship Id="rId4" Type="http://schemas.openxmlformats.org/officeDocument/2006/relationships/tags" Target="../tags/tag171.xml" /><Relationship Id="rId40" Type="http://schemas.openxmlformats.org/officeDocument/2006/relationships/tags" Target="../tags/tag207.xml" /><Relationship Id="rId41" Type="http://schemas.openxmlformats.org/officeDocument/2006/relationships/tags" Target="../tags/tag208.xml" /><Relationship Id="rId42" Type="http://schemas.openxmlformats.org/officeDocument/2006/relationships/tags" Target="../tags/tag209.xml" /><Relationship Id="rId43" Type="http://schemas.openxmlformats.org/officeDocument/2006/relationships/tags" Target="../tags/tag210.xml" /><Relationship Id="rId44" Type="http://schemas.openxmlformats.org/officeDocument/2006/relationships/tags" Target="../tags/tag211.xml" /><Relationship Id="rId45" Type="http://schemas.openxmlformats.org/officeDocument/2006/relationships/tags" Target="../tags/tag212.xml" /><Relationship Id="rId46" Type="http://schemas.openxmlformats.org/officeDocument/2006/relationships/tags" Target="../tags/tag213.xml" /><Relationship Id="rId47" Type="http://schemas.openxmlformats.org/officeDocument/2006/relationships/tags" Target="../tags/tag214.xml" /><Relationship Id="rId48" Type="http://schemas.openxmlformats.org/officeDocument/2006/relationships/tags" Target="../tags/tag215.xml" /><Relationship Id="rId49" Type="http://schemas.openxmlformats.org/officeDocument/2006/relationships/tags" Target="../tags/tag216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27" Type="http://schemas.openxmlformats.org/officeDocument/2006/relationships/tags" Target="../tags/tag254.xml" /><Relationship Id="rId28" Type="http://schemas.openxmlformats.org/officeDocument/2006/relationships/tags" Target="../tags/tag255.xml" /><Relationship Id="rId29" Type="http://schemas.openxmlformats.org/officeDocument/2006/relationships/tags" Target="../tags/tag256.xml" /><Relationship Id="rId3" Type="http://schemas.openxmlformats.org/officeDocument/2006/relationships/tags" Target="../tags/tag230.xml" /><Relationship Id="rId30" Type="http://schemas.openxmlformats.org/officeDocument/2006/relationships/tags" Target="../tags/tag257.xml" /><Relationship Id="rId31" Type="http://schemas.openxmlformats.org/officeDocument/2006/relationships/tags" Target="../tags/tag258.xml" /><Relationship Id="rId32" Type="http://schemas.openxmlformats.org/officeDocument/2006/relationships/tags" Target="../tags/tag259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18" Type="http://schemas.openxmlformats.org/officeDocument/2006/relationships/tags" Target="../tags/tag291.xml" /><Relationship Id="rId19" Type="http://schemas.openxmlformats.org/officeDocument/2006/relationships/tags" Target="../tags/tag292.xml" /><Relationship Id="rId2" Type="http://schemas.openxmlformats.org/officeDocument/2006/relationships/tags" Target="../tags/tag275.xml" /><Relationship Id="rId20" Type="http://schemas.openxmlformats.org/officeDocument/2006/relationships/tags" Target="../tags/tag293.xml" /><Relationship Id="rId21" Type="http://schemas.openxmlformats.org/officeDocument/2006/relationships/tags" Target="../tags/tag294.xml" /><Relationship Id="rId22" Type="http://schemas.openxmlformats.org/officeDocument/2006/relationships/tags" Target="../tags/tag295.xml" /><Relationship Id="rId23" Type="http://schemas.openxmlformats.org/officeDocument/2006/relationships/tags" Target="../tags/tag296.xml" /><Relationship Id="rId24" Type="http://schemas.openxmlformats.org/officeDocument/2006/relationships/tags" Target="../tags/tag297.xml" /><Relationship Id="rId25" Type="http://schemas.openxmlformats.org/officeDocument/2006/relationships/tags" Target="../tags/tag298.xml" /><Relationship Id="rId26" Type="http://schemas.openxmlformats.org/officeDocument/2006/relationships/tags" Target="../tags/tag299.xml" /><Relationship Id="rId27" Type="http://schemas.openxmlformats.org/officeDocument/2006/relationships/tags" Target="../tags/tag300.xml" /><Relationship Id="rId28" Type="http://schemas.openxmlformats.org/officeDocument/2006/relationships/tags" Target="../tags/tag301.xml" /><Relationship Id="rId29" Type="http://schemas.openxmlformats.org/officeDocument/2006/relationships/tags" Target="../tags/tag302.xml" /><Relationship Id="rId3" Type="http://schemas.openxmlformats.org/officeDocument/2006/relationships/tags" Target="../tags/tag276.xml" /><Relationship Id="rId30" Type="http://schemas.openxmlformats.org/officeDocument/2006/relationships/tags" Target="../tags/tag303.xml" /><Relationship Id="rId31" Type="http://schemas.openxmlformats.org/officeDocument/2006/relationships/tags" Target="../tags/tag304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17101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生理学基本知识教学设计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教学目标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教学评价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教学内容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教学方法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06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教学安排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教学资源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0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46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52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掌握生理学的基本概念、原理和方法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6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2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理解生理学的基本结构和功能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6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2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掌握生理学的基本实验方法和技能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4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82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学会运用生理学知识解决实际问题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4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掌握生理学的基本概念和原理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学会运用生理学知识解决实际问题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提高实验操作能力和数据分析能力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培养团队合作和沟通能力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82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8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激发学生对生理学的兴趣和好奇心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0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2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8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培养学生的科学精神和探索精神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0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2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8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引导学生关注健康和生命科学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0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2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18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培养学生的团队合作精神和沟通能力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0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生理学概述</a:t>
            </a:r>
            <a:endParaRPr lang="zh-CN" altLang="en-US"/>
          </a:p>
        </p:txBody>
      </p:sp>
      <p:sp>
        <p:nvSpPr>
          <p:cNvPr id="1049204" name="圆角矩形 5"/>
          <p:cNvSpPr/>
          <p:nvPr>
            <p:custDataLst>
              <p:tags r:id="rId2"/>
            </p:custDataLst>
          </p:nvPr>
        </p:nvSpPr>
        <p:spPr>
          <a:xfrm>
            <a:off x="719129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圆角矩形 3"/>
          <p:cNvSpPr/>
          <p:nvPr>
            <p:custDataLst>
              <p:tags r:id="rId3"/>
            </p:custDataLst>
          </p:nvPr>
        </p:nvSpPr>
        <p:spPr>
          <a:xfrm>
            <a:off x="696000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5"/>
          <p:cNvSpPr txBox="1"/>
          <p:nvPr>
            <p:custDataLst>
              <p:tags r:id="rId4"/>
            </p:custDataLst>
          </p:nvPr>
        </p:nvSpPr>
        <p:spPr>
          <a:xfrm>
            <a:off x="869780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生理学的定义和研究范围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6"/>
          <p:cNvSpPr/>
          <p:nvPr>
            <p:custDataLst>
              <p:tags r:id="rId5"/>
            </p:custDataLst>
          </p:nvPr>
        </p:nvSpPr>
        <p:spPr>
          <a:xfrm>
            <a:off x="876031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212" name="圆角矩形 12"/>
          <p:cNvSpPr/>
          <p:nvPr>
            <p:custDataLst>
              <p:tags r:id="rId6"/>
            </p:custDataLst>
          </p:nvPr>
        </p:nvSpPr>
        <p:spPr>
          <a:xfrm>
            <a:off x="3475232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圆角矩形 13"/>
          <p:cNvSpPr/>
          <p:nvPr>
            <p:custDataLst>
              <p:tags r:id="rId7"/>
            </p:custDataLst>
          </p:nvPr>
        </p:nvSpPr>
        <p:spPr>
          <a:xfrm>
            <a:off x="3446477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圆角矩形 15"/>
          <p:cNvSpPr/>
          <p:nvPr>
            <p:custDataLst>
              <p:tags r:id="rId8"/>
            </p:custDataLst>
          </p:nvPr>
        </p:nvSpPr>
        <p:spPr>
          <a:xfrm>
            <a:off x="3675892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18" name="文本框 10"/>
          <p:cNvSpPr txBox="1"/>
          <p:nvPr>
            <p:custDataLst>
              <p:tags r:id="rId9"/>
            </p:custDataLst>
          </p:nvPr>
        </p:nvSpPr>
        <p:spPr>
          <a:xfrm>
            <a:off x="3621508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生理学的主要分支和研究方法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5"/>
          <p:cNvSpPr/>
          <p:nvPr>
            <p:custDataLst>
              <p:tags r:id="rId10"/>
            </p:custDataLst>
          </p:nvPr>
        </p:nvSpPr>
        <p:spPr>
          <a:xfrm>
            <a:off x="6225710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11"/>
            </p:custDataLst>
          </p:nvPr>
        </p:nvSpPr>
        <p:spPr>
          <a:xfrm>
            <a:off x="6202581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23"/>
          <p:cNvSpPr txBox="1"/>
          <p:nvPr>
            <p:custDataLst>
              <p:tags r:id="rId12"/>
            </p:custDataLst>
          </p:nvPr>
        </p:nvSpPr>
        <p:spPr>
          <a:xfrm>
            <a:off x="6376361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生理学的发展历程和重要发现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6"/>
          <p:cNvSpPr/>
          <p:nvPr>
            <p:custDataLst>
              <p:tags r:id="rId13"/>
            </p:custDataLst>
          </p:nvPr>
        </p:nvSpPr>
        <p:spPr>
          <a:xfrm>
            <a:off x="6382612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28" name="圆角矩形 12"/>
          <p:cNvSpPr/>
          <p:nvPr>
            <p:custDataLst>
              <p:tags r:id="rId14"/>
            </p:custDataLst>
          </p:nvPr>
        </p:nvSpPr>
        <p:spPr>
          <a:xfrm>
            <a:off x="8981813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圆角矩形 13"/>
          <p:cNvSpPr/>
          <p:nvPr>
            <p:custDataLst>
              <p:tags r:id="rId15"/>
            </p:custDataLst>
          </p:nvPr>
        </p:nvSpPr>
        <p:spPr>
          <a:xfrm>
            <a:off x="8953058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圆角矩形 15"/>
          <p:cNvSpPr/>
          <p:nvPr>
            <p:custDataLst>
              <p:tags r:id="rId16"/>
            </p:custDataLst>
          </p:nvPr>
        </p:nvSpPr>
        <p:spPr>
          <a:xfrm>
            <a:off x="9182473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34" name="文本框 32"/>
          <p:cNvSpPr txBox="1"/>
          <p:nvPr>
            <p:custDataLst>
              <p:tags r:id="rId17"/>
            </p:custDataLst>
          </p:nvPr>
        </p:nvSpPr>
        <p:spPr>
          <a:xfrm>
            <a:off x="9128089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生理学在医学、健康和日常生活中的应用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细胞生理</a:t>
            </a:r>
            <a:endParaRPr lang="zh-CN" altLang="en-US"/>
          </a:p>
        </p:txBody>
      </p:sp>
      <p:sp>
        <p:nvSpPr>
          <p:cNvPr id="1049272" name="矩形: 圆角"/>
          <p:cNvSpPr/>
          <p:nvPr>
            <p:custDataLst>
              <p:tags r:id="rId2"/>
            </p:custDataLst>
          </p:nvPr>
        </p:nvSpPr>
        <p:spPr>
          <a:xfrm>
            <a:off x="696000" y="1539025"/>
            <a:ext cx="5118357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直角三角形"/>
          <p:cNvSpPr/>
          <p:nvPr>
            <p:custDataLst>
              <p:tags r:id="rId3"/>
            </p:custDataLst>
          </p:nvPr>
        </p:nvSpPr>
        <p:spPr>
          <a:xfrm>
            <a:off x="1666533" y="1424292"/>
            <a:ext cx="118490" cy="117239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: 圆角"/>
          <p:cNvSpPr/>
          <p:nvPr>
            <p:custDataLst>
              <p:tags r:id="rId4"/>
            </p:custDataLst>
          </p:nvPr>
        </p:nvSpPr>
        <p:spPr>
          <a:xfrm>
            <a:off x="1030796" y="1416141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装饰3"/>
          <p:cNvSpPr/>
          <p:nvPr>
            <p:custDataLst>
              <p:tags r:id="rId5"/>
            </p:custDataLst>
          </p:nvPr>
        </p:nvSpPr>
        <p:spPr>
          <a:xfrm>
            <a:off x="5326094" y="2567865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装饰2"/>
          <p:cNvSpPr/>
          <p:nvPr>
            <p:custDataLst>
              <p:tags r:id="rId6"/>
            </p:custDataLst>
          </p:nvPr>
        </p:nvSpPr>
        <p:spPr>
          <a:xfrm>
            <a:off x="5639574" y="2254386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装饰1"/>
          <p:cNvSpPr/>
          <p:nvPr>
            <p:custDataLst>
              <p:tags r:id="rId7"/>
            </p:custDataLst>
          </p:nvPr>
        </p:nvSpPr>
        <p:spPr>
          <a:xfrm>
            <a:off x="5280953" y="2217395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18"/>
          <p:cNvSpPr txBox="1"/>
          <p:nvPr>
            <p:custDataLst>
              <p:tags r:id="rId8"/>
            </p:custDataLst>
          </p:nvPr>
        </p:nvSpPr>
        <p:spPr>
          <a:xfrm>
            <a:off x="1089730" y="1688868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286" name="文本框 22"/>
          <p:cNvSpPr txBox="1"/>
          <p:nvPr>
            <p:custDataLst>
              <p:tags r:id="rId9"/>
            </p:custDataLst>
          </p:nvPr>
        </p:nvSpPr>
        <p:spPr>
          <a:xfrm>
            <a:off x="1941768" y="168886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细胞结构：介绍细胞的基本结构和功能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88" name="矩形: 圆角"/>
          <p:cNvSpPr/>
          <p:nvPr>
            <p:custDataLst>
              <p:tags r:id="rId10"/>
            </p:custDataLst>
          </p:nvPr>
        </p:nvSpPr>
        <p:spPr>
          <a:xfrm>
            <a:off x="6377505" y="3270686"/>
            <a:ext cx="5118357" cy="120850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直角三角形"/>
          <p:cNvSpPr/>
          <p:nvPr>
            <p:custDataLst>
              <p:tags r:id="rId11"/>
            </p:custDataLst>
          </p:nvPr>
        </p:nvSpPr>
        <p:spPr>
          <a:xfrm>
            <a:off x="10364965" y="3154072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: 圆角"/>
          <p:cNvSpPr/>
          <p:nvPr>
            <p:custDataLst>
              <p:tags r:id="rId12"/>
            </p:custDataLst>
          </p:nvPr>
        </p:nvSpPr>
        <p:spPr>
          <a:xfrm>
            <a:off x="10465279" y="3145922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装饰12"/>
          <p:cNvSpPr/>
          <p:nvPr>
            <p:custDataLst>
              <p:tags r:id="rId13"/>
            </p:custDataLst>
          </p:nvPr>
        </p:nvSpPr>
        <p:spPr>
          <a:xfrm>
            <a:off x="6374997" y="3256893"/>
            <a:ext cx="188088" cy="501567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装饰11"/>
          <p:cNvSpPr/>
          <p:nvPr>
            <p:custDataLst>
              <p:tags r:id="rId14"/>
            </p:custDataLst>
          </p:nvPr>
        </p:nvSpPr>
        <p:spPr>
          <a:xfrm>
            <a:off x="6374997" y="3256893"/>
            <a:ext cx="501567" cy="188088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装饰10"/>
          <p:cNvSpPr/>
          <p:nvPr>
            <p:custDataLst>
              <p:tags r:id="rId15"/>
            </p:custDataLst>
          </p:nvPr>
        </p:nvSpPr>
        <p:spPr>
          <a:xfrm>
            <a:off x="6371235" y="3261282"/>
            <a:ext cx="542320" cy="542320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12"/>
          <p:cNvSpPr txBox="1"/>
          <p:nvPr>
            <p:custDataLst>
              <p:tags r:id="rId16"/>
            </p:custDataLst>
          </p:nvPr>
        </p:nvSpPr>
        <p:spPr>
          <a:xfrm>
            <a:off x="10524213" y="3421157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02" name="矩形: 圆角"/>
          <p:cNvSpPr/>
          <p:nvPr>
            <p:custDataLst>
              <p:tags r:id="rId17"/>
            </p:custDataLst>
          </p:nvPr>
        </p:nvSpPr>
        <p:spPr>
          <a:xfrm>
            <a:off x="6377505" y="1562223"/>
            <a:ext cx="5118357" cy="12087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直角三角形"/>
          <p:cNvSpPr/>
          <p:nvPr>
            <p:custDataLst>
              <p:tags r:id="rId18"/>
            </p:custDataLst>
          </p:nvPr>
        </p:nvSpPr>
        <p:spPr>
          <a:xfrm>
            <a:off x="10365592" y="1447489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: 圆角"/>
          <p:cNvSpPr/>
          <p:nvPr>
            <p:custDataLst>
              <p:tags r:id="rId19"/>
            </p:custDataLst>
          </p:nvPr>
        </p:nvSpPr>
        <p:spPr>
          <a:xfrm>
            <a:off x="10465906" y="1439339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装饰6"/>
          <p:cNvSpPr/>
          <p:nvPr>
            <p:custDataLst>
              <p:tags r:id="rId20"/>
            </p:custDataLst>
          </p:nvPr>
        </p:nvSpPr>
        <p:spPr>
          <a:xfrm>
            <a:off x="6371235" y="2589182"/>
            <a:ext cx="501567" cy="18808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装饰5"/>
          <p:cNvSpPr/>
          <p:nvPr>
            <p:custDataLst>
              <p:tags r:id="rId21"/>
            </p:custDataLst>
          </p:nvPr>
        </p:nvSpPr>
        <p:spPr>
          <a:xfrm>
            <a:off x="6371235" y="2275702"/>
            <a:ext cx="188088" cy="501567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装饰4"/>
          <p:cNvSpPr/>
          <p:nvPr>
            <p:custDataLst>
              <p:tags r:id="rId22"/>
            </p:custDataLst>
          </p:nvPr>
        </p:nvSpPr>
        <p:spPr>
          <a:xfrm>
            <a:off x="6375624" y="2238712"/>
            <a:ext cx="542320" cy="542320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12"/>
          <p:cNvSpPr txBox="1"/>
          <p:nvPr>
            <p:custDataLst>
              <p:tags r:id="rId23"/>
            </p:custDataLst>
          </p:nvPr>
        </p:nvSpPr>
        <p:spPr>
          <a:xfrm>
            <a:off x="10524840" y="1717082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16" name="矩形: 圆角"/>
          <p:cNvSpPr/>
          <p:nvPr>
            <p:custDataLst>
              <p:tags r:id="rId24"/>
            </p:custDataLst>
          </p:nvPr>
        </p:nvSpPr>
        <p:spPr>
          <a:xfrm>
            <a:off x="696000" y="3270060"/>
            <a:ext cx="5118357" cy="120850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直角三角形"/>
          <p:cNvSpPr/>
          <p:nvPr>
            <p:custDataLst>
              <p:tags r:id="rId25"/>
            </p:custDataLst>
          </p:nvPr>
        </p:nvSpPr>
        <p:spPr>
          <a:xfrm>
            <a:off x="1666533" y="3154072"/>
            <a:ext cx="118490" cy="117239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: 圆角"/>
          <p:cNvSpPr/>
          <p:nvPr>
            <p:custDataLst>
              <p:tags r:id="rId26"/>
            </p:custDataLst>
          </p:nvPr>
        </p:nvSpPr>
        <p:spPr>
          <a:xfrm>
            <a:off x="1030796" y="3145922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9"/>
          <p:cNvSpPr txBox="1"/>
          <p:nvPr>
            <p:custDataLst>
              <p:tags r:id="rId27"/>
            </p:custDataLst>
          </p:nvPr>
        </p:nvSpPr>
        <p:spPr>
          <a:xfrm>
            <a:off x="1089730" y="3418649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24" name="装饰9"/>
          <p:cNvSpPr/>
          <p:nvPr>
            <p:custDataLst>
              <p:tags r:id="rId28"/>
            </p:custDataLst>
          </p:nvPr>
        </p:nvSpPr>
        <p:spPr>
          <a:xfrm>
            <a:off x="5634558" y="3256893"/>
            <a:ext cx="188088" cy="501567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装饰8"/>
          <p:cNvSpPr/>
          <p:nvPr>
            <p:custDataLst>
              <p:tags r:id="rId29"/>
            </p:custDataLst>
          </p:nvPr>
        </p:nvSpPr>
        <p:spPr>
          <a:xfrm>
            <a:off x="5284088" y="3261282"/>
            <a:ext cx="542320" cy="542320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装饰7"/>
          <p:cNvSpPr/>
          <p:nvPr>
            <p:custDataLst>
              <p:tags r:id="rId30"/>
            </p:custDataLst>
          </p:nvPr>
        </p:nvSpPr>
        <p:spPr>
          <a:xfrm>
            <a:off x="5321078" y="3256893"/>
            <a:ext cx="501567" cy="188088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42"/>
          <p:cNvSpPr txBox="1"/>
          <p:nvPr>
            <p:custDataLst>
              <p:tags r:id="rId31"/>
            </p:custDataLst>
          </p:nvPr>
        </p:nvSpPr>
        <p:spPr>
          <a:xfrm>
            <a:off x="7070921" y="168886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细胞代谢：讲解细胞的能量代谢和物质代谢过程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2" name="文本框 43"/>
          <p:cNvSpPr txBox="1"/>
          <p:nvPr>
            <p:custDataLst>
              <p:tags r:id="rId32"/>
            </p:custDataLst>
          </p:nvPr>
        </p:nvSpPr>
        <p:spPr>
          <a:xfrm>
            <a:off x="1939887" y="337664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细胞分裂：介绍细胞的有丝分裂和无丝分裂过程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4" name="文本框 44"/>
          <p:cNvSpPr txBox="1"/>
          <p:nvPr>
            <p:custDataLst>
              <p:tags r:id="rId33"/>
            </p:custDataLst>
          </p:nvPr>
        </p:nvSpPr>
        <p:spPr>
          <a:xfrm>
            <a:off x="7069041" y="337664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细胞分化：讲解细胞的分化过程和意义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6" name="矩形: 圆角"/>
          <p:cNvSpPr/>
          <p:nvPr>
            <p:custDataLst>
              <p:tags r:id="rId34"/>
            </p:custDataLst>
          </p:nvPr>
        </p:nvSpPr>
        <p:spPr>
          <a:xfrm>
            <a:off x="696000" y="4884480"/>
            <a:ext cx="5118357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直角三角形"/>
          <p:cNvSpPr/>
          <p:nvPr>
            <p:custDataLst>
              <p:tags r:id="rId35"/>
            </p:custDataLst>
          </p:nvPr>
        </p:nvSpPr>
        <p:spPr>
          <a:xfrm>
            <a:off x="1666533" y="4769746"/>
            <a:ext cx="118490" cy="117239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: 圆角"/>
          <p:cNvSpPr/>
          <p:nvPr>
            <p:custDataLst>
              <p:tags r:id="rId36"/>
            </p:custDataLst>
          </p:nvPr>
        </p:nvSpPr>
        <p:spPr>
          <a:xfrm>
            <a:off x="1030796" y="4761596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装饰3"/>
          <p:cNvSpPr/>
          <p:nvPr>
            <p:custDataLst>
              <p:tags r:id="rId37"/>
            </p:custDataLst>
          </p:nvPr>
        </p:nvSpPr>
        <p:spPr>
          <a:xfrm>
            <a:off x="5326094" y="5913320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装饰2"/>
          <p:cNvSpPr/>
          <p:nvPr>
            <p:custDataLst>
              <p:tags r:id="rId38"/>
            </p:custDataLst>
          </p:nvPr>
        </p:nvSpPr>
        <p:spPr>
          <a:xfrm>
            <a:off x="5639574" y="5599840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装饰1"/>
          <p:cNvSpPr/>
          <p:nvPr>
            <p:custDataLst>
              <p:tags r:id="rId39"/>
            </p:custDataLst>
          </p:nvPr>
        </p:nvSpPr>
        <p:spPr>
          <a:xfrm>
            <a:off x="5280953" y="5562849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62"/>
          <p:cNvSpPr txBox="1"/>
          <p:nvPr>
            <p:custDataLst>
              <p:tags r:id="rId40"/>
            </p:custDataLst>
          </p:nvPr>
        </p:nvSpPr>
        <p:spPr>
          <a:xfrm>
            <a:off x="1089730" y="5034323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50" name="文本框 63"/>
          <p:cNvSpPr txBox="1"/>
          <p:nvPr>
            <p:custDataLst>
              <p:tags r:id="rId41"/>
            </p:custDataLst>
          </p:nvPr>
        </p:nvSpPr>
        <p:spPr>
          <a:xfrm>
            <a:off x="1941768" y="503432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细胞衰老和凋亡：介绍细胞的衰老和凋亡机制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2" name="矩形: 圆角"/>
          <p:cNvSpPr/>
          <p:nvPr>
            <p:custDataLst>
              <p:tags r:id="rId42"/>
            </p:custDataLst>
          </p:nvPr>
        </p:nvSpPr>
        <p:spPr>
          <a:xfrm>
            <a:off x="6377505" y="4907677"/>
            <a:ext cx="5118357" cy="12087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直角三角形"/>
          <p:cNvSpPr/>
          <p:nvPr>
            <p:custDataLst>
              <p:tags r:id="rId43"/>
            </p:custDataLst>
          </p:nvPr>
        </p:nvSpPr>
        <p:spPr>
          <a:xfrm>
            <a:off x="10365592" y="4792944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: 圆角"/>
          <p:cNvSpPr/>
          <p:nvPr>
            <p:custDataLst>
              <p:tags r:id="rId44"/>
            </p:custDataLst>
          </p:nvPr>
        </p:nvSpPr>
        <p:spPr>
          <a:xfrm>
            <a:off x="10465906" y="4784793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装饰6"/>
          <p:cNvSpPr/>
          <p:nvPr>
            <p:custDataLst>
              <p:tags r:id="rId45"/>
            </p:custDataLst>
          </p:nvPr>
        </p:nvSpPr>
        <p:spPr>
          <a:xfrm>
            <a:off x="6371235" y="5934636"/>
            <a:ext cx="501567" cy="18808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装饰5"/>
          <p:cNvSpPr/>
          <p:nvPr>
            <p:custDataLst>
              <p:tags r:id="rId46"/>
            </p:custDataLst>
          </p:nvPr>
        </p:nvSpPr>
        <p:spPr>
          <a:xfrm>
            <a:off x="6371235" y="5621157"/>
            <a:ext cx="188088" cy="501567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装饰4"/>
          <p:cNvSpPr/>
          <p:nvPr>
            <p:custDataLst>
              <p:tags r:id="rId47"/>
            </p:custDataLst>
          </p:nvPr>
        </p:nvSpPr>
        <p:spPr>
          <a:xfrm>
            <a:off x="6375624" y="5584166"/>
            <a:ext cx="542320" cy="542320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2"/>
          <p:cNvSpPr txBox="1"/>
          <p:nvPr>
            <p:custDataLst>
              <p:tags r:id="rId48"/>
            </p:custDataLst>
          </p:nvPr>
        </p:nvSpPr>
        <p:spPr>
          <a:xfrm>
            <a:off x="10524840" y="5062536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66" name="文本框 72"/>
          <p:cNvSpPr txBox="1"/>
          <p:nvPr>
            <p:custDataLst>
              <p:tags r:id="rId49"/>
            </p:custDataLst>
          </p:nvPr>
        </p:nvSpPr>
        <p:spPr>
          <a:xfrm>
            <a:off x="7070921" y="503432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细胞信号传导：讲解细胞之间的信号传导方式和意义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组织生理</a:t>
            </a:r>
            <a:endParaRPr lang="zh-CN" altLang="en-US"/>
          </a:p>
        </p:txBody>
      </p:sp>
      <p:sp>
        <p:nvSpPr>
          <p:cNvPr id="10494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组织结构：细胞、组织、器官、系统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组织功能：新陈代谢、生长、发育、修复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组织类型：上皮组织、结缔组织、肌肉组织、神经组织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组织再生：细胞分裂、分化、增殖、凋亡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器官生理</a:t>
            </a:r>
            <a:endParaRPr lang="zh-CN" altLang="en-US"/>
          </a:p>
        </p:txBody>
      </p:sp>
      <p:sp>
        <p:nvSpPr>
          <p:cNvPr id="1049464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心脏：心脏的结构和功能，心脏的工作原理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神经系统：神经系统的结构和功能，神经系统的工作原理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正文"/>
          <p:cNvSpPr txBox="1"/>
          <p:nvPr>
            <p:custDataLst>
              <p:tags r:id="rId29"/>
            </p:custDataLst>
          </p:nvPr>
        </p:nvSpPr>
        <p:spPr>
          <a:xfrm>
            <a:off x="821108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消化系统：消化系统的结构和功能，消化系统的工作原理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正文"/>
          <p:cNvSpPr txBox="1"/>
          <p:nvPr>
            <p:custDataLst>
              <p:tags r:id="rId30"/>
            </p:custDataLst>
          </p:nvPr>
        </p:nvSpPr>
        <p:spPr>
          <a:xfrm>
            <a:off x="185617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肺：肺的结构和功能，肺的工作原理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31"/>
            </p:custDataLst>
          </p:nvPr>
        </p:nvSpPr>
        <p:spPr>
          <a:xfrm>
            <a:off x="6444117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肝脏：肝脏的结构和功能，肝脏的工作原理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正文"/>
          <p:cNvSpPr txBox="1"/>
          <p:nvPr>
            <p:custDataLst>
              <p:tags r:id="rId32"/>
            </p:custDataLst>
          </p:nvPr>
        </p:nvSpPr>
        <p:spPr>
          <a:xfrm>
            <a:off x="3623145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肾脏：肾脏的结构和功能，肾脏的工作原理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5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理论教学</a:t>
            </a:r>
            <a:endParaRPr lang="zh-CN" altLang="en-US"/>
          </a:p>
        </p:txBody>
      </p:sp>
      <p:sp>
        <p:nvSpPr>
          <p:cNvPr id="10495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讲解生理学基本概念和原理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利用图表、模型等辅助教学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引导学生思考生理学现象背后的原理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结合实际生活案例，提高学生对生理学的兴趣和认知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实验教学</a:t>
            </a:r>
            <a:endParaRPr lang="zh-CN" altLang="en-US"/>
          </a:p>
        </p:txBody>
      </p:sp>
      <p:sp>
        <p:nvSpPr>
          <p:cNvPr id="1049654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6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8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0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2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4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实验目的：通过实验加深学生对生理学知识的理解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实验总结：总结实验结果，引导学生思考实验背后的生理学原理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正文"/>
          <p:cNvSpPr txBox="1"/>
          <p:nvPr>
            <p:custDataLst>
              <p:tags r:id="rId29"/>
            </p:custDataLst>
          </p:nvPr>
        </p:nvSpPr>
        <p:spPr>
          <a:xfrm>
            <a:off x="7865542" y="2459608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实验结果：引导学生观察实验结果，分析实验数据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正文"/>
          <p:cNvSpPr txBox="1"/>
          <p:nvPr>
            <p:custDataLst>
              <p:tags r:id="rId30"/>
            </p:custDataLst>
          </p:nvPr>
        </p:nvSpPr>
        <p:spPr>
          <a:xfrm>
            <a:off x="2200433" y="2459608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实验准备：准备实验器材、材料和实验环境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正文"/>
          <p:cNvSpPr txBox="1"/>
          <p:nvPr>
            <p:custDataLst>
              <p:tags r:id="rId31"/>
            </p:custDataLst>
          </p:nvPr>
        </p:nvSpPr>
        <p:spPr>
          <a:xfrm>
            <a:off x="5033631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实验步骤：详细讲解实验操作步骤和注意事项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https://d.book118.com/658117101127006045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6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微软雅黑</vt:lpstr>
      <vt:lpstr>Office Theme</vt:lpstr>
      <vt:lpstr>生理学基本知识教学设计</vt:lpstr>
      <vt:lpstr>目录</vt:lpstr>
      <vt:lpstr>教学目标</vt:lpstr>
      <vt:lpstr>知识目标</vt:lpstr>
      <vt:lpstr>能力目标</vt:lpstr>
      <vt:lpstr>情感目标</vt:lpstr>
      <vt:lpstr>教学内容</vt:lpstr>
      <vt:lpstr>生理学概述</vt:lpstr>
      <vt:lpstr>细胞生理</vt:lpstr>
      <vt:lpstr>组织生理</vt:lpstr>
      <vt:lpstr>器官生理</vt:lpstr>
      <vt:lpstr>教学方法</vt:lpstr>
      <vt:lpstr>理论教学</vt:lpstr>
      <vt:lpstr>实验教学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2024-09-26T12:44:52.853</cp:lastPrinted>
  <dcterms:created xsi:type="dcterms:W3CDTF">2024-09-26T04:44:52Z</dcterms:created>
  <dcterms:modified xsi:type="dcterms:W3CDTF">2024-09-26T04:44:55Z</dcterms:modified>
</cp:coreProperties>
</file>