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BF373-403E-4E48-ADEE-DD448EC5A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333A4-3947-46F1-ACFB-9429C6CCD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D6D5D-20CE-4F21-9462-7B0EF4E7F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4DA96-4E8E-4108-82BC-A8F0094F7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8FAB72-48D4-4BFC-8FB8-08999759A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773050-8E33-42FE-A78E-3132E4615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641DBD-496D-4AE3-8989-5B351B54A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FC4A2-7FEC-4364-8F1B-ED64FE78B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CD01F-9A6B-4349-9488-0A1ED9C39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B5607-2F07-4D8F-AE15-280A14E61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F5232-D7E3-4A0C-94C7-7230C845E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8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3110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卒中病人急救护理PPT\n## 1.脑卒中概述及急救重要性\n### 1.1脑卒中的定义与分类\n### 1.2脑卒中发生的危险因素\n### 1.3急救护理在脑卒中治疗中的作用\n## 2.脑卒中症状识别与评估\n### 2.1脑卒中的典型症状与早期识别\n### 2.2脑卒中病情评估方法\n### 2.3脑卒中急救的时效性\n## 3.脑卒中病人的现场急救措施\n### 3.1保持呼吸通畅与心肺复苏\n### 3.2控制出血与创伤处理\n### 3.3药物治疗的时机与选择\n## 4.脑卒中病人的转运与护理\n### 4.1脑卒中病人的安全转运方式\n### 4.2转运过程中的护理要点\n### 4.3急诊科对脑卒中病人的初步处理\n## 5.脑卒中病人的早期康复与护理\n### 5.1脑卒中病人的康复目标与原则\n### 5.2康复护理的方法与技巧\n### 5.3心理护理与家庭支持在康复中的作用\n## 6.脑卒中病人的长期预防与管理\n### 6.1脑卒中病人的二级预防策略\n### 6.2慢性病的管理与控制\n### 6.3健康教育与生活方式的调整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脑卒中病人急救护理PPT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脑卒中概述及急救重要性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脑卒中的定义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是一种急性脑血管疾病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主要表现为局部脑组织缺血缺氧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导致神经功能障碍和神经细胞死亡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脑卒中的分类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缺血性脑卒中：血管堵塞导致脑组织缺血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出血性脑卒中：血管破裂导致脑组织出血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33" name="Tencent"/>
          <p:cNvCxnSpPr/>
          <p:nvPr/>
        </p:nvCxnSpPr>
        <p:spPr>
          <a:xfrm>
            <a:off x="-44450" y="3571946"/>
            <a:ext cx="12280900" cy="0"/>
          </a:xfrm>
          <a:prstGeom prst="line">
            <a:avLst/>
          </a:prstGeom>
          <a:ln w="31750"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4" name="椭圆 48"/>
          <p:cNvSpPr>
            <a:spLocks noChangeAspect="1"/>
          </p:cNvSpPr>
          <p:nvPr/>
        </p:nvSpPr>
        <p:spPr>
          <a:xfrm>
            <a:off x="1200400" y="3149376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5" name="椭圆 49"/>
          <p:cNvSpPr>
            <a:spLocks noChangeAspect="1"/>
          </p:cNvSpPr>
          <p:nvPr/>
        </p:nvSpPr>
        <p:spPr>
          <a:xfrm>
            <a:off x="3403359" y="3130438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6" name="椭圆 50"/>
          <p:cNvSpPr>
            <a:spLocks noChangeAspect="1"/>
          </p:cNvSpPr>
          <p:nvPr/>
        </p:nvSpPr>
        <p:spPr>
          <a:xfrm>
            <a:off x="5606318" y="3130438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7" name="椭圆 5"/>
          <p:cNvSpPr>
            <a:spLocks noChangeAspect="1"/>
          </p:cNvSpPr>
          <p:nvPr/>
        </p:nvSpPr>
        <p:spPr>
          <a:xfrm>
            <a:off x="10012236" y="3130438"/>
            <a:ext cx="864000" cy="864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05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8" name="椭圆 1"/>
          <p:cNvSpPr>
            <a:spLocks noChangeAspect="1"/>
          </p:cNvSpPr>
          <p:nvPr/>
        </p:nvSpPr>
        <p:spPr>
          <a:xfrm>
            <a:off x="7809277" y="3130438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400" y="4254829"/>
            <a:ext cx="10755836" cy="2187594"/>
            <a:chOff x="660400" y="4254829"/>
            <a:chExt cx="10755836" cy="2187594"/>
          </a:xfrm>
        </p:grpSpPr>
        <p:grpSp>
          <p:nvGrpSpPr>
            <p:cNvPr id="240" name="组合 58"/>
            <p:cNvGrpSpPr/>
            <p:nvPr/>
          </p:nvGrpSpPr>
          <p:grpSpPr>
            <a:xfrm>
              <a:off x="660400" y="4254829"/>
              <a:ext cx="1944000" cy="2187594"/>
              <a:chOff x="983108" y="4312091"/>
              <a:chExt cx="1944000" cy="218759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高血压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持续高血压导致脑血管损伤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增加脑卒中的风险</a:t>
                </a:r>
                <a:endParaRPr/>
              </a:p>
            </p:txBody>
          </p:sp>
        </p:grpSp>
        <p:grpSp>
          <p:nvGrpSpPr>
            <p:cNvPr id="243" name="组合 24"/>
            <p:cNvGrpSpPr/>
            <p:nvPr/>
          </p:nvGrpSpPr>
          <p:grpSpPr>
            <a:xfrm>
              <a:off x="2863359" y="4254829"/>
              <a:ext cx="1944000" cy="2187594"/>
              <a:chOff x="983108" y="4312091"/>
              <a:chExt cx="1944000" cy="218759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吸烟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烟草中的有害物质损害血管内皮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加速动脉硬化和血栓形成</a:t>
                </a:r>
                <a:endParaRPr/>
              </a:p>
            </p:txBody>
          </p:sp>
        </p:grpSp>
        <p:grpSp>
          <p:nvGrpSpPr>
            <p:cNvPr id="246" name="组合 27"/>
            <p:cNvGrpSpPr/>
            <p:nvPr/>
          </p:nvGrpSpPr>
          <p:grpSpPr>
            <a:xfrm>
              <a:off x="5066318" y="4254829"/>
              <a:ext cx="1944000" cy="2187594"/>
              <a:chOff x="983108" y="4312091"/>
              <a:chExt cx="1944000" cy="218759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糖尿病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高血糖损伤血管和神经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增加脑卒中的风险</a:t>
                </a:r>
                <a:endParaRPr/>
              </a:p>
            </p:txBody>
          </p:sp>
        </p:grpSp>
        <p:grpSp>
          <p:nvGrpSpPr>
            <p:cNvPr id="249" name="组合 30"/>
            <p:cNvGrpSpPr/>
            <p:nvPr/>
          </p:nvGrpSpPr>
          <p:grpSpPr>
            <a:xfrm>
              <a:off x="7269277" y="4254829"/>
              <a:ext cx="1944000" cy="2187594"/>
              <a:chOff x="983108" y="4312091"/>
              <a:chExt cx="1944000" cy="2187594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高脂血症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胆固醇和甘油三酯沉积在血管壁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导致动脉硬化和血栓形成</a:t>
                </a:r>
                <a:endParaRPr/>
              </a:p>
            </p:txBody>
          </p:sp>
        </p:grpSp>
        <p:grpSp>
          <p:nvGrpSpPr>
            <p:cNvPr id="252" name="组合 33"/>
            <p:cNvGrpSpPr/>
            <p:nvPr/>
          </p:nvGrpSpPr>
          <p:grpSpPr>
            <a:xfrm>
              <a:off x="9472236" y="4254829"/>
              <a:ext cx="1944000" cy="2187594"/>
              <a:chOff x="983108" y="4312091"/>
              <a:chExt cx="1944000" cy="218759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家族遗传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遗传因素导致脑血管疾病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增加脑卒中的风险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脑卒中发生的危险因素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急救护理在脑卒中治疗中的作用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缩短发病至就诊时间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及时发现症状并拨打急救电话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快速转运病人至医院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提高病人生存率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现场急救措施减轻病情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快速救治提高病人生存率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减轻病人后遗症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早期康复护理提高康复效果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减少后遗症对生活的影响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脑卒中症状识别与评估</a:t>
            </a:r>
            <a:endParaRPr/>
          </a:p>
        </p:txBody>
      </p:sp>
      <p:sp>
        <p:nvSpPr>
          <p:cNvPr id="27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79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突发性言语不清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病人说话含糊不清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无法理解他人的言语</a:t>
                </a:r>
                <a:endParaRPr/>
              </a:p>
            </p:txBody>
          </p:sp>
          <p:pic>
            <p:nvPicPr>
              <p:cNvPr id="283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突发性肢体无力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病人一侧肢体无法活动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肢体无力持续时间较长</a:t>
                </a:r>
                <a:endParaRPr/>
              </a:p>
            </p:txBody>
          </p:sp>
          <p:pic>
            <p:nvPicPr>
              <p:cNvPr id="288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突发性视力障碍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病人视力下降或失明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视力障碍持续时间较短</a:t>
                </a:r>
                <a:endParaRPr/>
              </a:p>
            </p:txBody>
          </p:sp>
          <p:pic>
            <p:nvPicPr>
              <p:cNvPr id="293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突发性头痛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病人出现剧烈头痛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头痛持续时间较长</a:t>
                </a:r>
                <a:endParaRPr/>
              </a:p>
            </p:txBody>
          </p:sp>
          <p:pic>
            <p:nvPicPr>
              <p:cNvPr id="298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脑卒中的典型症状与早期识别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30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神志状态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观察病人的意识水平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评估病人的认知和语言功能</a:t>
                </a:r>
                <a:endParaRPr/>
              </a:p>
            </p:txBody>
          </p:sp>
          <p:pic>
            <p:nvPicPr>
              <p:cNvPr id="30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肌力评估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检查病人四肢肌力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评估肌肉麻痹和无力程度</a:t>
                </a:r>
                <a:endParaRPr/>
              </a:p>
            </p:txBody>
          </p:sp>
          <p:pic>
            <p:nvPicPr>
              <p:cNvPr id="31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言语和吞咽功能评估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观察病人的言语和吞咽能力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评估神经功能障碍程度</a:t>
                </a:r>
                <a:endParaRPr/>
              </a:p>
            </p:txBody>
          </p:sp>
          <p:pic>
            <p:nvPicPr>
              <p:cNvPr id="31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瞳孔和眼球运动评估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检查病人的瞳孔大小和对光反应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观察眼球运动是否正常</a:t>
                </a:r>
                <a:endParaRPr/>
              </a:p>
            </p:txBody>
          </p:sp>
          <p:pic>
            <p:nvPicPr>
              <p:cNvPr id="32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脑卒中病情评估方法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2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溶栓治疗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缺血性脑卒中发病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3小时内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可进行溶栓治疗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溶栓治疗可恢复局部血流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神经保护治疗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6小时内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可进行神经保护治疗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减轻脑组织损伤</a:t>
                </a:r>
                <a:endParaRPr/>
              </a:p>
            </p:txBody>
          </p:sp>
          <p:pic>
            <p:nvPicPr>
              <p:cNvPr id="33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早期康复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24小时内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开始早期康复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提高病人康复效果</a:t>
                </a:r>
                <a:endParaRPr/>
              </a:p>
            </p:txBody>
          </p:sp>
          <p:pic>
            <p:nvPicPr>
              <p:cNvPr id="33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脑卒中急救的时效性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脑卒中病人的现场急救措施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保持呼吸通畅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病人去枕平卧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头偏向一侧防止误吸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如无心跳呼吸立即实施心肺复苏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保持呼吸通畅与心肺复苏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控制出血与创伤处理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出血处理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如病人出现出血症状立即压迫止血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尽快拨打急救电话寻求专业救治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创伤处理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如病人有创伤尽快清洗伤口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预防感染和破伤风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溶栓治疗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3小时内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可进行溶栓治疗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选择合适的溶栓药物</a:t>
                </a:r>
                <a:endParaRPr/>
              </a:p>
            </p:txBody>
          </p:sp>
          <p:sp>
            <p:nvSpPr>
              <p:cNvPr id="4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抗凝治疗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48小时内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可进行抗凝治疗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选择合适的抗凝药物</a:t>
                </a:r>
                <a:endParaRPr/>
              </a:p>
            </p:txBody>
          </p:sp>
          <p:sp>
            <p:nvSpPr>
              <p:cNvPr id="5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抗血小板治疗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24小时内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可进行抗血小板治疗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选择合适的抗血小板药物</a:t>
                </a:r>
                <a:endParaRPr/>
              </a:p>
            </p:txBody>
          </p:sp>
          <p:sp>
            <p:nvSpPr>
              <p:cNvPr id="5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药物治疗的时机与选择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https://d.book118.com/658123110053006040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脑卒中病人急救护理PPT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2024-09-18T20:04:55.493</cp:lastPrinted>
  <dcterms:created xsi:type="dcterms:W3CDTF">2024-09-18T12:04:55Z</dcterms:created>
  <dcterms:modified xsi:type="dcterms:W3CDTF">2024-09-18T12:04:57Z</dcterms:modified>
</cp:coreProperties>
</file>