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6C21CBF-DA6E-4356-BD38-3D73F689844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8165C71-3458-4D27-82F3-8D67944D058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8582E30-8B44-4970-8219-99E7ABC9839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951210C-8202-4E80-B7AC-13980B9CFA5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C026027-481D-44DE-8F05-35A7D982DCA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F655145-60CE-42CE-B5C9-B46D0EB1B32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71FE885-E08E-488C-BA31-805F31283CF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1BD82AF-FF3E-4571-A965-7EFFD4F22CA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624A59B-BB46-4377-A09B-7895FF9A71C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6214CD7-9569-4916-B1F2-5901B5DA74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E62EEFB-FF42-43B1-BCC0-6535DEDFE6F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9.jpeg" /><Relationship Id="rId6"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image" Target="../media/image21.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2.jpeg" /><Relationship Id="rId3" Type="http://schemas.openxmlformats.org/officeDocument/2006/relationships/image" Target="../media/image23.jpeg" /><Relationship Id="rId4" Type="http://schemas.openxmlformats.org/officeDocument/2006/relationships/image" Target="../media/image24.jpeg" /><Relationship Id="rId5"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9.jpeg" /><Relationship Id="rId4" Type="http://schemas.openxmlformats.org/officeDocument/2006/relationships/image" Target="../media/image25.jpeg" /><Relationship Id="rId5"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6.jpeg" /><Relationship Id="rId3" Type="http://schemas.openxmlformats.org/officeDocument/2006/relationships/image" Target="../media/image27.jpeg" /><Relationship Id="rId4"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3.jpeg" /><Relationship Id="rId4" Type="http://schemas.openxmlformats.org/officeDocument/2006/relationships/image" Target="../media/image12.jpeg" /><Relationship Id="rId5" Type="http://schemas.openxmlformats.org/officeDocument/2006/relationships/image" Target="../media/image3.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58125060107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89475" y="1934330"/>
            <a:ext cx="594360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dk1"/>
                </a:solidFill>
                <a:latin typeface="Microsoft Yahei"/>
                <a:ea typeface="Microsoft Yahei"/>
                <a:cs typeface="Microsoft Yahei"/>
              </a:rPr>
              <a:t>智能空调商业计划书</a:t>
            </a:r>
          </a:p>
        </p:txBody>
      </p:sp>
      <p:sp>
        <p:nvSpPr>
          <p:cNvPr id="3" name="TextBox 3"/>
          <p:cNvSpPr txBox="1"/>
          <p:nvPr/>
        </p:nvSpPr>
        <p:spPr>
          <a:xfrm>
            <a:off x="794221" y="4216095"/>
            <a:ext cx="2402700" cy="48511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FFFFFF"/>
                </a:solidFill>
                <a:latin typeface="Microsoft Yahei"/>
                <a:ea typeface="Microsoft Yahei"/>
                <a:cs typeface="Microsoft Yahei"/>
              </a:rPr>
              <a:t>作者：XXX</a:t>
            </a:r>
          </a:p>
        </p:txBody>
      </p:sp>
      <p:sp>
        <p:nvSpPr>
          <p:cNvPr id="4" name="TextBox 4"/>
          <p:cNvSpPr txBox="1"/>
          <p:nvPr/>
        </p:nvSpPr>
        <p:spPr>
          <a:xfrm>
            <a:off x="3288293" y="4216095"/>
            <a:ext cx="2726874" cy="48511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chemeClr val="dk1"/>
                </a:solidFill>
                <a:latin typeface="Microsoft Yahei"/>
                <a:ea typeface="Microsoft Yahei"/>
                <a:cs typeface="Microsoft Yahei"/>
              </a:rPr>
              <a:t>20XX-XX-XX</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878292" y="1373505"/>
            <a:ext cx="4792980"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dk2"/>
                </a:solidFill>
                <a:latin typeface="Microsoft Yahei"/>
                <a:ea typeface="Microsoft Yahei"/>
                <a:cs typeface="Microsoft Yahei"/>
              </a:rPr>
              <a:t>产品介绍</a:t>
            </a:r>
          </a:p>
          <a:p>
            <a:pPr marL="203200" lvl="0" indent="-203200">
              <a:lnSpc>
                <a:spcPct val="140000"/>
              </a:lnSpc>
              <a:spcBef>
                <a:spcPts val="375"/>
              </a:spcBef>
              <a:buFont typeface="Arial"/>
              <a:buChar char="•"/>
            </a:pPr>
            <a:r>
              <a:rPr lang="en-US" sz="2400">
                <a:solidFill>
                  <a:schemeClr val="dk2"/>
                </a:solidFill>
                <a:latin typeface="Microsoft Yahei"/>
                <a:ea typeface="Microsoft Yahei"/>
                <a:cs typeface="Microsoft Yahei"/>
              </a:rPr>
              <a:t>市场分析</a:t>
            </a:r>
          </a:p>
          <a:p>
            <a:pPr marL="203200" lvl="0" indent="-203200">
              <a:lnSpc>
                <a:spcPct val="140000"/>
              </a:lnSpc>
              <a:spcBef>
                <a:spcPts val="375"/>
              </a:spcBef>
              <a:buFont typeface="Arial"/>
              <a:buChar char="•"/>
            </a:pPr>
            <a:r>
              <a:rPr lang="en-US" sz="2400">
                <a:solidFill>
                  <a:schemeClr val="dk2"/>
                </a:solidFill>
                <a:latin typeface="Microsoft Yahei"/>
                <a:ea typeface="Microsoft Yahei"/>
                <a:cs typeface="Microsoft Yahei"/>
              </a:rPr>
              <a:t>营销策略</a:t>
            </a:r>
          </a:p>
          <a:p>
            <a:pPr marL="203200" lvl="0" indent="-203200">
              <a:lnSpc>
                <a:spcPct val="140000"/>
              </a:lnSpc>
              <a:spcBef>
                <a:spcPts val="375"/>
              </a:spcBef>
              <a:buFont typeface="Arial"/>
              <a:buChar char="•"/>
            </a:pPr>
            <a:r>
              <a:rPr lang="en-US" sz="2400">
                <a:solidFill>
                  <a:schemeClr val="dk2"/>
                </a:solidFill>
                <a:latin typeface="Microsoft Yahei"/>
                <a:ea typeface="Microsoft Yahei"/>
                <a:cs typeface="Microsoft Yahei"/>
              </a:rPr>
              <a:t>运营模式</a:t>
            </a:r>
          </a:p>
          <a:p>
            <a:pPr marL="203200" lvl="0" indent="-203200">
              <a:lnSpc>
                <a:spcPct val="140000"/>
              </a:lnSpc>
              <a:spcBef>
                <a:spcPts val="375"/>
              </a:spcBef>
              <a:buFont typeface="Arial"/>
              <a:buChar char="•"/>
            </a:pPr>
            <a:r>
              <a:rPr lang="en-US" sz="2400">
                <a:solidFill>
                  <a:schemeClr val="dk2"/>
                </a:solidFill>
                <a:latin typeface="Microsoft Yahei"/>
                <a:ea typeface="Microsoft Yahei"/>
                <a:cs typeface="Microsoft Yahei"/>
              </a:rPr>
              <a:t>财务规划</a:t>
            </a:r>
          </a:p>
          <a:p>
            <a:pPr marL="203200" lvl="0" indent="-203200">
              <a:lnSpc>
                <a:spcPct val="140000"/>
              </a:lnSpc>
              <a:spcBef>
                <a:spcPts val="375"/>
              </a:spcBef>
              <a:buFont typeface="Arial"/>
              <a:buChar char="•"/>
            </a:pPr>
            <a:r>
              <a:rPr lang="en-US" sz="2400">
                <a:solidFill>
                  <a:schemeClr val="dk2"/>
                </a:solidFill>
                <a:latin typeface="Microsoft Yahei"/>
                <a:ea typeface="Microsoft Yahei"/>
                <a:cs typeface="Microsoft Yahei"/>
              </a:rPr>
              <a:t>团队介绍</a:t>
            </a:r>
          </a:p>
          <a:p>
            <a:pPr marL="203200" lvl="0" indent="-203200">
              <a:lnSpc>
                <a:spcPct val="140000"/>
              </a:lnSpc>
              <a:spcBef>
                <a:spcPts val="375"/>
              </a:spcBef>
              <a:buFont typeface="Arial"/>
              <a:buChar char="•"/>
            </a:pPr>
            <a:r>
              <a:rPr lang="en-US" sz="2400">
                <a:solidFill>
                  <a:schemeClr val="dk2"/>
                </a:solidFill>
                <a:latin typeface="Microsoft Yahei"/>
                <a:ea typeface="Microsoft Yahei"/>
                <a:cs typeface="Microsoft Yahei"/>
              </a:rPr>
              <a:t>风险评估与对策</a:t>
            </a:r>
          </a:p>
          <a:p>
            <a:pPr marL="203200" lvl="0" indent="-203200">
              <a:lnSpc>
                <a:spcPct val="140000"/>
              </a:lnSpc>
              <a:spcBef>
                <a:spcPts val="375"/>
              </a:spcBef>
              <a:buFont typeface="Arial"/>
              <a:buChar char="•"/>
            </a:pPr>
            <a:r>
              <a:rPr lang="en-US" sz="2400">
                <a:solidFill>
                  <a:schemeClr val="dk2"/>
                </a:solidFill>
                <a:latin typeface="Microsoft Yahei"/>
                <a:ea typeface="Microsoft Yahei"/>
                <a:cs typeface="Microsoft Yahei"/>
              </a:rPr>
              <a:t>发展计划与展望</a:t>
            </a:r>
          </a:p>
        </p:txBody>
      </p:sp>
      <p:sp>
        <p:nvSpPr>
          <p:cNvPr id="4" name="TextBox 4"/>
          <p:cNvSpPr txBox="1"/>
          <p:nvPr/>
        </p:nvSpPr>
        <p:spPr>
          <a:xfrm>
            <a:off x="2297146" y="2519470"/>
            <a:ext cx="2792730" cy="13011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7200" b="1">
                <a:solidFill>
                  <a:schemeClr val="accent1"/>
                </a:solidFill>
                <a:latin typeface="Microsoft Yahei"/>
                <a:ea typeface="Microsoft Yahei"/>
                <a:cs typeface="Microsoft Yahei"/>
              </a:rPr>
              <a:t>目录</a:t>
            </a:r>
          </a:p>
        </p:txBody>
      </p:sp>
      <p:sp>
        <p:nvSpPr>
          <p:cNvPr id="5" name="TextBox 5"/>
          <p:cNvSpPr txBox="1"/>
          <p:nvPr/>
        </p:nvSpPr>
        <p:spPr>
          <a:xfrm>
            <a:off x="2635283" y="3598652"/>
            <a:ext cx="2116455" cy="501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400" b="1">
                <a:solidFill>
                  <a:srgbClr val="000000"/>
                </a:solidFill>
                <a:latin typeface="Microsoft Yahei"/>
                <a:ea typeface="Microsoft Yahei"/>
                <a:cs typeface="Microsoft Yahei"/>
              </a:rPr>
              <a:t>CONTENTS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248" y="1093216"/>
            <a:ext cx="7405389" cy="1138956"/>
            <a:chOff x="1365248" y="1093216"/>
            <a:chExt cx="7405389" cy="1138956"/>
          </a:xfrm>
        </p:grpSpPr>
        <p:sp>
          <p:nvSpPr>
            <p:cNvPr id="3" name="TextBox 3"/>
            <p:cNvSpPr txBox="1"/>
            <p:nvPr/>
          </p:nvSpPr>
          <p:spPr>
            <a:xfrm>
              <a:off x="1365248" y="1093216"/>
              <a:ext cx="7405389" cy="1138956"/>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1">
                      <a:alpha val="100000"/>
                    </a:schemeClr>
                  </a:solidFill>
                  <a:latin typeface="Microsoft Yahei"/>
                  <a:ea typeface="Microsoft Yahei"/>
                  <a:cs typeface="Microsoft Yahei"/>
                </a:rPr>
                <a:t>01</a:t>
              </a:r>
            </a:p>
          </p:txBody>
        </p:sp>
      </p:grpSp>
      <p:sp>
        <p:nvSpPr>
          <p:cNvPr id="4" name="TextBox 4"/>
          <p:cNvSpPr txBox="1"/>
          <p:nvPr/>
        </p:nvSpPr>
        <p:spPr>
          <a:xfrm>
            <a:off x="997301" y="2213122"/>
            <a:ext cx="5863918" cy="2148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5400" b="1">
                <a:solidFill>
                  <a:schemeClr val="dk1"/>
                </a:solidFill>
                <a:latin typeface="Microsoft Yahei"/>
                <a:ea typeface="Microsoft Yahei"/>
                <a:cs typeface="Microsoft Yahei"/>
              </a:rPr>
              <a:t>产品介绍</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pic>
        <p:nvPicPr>
          <p:cNvPr id="4" name="Picture 4"/>
          <p:cNvPicPr>
            <a:picLocks noChangeAspect="1"/>
          </p:cNvPicPr>
          <p:nvPr/>
        </p:nvPicPr>
        <p:blipFill>
          <a:blip r:embed="rId2">
            <a:alphaModFix amt="70000"/>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智能空调是一种能够通过智能技术进行温度调节、空气净化、湿度控制等功能的空调设备。</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智能空调通过与互联网、手机APP等连接，实现了远程控制、定时开关、能耗监控等功能，为消费者提供了更加便捷、舒适和节能的空调使用体验。</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产品定义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850940" y="1500214"/>
            <a:ext cx="1609344" cy="1609344"/>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a:off x="1085171" y="1500214"/>
            <a:ext cx="1609344" cy="160934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AutoShape 4"/>
          <p:cNvSpPr/>
          <p:nvPr/>
        </p:nvSpPr>
        <p:spPr>
          <a:xfrm>
            <a:off x="9382477" y="1500214"/>
            <a:ext cx="1609344" cy="1609344"/>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5" name="AutoShape 5"/>
          <p:cNvSpPr/>
          <p:nvPr/>
        </p:nvSpPr>
        <p:spPr>
          <a:xfrm>
            <a:off x="6616708" y="1500214"/>
            <a:ext cx="1609344" cy="160934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6" name="TextBox 6"/>
          <p:cNvSpPr txBox="1"/>
          <p:nvPr/>
        </p:nvSpPr>
        <p:spPr>
          <a:xfrm>
            <a:off x="625434"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solidFill>
                <a:latin typeface="Microsoft Yahei"/>
                <a:ea typeface="Microsoft Yahei"/>
                <a:cs typeface="Microsoft Yahei"/>
              </a:rPr>
              <a:t>智能化</a:t>
            </a:r>
          </a:p>
        </p:txBody>
      </p:sp>
      <p:sp>
        <p:nvSpPr>
          <p:cNvPr id="7" name="TextBox 7"/>
          <p:cNvSpPr txBox="1"/>
          <p:nvPr/>
        </p:nvSpPr>
        <p:spPr>
          <a:xfrm>
            <a:off x="625434"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智能空调内置了多种传感器和智能芯片，能够感知室内空气质量和温湿度等参数，并根据预设条件自动调节温度和湿度，提高室内舒适度和能源利用效率。</a:t>
            </a:r>
          </a:p>
        </p:txBody>
      </p:sp>
      <p:sp>
        <p:nvSpPr>
          <p:cNvPr id="8" name="TextBox 8"/>
          <p:cNvSpPr txBox="1"/>
          <p:nvPr/>
        </p:nvSpPr>
        <p:spPr>
          <a:xfrm>
            <a:off x="3431316"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通过连接互联网和手机APP，消费者可以随时随地远程控制家里的空调，方便快捷。</a:t>
            </a:r>
          </a:p>
        </p:txBody>
      </p:sp>
      <p:sp>
        <p:nvSpPr>
          <p:cNvPr id="9" name="TextBox 9"/>
          <p:cNvSpPr txBox="1"/>
          <p:nvPr/>
        </p:nvSpPr>
        <p:spPr>
          <a:xfrm>
            <a:off x="6197085"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智能空调采用了先进的节能技术和环保材料，能够降低能耗和减少对环境的影响。</a:t>
            </a:r>
          </a:p>
        </p:txBody>
      </p:sp>
      <p:sp>
        <p:nvSpPr>
          <p:cNvPr id="10" name="TextBox 10"/>
          <p:cNvSpPr txBox="1"/>
          <p:nvPr/>
        </p:nvSpPr>
        <p:spPr>
          <a:xfrm>
            <a:off x="8962853"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智能空调集成了多种功能，如空气净化、加湿、除湿等，能够满足消费者多样化的需求。</a:t>
            </a:r>
          </a:p>
        </p:txBody>
      </p:sp>
      <p:sp>
        <p:nvSpPr>
          <p:cNvPr id="11" name="TextBox 11"/>
          <p:cNvSpPr txBox="1"/>
          <p:nvPr/>
        </p:nvSpPr>
        <p:spPr>
          <a:xfrm>
            <a:off x="3414511"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solidFill>
                <a:latin typeface="Microsoft Yahei"/>
                <a:ea typeface="Microsoft Yahei"/>
                <a:cs typeface="Microsoft Yahei"/>
              </a:rPr>
              <a:t>远程控制</a:t>
            </a:r>
          </a:p>
        </p:txBody>
      </p:sp>
      <p:sp>
        <p:nvSpPr>
          <p:cNvPr id="12" name="TextBox 12"/>
          <p:cNvSpPr txBox="1"/>
          <p:nvPr/>
        </p:nvSpPr>
        <p:spPr>
          <a:xfrm>
            <a:off x="6180280"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solidFill>
                <a:latin typeface="Microsoft Yahei"/>
                <a:ea typeface="Microsoft Yahei"/>
                <a:cs typeface="Microsoft Yahei"/>
              </a:rPr>
              <a:t>节能环保</a:t>
            </a:r>
          </a:p>
        </p:txBody>
      </p:sp>
      <p:sp>
        <p:nvSpPr>
          <p:cNvPr id="13" name="TextBox 13"/>
          <p:cNvSpPr txBox="1"/>
          <p:nvPr/>
        </p:nvSpPr>
        <p:spPr>
          <a:xfrm>
            <a:off x="8946049"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solidFill>
                <a:latin typeface="Microsoft Yahei"/>
                <a:ea typeface="Microsoft Yahei"/>
                <a:cs typeface="Microsoft Yahei"/>
              </a:rPr>
              <a:t>多功能性</a:t>
            </a:r>
          </a:p>
        </p:txBody>
      </p:sp>
      <p:sp>
        <p:nvSpPr>
          <p:cNvPr id="14" name="Freeform 14"/>
          <p:cNvSpPr/>
          <p:nvPr/>
        </p:nvSpPr>
        <p:spPr>
          <a:xfrm>
            <a:off x="1551674" y="1945132"/>
            <a:ext cx="676339" cy="719509"/>
          </a:xfrm>
          <a:custGeom>
            <a:rect l="l" t="t" r="r" b="b"/>
            <a:pathLst>
              <a:path w="304800" h="304800">
                <a:moveTo>
                  <a:pt x="45720" y="91440"/>
                </a:moveTo>
                <a:cubicBezTo>
                  <a:pt x="45720" y="74676"/>
                  <a:pt x="59436" y="60960"/>
                  <a:pt x="76200" y="60960"/>
                </a:cubicBezTo>
                <a:lnTo>
                  <a:pt x="198120" y="60960"/>
                </a:lnTo>
                <a:lnTo>
                  <a:pt x="259080" y="0"/>
                </a:lnTo>
                <a:lnTo>
                  <a:pt x="289560" y="0"/>
                </a:lnTo>
                <a:lnTo>
                  <a:pt x="289560" y="243840"/>
                </a:lnTo>
                <a:lnTo>
                  <a:pt x="259080" y="243840"/>
                </a:lnTo>
                <a:lnTo>
                  <a:pt x="198120" y="182880"/>
                </a:lnTo>
                <a:lnTo>
                  <a:pt x="76200" y="182880"/>
                </a:lnTo>
                <a:cubicBezTo>
                  <a:pt x="59369" y="182880"/>
                  <a:pt x="45720" y="169231"/>
                  <a:pt x="45720" y="152400"/>
                </a:cubicBezTo>
                <a:lnTo>
                  <a:pt x="45720" y="152400"/>
                </a:lnTo>
                <a:lnTo>
                  <a:pt x="15240" y="152400"/>
                </a:lnTo>
                <a:lnTo>
                  <a:pt x="15240" y="91440"/>
                </a:lnTo>
                <a:lnTo>
                  <a:pt x="45720" y="91440"/>
                </a:lnTo>
                <a:close/>
                <a:moveTo>
                  <a:pt x="167640" y="228600"/>
                </a:moveTo>
                <a:lnTo>
                  <a:pt x="167640" y="304800"/>
                </a:lnTo>
                <a:lnTo>
                  <a:pt x="121920" y="304800"/>
                </a:lnTo>
                <a:lnTo>
                  <a:pt x="96469" y="228600"/>
                </a:lnTo>
                <a:lnTo>
                  <a:pt x="76200" y="228600"/>
                </a:lnTo>
                <a:lnTo>
                  <a:pt x="76200" y="198120"/>
                </a:lnTo>
                <a:lnTo>
                  <a:pt x="198120" y="198120"/>
                </a:lnTo>
                <a:lnTo>
                  <a:pt x="198120" y="228600"/>
                </a:lnTo>
                <a:lnTo>
                  <a:pt x="16764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217981" y="1867256"/>
            <a:ext cx="875262" cy="875262"/>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838497" y="1841557"/>
            <a:ext cx="884044" cy="884044"/>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81268" y="1899006"/>
            <a:ext cx="811761" cy="81176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产品特点</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869006" y="4720386"/>
            <a:ext cx="2415272" cy="37040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solidFill>
                <a:latin typeface="Microsoft Yahei"/>
                <a:ea typeface="Microsoft Yahei"/>
                <a:cs typeface="Microsoft Yahei"/>
              </a:rPr>
              <a:t>高效率</a:t>
            </a:r>
            <a:endParaRPr lang="en-US" sz="1100"/>
          </a:p>
        </p:txBody>
      </p:sp>
      <p:sp>
        <p:nvSpPr>
          <p:cNvPr id="3" name="AutoShape 3"/>
          <p:cNvSpPr/>
          <p:nvPr/>
        </p:nvSpPr>
        <p:spPr>
          <a:xfrm>
            <a:off x="3575643" y="4720386"/>
            <a:ext cx="2415272" cy="37040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solidFill>
                <a:latin typeface="Microsoft Yahei"/>
                <a:ea typeface="Microsoft Yahei"/>
                <a:cs typeface="Microsoft Yahei"/>
              </a:rPr>
              <a:t>舒适性</a:t>
            </a:r>
            <a:endParaRPr lang="en-US" sz="1100"/>
          </a:p>
        </p:txBody>
      </p:sp>
      <p:sp>
        <p:nvSpPr>
          <p:cNvPr id="4" name="AutoShape 4"/>
          <p:cNvSpPr/>
          <p:nvPr/>
        </p:nvSpPr>
        <p:spPr>
          <a:xfrm>
            <a:off x="6220535" y="4720386"/>
            <a:ext cx="2415272" cy="37040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solidFill>
                <a:latin typeface="Microsoft Yahei"/>
                <a:ea typeface="Microsoft Yahei"/>
                <a:cs typeface="Microsoft Yahei"/>
              </a:rPr>
              <a:t>便捷性</a:t>
            </a:r>
            <a:endParaRPr lang="en-US" sz="1100"/>
          </a:p>
        </p:txBody>
      </p:sp>
      <p:sp>
        <p:nvSpPr>
          <p:cNvPr id="5" name="AutoShape 5"/>
          <p:cNvSpPr/>
          <p:nvPr/>
        </p:nvSpPr>
        <p:spPr>
          <a:xfrm>
            <a:off x="8927174" y="4720386"/>
            <a:ext cx="2415272" cy="37040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75" b="1">
                <a:solidFill>
                  <a:schemeClr val="accent1"/>
                </a:solidFill>
                <a:latin typeface="Microsoft Yahei"/>
                <a:ea typeface="Microsoft Yahei"/>
                <a:cs typeface="Microsoft Yahei"/>
              </a:rPr>
              <a:t>安全性</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产品优势</a:t>
              </a:r>
            </a:p>
          </p:txBody>
        </p:sp>
      </p:grpSp>
      <p:pic>
        <p:nvPicPr>
          <p:cNvPr id="28" name="Picture 28"/>
          <p:cNvPicPr>
            <a:picLocks noChangeAspect="1"/>
          </p:cNvPicPr>
          <p:nvPr/>
        </p:nvPicPr>
        <p:blipFill>
          <a:blip r:embed="rId2"/>
          <a:srcRect t="9444" b="9444"/>
          <a:stretch>
            <a:fillRect/>
          </a:stretch>
        </p:blipFill>
        <p:spPr>
          <a:xfrm>
            <a:off x="892584" y="1337857"/>
            <a:ext cx="2465519" cy="2459823"/>
          </a:xfrm>
          <a:prstGeom prst="rect">
            <a:avLst/>
          </a:prstGeom>
        </p:spPr>
      </p:pic>
      <p:pic>
        <p:nvPicPr>
          <p:cNvPr id="29" name="Picture 29"/>
          <p:cNvPicPr>
            <a:picLocks noChangeAspect="1"/>
          </p:cNvPicPr>
          <p:nvPr/>
        </p:nvPicPr>
        <p:blipFill>
          <a:blip r:embed="rId3"/>
          <a:srcRect t="116" b="116"/>
          <a:stretch>
            <a:fillRect/>
          </a:stretch>
        </p:blipFill>
        <p:spPr>
          <a:xfrm>
            <a:off x="3570781" y="1337857"/>
            <a:ext cx="2465519" cy="2459823"/>
          </a:xfrm>
          <a:prstGeom prst="rect">
            <a:avLst/>
          </a:prstGeom>
        </p:spPr>
      </p:pic>
      <p:pic>
        <p:nvPicPr>
          <p:cNvPr id="30" name="Picture 30"/>
          <p:cNvPicPr>
            <a:picLocks noChangeAspect="1"/>
          </p:cNvPicPr>
          <p:nvPr/>
        </p:nvPicPr>
        <p:blipFill>
          <a:blip r:embed="rId4"/>
          <a:srcRect t="116" b="116"/>
          <a:stretch>
            <a:fillRect/>
          </a:stretch>
        </p:blipFill>
        <p:spPr>
          <a:xfrm>
            <a:off x="6248977" y="1337857"/>
            <a:ext cx="2465519" cy="2459823"/>
          </a:xfrm>
          <a:prstGeom prst="rect">
            <a:avLst/>
          </a:prstGeom>
        </p:spPr>
      </p:pic>
      <p:pic>
        <p:nvPicPr>
          <p:cNvPr id="31" name="Picture 31"/>
          <p:cNvPicPr>
            <a:picLocks noChangeAspect="1"/>
          </p:cNvPicPr>
          <p:nvPr/>
        </p:nvPicPr>
        <p:blipFill>
          <a:blip r:embed="rId5"/>
          <a:srcRect t="12587" b="12587"/>
          <a:stretch>
            <a:fillRect/>
          </a:stretch>
        </p:blipFill>
        <p:spPr>
          <a:xfrm>
            <a:off x="8927174" y="1337857"/>
            <a:ext cx="2465519" cy="2459823"/>
          </a:xfrm>
          <a:prstGeom prst="rect">
            <a:avLst/>
          </a:prstGeom>
        </p:spPr>
      </p:pic>
      <p:sp>
        <p:nvSpPr>
          <p:cNvPr id="32" name="AutoShape 32"/>
          <p:cNvSpPr/>
          <p:nvPr/>
        </p:nvSpPr>
        <p:spPr>
          <a:xfrm>
            <a:off x="1410969" y="3111016"/>
            <a:ext cx="1428750" cy="1428750"/>
          </a:xfrm>
          <a:prstGeom prst="rect">
            <a:avLst/>
          </a:prstGeom>
          <a:solidFill>
            <a:schemeClr val="accent1">
              <a:alpha val="7225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4089165" y="3111016"/>
            <a:ext cx="1428750" cy="1428750"/>
          </a:xfrm>
          <a:prstGeom prst="rect">
            <a:avLst/>
          </a:prstGeom>
          <a:solidFill>
            <a:schemeClr val="accent1">
              <a:lumMod val="50000"/>
              <a:alpha val="85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9445558" y="3111016"/>
            <a:ext cx="1428750" cy="1428750"/>
          </a:xfrm>
          <a:prstGeom prst="rect">
            <a:avLst/>
          </a:prstGeom>
          <a:solidFill>
            <a:schemeClr val="accent1">
              <a:lumMod val="50000"/>
              <a:alpha val="85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6767362" y="3111016"/>
            <a:ext cx="1428750" cy="1428750"/>
          </a:xfrm>
          <a:prstGeom prst="rect">
            <a:avLst/>
          </a:prstGeom>
          <a:solidFill>
            <a:schemeClr val="accent1">
              <a:alpha val="85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TextBox 36"/>
          <p:cNvSpPr txBox="1"/>
          <p:nvPr/>
        </p:nvSpPr>
        <p:spPr>
          <a:xfrm>
            <a:off x="1441168" y="3500231"/>
            <a:ext cx="1368351"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solidFill>
                <a:latin typeface="Microsoft Yahei"/>
                <a:ea typeface="Microsoft Yahei"/>
                <a:cs typeface="Microsoft Yahei"/>
              </a:rPr>
              <a:t>01</a:t>
            </a:r>
          </a:p>
        </p:txBody>
      </p:sp>
      <p:sp>
        <p:nvSpPr>
          <p:cNvPr id="37" name="TextBox 37"/>
          <p:cNvSpPr txBox="1"/>
          <p:nvPr/>
        </p:nvSpPr>
        <p:spPr>
          <a:xfrm>
            <a:off x="4121550"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solidFill>
                <a:latin typeface="Microsoft Yahei"/>
                <a:ea typeface="Microsoft Yahei"/>
                <a:cs typeface="Microsoft Yahei"/>
              </a:rPr>
              <a:t>02</a:t>
            </a:r>
          </a:p>
        </p:txBody>
      </p:sp>
      <p:sp>
        <p:nvSpPr>
          <p:cNvPr id="38" name="TextBox 38"/>
          <p:cNvSpPr txBox="1"/>
          <p:nvPr/>
        </p:nvSpPr>
        <p:spPr>
          <a:xfrm>
            <a:off x="6799747"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solidFill>
                <a:latin typeface="Microsoft Yahei"/>
                <a:ea typeface="Microsoft Yahei"/>
                <a:cs typeface="Microsoft Yahei"/>
              </a:rPr>
              <a:t>03</a:t>
            </a:r>
          </a:p>
        </p:txBody>
      </p:sp>
      <p:sp>
        <p:nvSpPr>
          <p:cNvPr id="39" name="TextBox 39"/>
          <p:cNvSpPr txBox="1"/>
          <p:nvPr/>
        </p:nvSpPr>
        <p:spPr>
          <a:xfrm>
            <a:off x="9477944" y="3500231"/>
            <a:ext cx="1363980" cy="6819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3600">
                <a:solidFill>
                  <a:srgbClr val="FFFFFF"/>
                </a:solidFill>
                <a:latin typeface="Microsoft Yahei"/>
                <a:ea typeface="Microsoft Yahei"/>
                <a:cs typeface="Microsoft Yahei"/>
              </a:rPr>
              <a:t>04</a:t>
            </a:r>
          </a:p>
        </p:txBody>
      </p:sp>
      <p:sp>
        <p:nvSpPr>
          <p:cNvPr id="40" name="AutoShape 40"/>
          <p:cNvSpPr/>
          <p:nvPr/>
        </p:nvSpPr>
        <p:spPr>
          <a:xfrm>
            <a:off x="917707" y="5153111"/>
            <a:ext cx="2415273" cy="999925"/>
          </a:xfrm>
          <a:prstGeom prst="rect">
            <a:avLst/>
          </a:prstGeom>
        </p:spPr>
        <p:txBody>
          <a:bodyPr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solidFill>
                <a:latin typeface="Microsoft Yahei"/>
                <a:ea typeface="Microsoft Yahei"/>
                <a:cs typeface="Microsoft Yahei"/>
              </a:rPr>
              <a:t>智能空调能够实现自动化控制和调节，提高空调的使用效率，减少能源浪费。</a:t>
            </a:r>
            <a:endParaRPr lang="en-US" sz="1100"/>
          </a:p>
        </p:txBody>
      </p:sp>
      <p:sp>
        <p:nvSpPr>
          <p:cNvPr id="41" name="AutoShape 41"/>
          <p:cNvSpPr/>
          <p:nvPr/>
        </p:nvSpPr>
        <p:spPr>
          <a:xfrm>
            <a:off x="3595904" y="5153111"/>
            <a:ext cx="2415273" cy="999925"/>
          </a:xfrm>
          <a:prstGeom prst="rect">
            <a:avLst/>
          </a:prstGeom>
        </p:spPr>
        <p:txBody>
          <a:bodyPr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solidFill>
                <a:latin typeface="Microsoft Yahei"/>
                <a:ea typeface="Microsoft Yahei"/>
                <a:cs typeface="Microsoft Yahei"/>
              </a:rPr>
              <a:t>智能空调能够根据室内空气质量和温湿度等参数自动调节温度和湿度，提高室内舒适度。</a:t>
            </a:r>
            <a:endParaRPr lang="en-US" sz="1100"/>
          </a:p>
        </p:txBody>
      </p:sp>
      <p:sp>
        <p:nvSpPr>
          <p:cNvPr id="42" name="AutoShape 42"/>
          <p:cNvSpPr/>
          <p:nvPr/>
        </p:nvSpPr>
        <p:spPr>
          <a:xfrm>
            <a:off x="6274100" y="5153111"/>
            <a:ext cx="2415273" cy="999925"/>
          </a:xfrm>
          <a:prstGeom prst="rect">
            <a:avLst/>
          </a:prstGeom>
        </p:spPr>
        <p:txBody>
          <a:bodyPr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solidFill>
                <a:latin typeface="Microsoft Yahei"/>
                <a:ea typeface="Microsoft Yahei"/>
                <a:cs typeface="Microsoft Yahei"/>
              </a:rPr>
              <a:t>智能空调可以通过互联网和手机APP进行远程控制，方便快捷。</a:t>
            </a:r>
            <a:endParaRPr lang="en-US" sz="1100"/>
          </a:p>
        </p:txBody>
      </p:sp>
      <p:sp>
        <p:nvSpPr>
          <p:cNvPr id="43" name="AutoShape 43"/>
          <p:cNvSpPr/>
          <p:nvPr/>
        </p:nvSpPr>
        <p:spPr>
          <a:xfrm>
            <a:off x="8952297" y="5153111"/>
            <a:ext cx="2415273" cy="999925"/>
          </a:xfrm>
          <a:prstGeom prst="rect">
            <a:avLst/>
          </a:prstGeom>
        </p:spPr>
        <p:txBody>
          <a:bodyPr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chemeClr val="dk1"/>
                </a:solidFill>
                <a:latin typeface="Microsoft Yahei"/>
                <a:ea typeface="Microsoft Yahei"/>
                <a:cs typeface="Microsoft Yahei"/>
              </a:rPr>
              <a:t>智能空调具有多重安全保护功能，能够确保使用安全。</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248" y="1093216"/>
            <a:ext cx="7405389" cy="1138956"/>
            <a:chOff x="1365248" y="1093216"/>
            <a:chExt cx="7405389" cy="1138956"/>
          </a:xfrm>
        </p:grpSpPr>
        <p:sp>
          <p:nvSpPr>
            <p:cNvPr id="3" name="TextBox 3"/>
            <p:cNvSpPr txBox="1"/>
            <p:nvPr/>
          </p:nvSpPr>
          <p:spPr>
            <a:xfrm>
              <a:off x="1365248" y="1093216"/>
              <a:ext cx="7405389" cy="1138956"/>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1">
                      <a:alpha val="100000"/>
                    </a:schemeClr>
                  </a:solidFill>
                  <a:latin typeface="Microsoft Yahei"/>
                  <a:ea typeface="Microsoft Yahei"/>
                  <a:cs typeface="Microsoft Yahei"/>
                </a:rPr>
                <a:t>02</a:t>
              </a:r>
            </a:p>
          </p:txBody>
        </p:sp>
      </p:grpSp>
      <p:sp>
        <p:nvSpPr>
          <p:cNvPr id="4" name="TextBox 4"/>
          <p:cNvSpPr txBox="1"/>
          <p:nvPr/>
        </p:nvSpPr>
        <p:spPr>
          <a:xfrm>
            <a:off x="997301" y="2213122"/>
            <a:ext cx="5863918" cy="2148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5400" b="1">
                <a:solidFill>
                  <a:schemeClr val="dk1"/>
                </a:solidFill>
                <a:latin typeface="Microsoft Yahei"/>
                <a:ea typeface="Microsoft Yahei"/>
                <a:cs typeface="Microsoft Yahei"/>
              </a:rPr>
              <a:t>市场分析</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4925814" y="2630423"/>
            <a:ext cx="2231507" cy="2231507"/>
          </a:xfrm>
          <a:prstGeom prst="rect">
            <a:avLst/>
          </a:prstGeom>
        </p:spPr>
      </p:pic>
      <p:pic>
        <p:nvPicPr>
          <p:cNvPr id="3" name="Picture 3"/>
          <p:cNvPicPr>
            <a:picLocks noChangeAspect="1"/>
          </p:cNvPicPr>
          <p:nvPr/>
        </p:nvPicPr>
        <p:blipFill>
          <a:blip r:embed="rId3"/>
          <a:stretch>
            <a:fillRect/>
          </a:stretch>
        </p:blipFill>
        <p:spPr>
          <a:xfrm>
            <a:off x="1438585" y="2630423"/>
            <a:ext cx="2231507" cy="2231507"/>
          </a:xfrm>
          <a:prstGeom prst="rect">
            <a:avLst/>
          </a:prstGeom>
        </p:spPr>
      </p:pic>
      <p:sp>
        <p:nvSpPr>
          <p:cNvPr id="4" name="TextBox 4"/>
          <p:cNvSpPr txBox="1"/>
          <p:nvPr/>
        </p:nvSpPr>
        <p:spPr>
          <a:xfrm>
            <a:off x="1669569"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消费者对智能空调的需求持续增长</a:t>
            </a:r>
          </a:p>
        </p:txBody>
      </p:sp>
      <p:pic>
        <p:nvPicPr>
          <p:cNvPr id="5" name="Picture 5"/>
          <p:cNvPicPr>
            <a:picLocks noChangeAspect="1"/>
          </p:cNvPicPr>
          <p:nvPr/>
        </p:nvPicPr>
        <p:blipFill>
          <a:blip r:embed="rId4"/>
          <a:stretch>
            <a:fillRect/>
          </a:stretch>
        </p:blipFill>
        <p:spPr>
          <a:xfrm>
            <a:off x="8413043" y="2630423"/>
            <a:ext cx="2231507" cy="2231507"/>
          </a:xfrm>
          <a:prstGeom prst="rect">
            <a:avLst/>
          </a:prstGeom>
        </p:spPr>
      </p:pic>
      <p:sp>
        <p:nvSpPr>
          <p:cNvPr id="6" name="AutoShape 6"/>
          <p:cNvSpPr/>
          <p:nvPr/>
        </p:nvSpPr>
        <p:spPr>
          <a:xfrm>
            <a:off x="4925814" y="2623346"/>
            <a:ext cx="97536" cy="3792083"/>
          </a:xfrm>
          <a:prstGeom prst="roundRect">
            <a:avLst>
              <a:gd name="adj" fmla="val 0"/>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 name="AutoShape 7"/>
          <p:cNvSpPr/>
          <p:nvPr/>
        </p:nvSpPr>
        <p:spPr>
          <a:xfrm>
            <a:off x="8394148" y="1069847"/>
            <a:ext cx="97536" cy="3792083"/>
          </a:xfrm>
          <a:prstGeom prst="roundRect">
            <a:avLst>
              <a:gd name="adj" fmla="val 0"/>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AutoShape 8"/>
          <p:cNvSpPr/>
          <p:nvPr/>
        </p:nvSpPr>
        <p:spPr>
          <a:xfrm>
            <a:off x="1395307" y="1069847"/>
            <a:ext cx="97536" cy="3792083"/>
          </a:xfrm>
          <a:prstGeom prst="roundRect">
            <a:avLst>
              <a:gd name="adj" fmla="val 0"/>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TextBox 9"/>
          <p:cNvSpPr txBox="1"/>
          <p:nvPr/>
        </p:nvSpPr>
        <p:spPr>
          <a:xfrm>
            <a:off x="5168326" y="5091454"/>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需求主要集中在高效、节能、环保和舒适性等方面</a:t>
            </a:r>
          </a:p>
        </p:txBody>
      </p:sp>
      <p:sp>
        <p:nvSpPr>
          <p:cNvPr id="10" name="TextBox 10"/>
          <p:cNvSpPr txBox="1"/>
          <p:nvPr/>
        </p:nvSpPr>
        <p:spPr>
          <a:xfrm>
            <a:off x="8648852"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消费者对产品的智能化、定制化、服务化的需求也日益强烈</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市场需求</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8429970" y="1598804"/>
            <a:ext cx="3048265" cy="4557583"/>
          </a:xfrm>
          <a:prstGeom prst="roundRect">
            <a:avLst>
              <a:gd name="adj" fmla="val 12098"/>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a:off x="4533906" y="1447444"/>
            <a:ext cx="3048265" cy="4708942"/>
          </a:xfrm>
          <a:prstGeom prst="roundRect">
            <a:avLst>
              <a:gd name="adj" fmla="val 11601"/>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AutoShape 4"/>
          <p:cNvSpPr/>
          <p:nvPr/>
        </p:nvSpPr>
        <p:spPr>
          <a:xfrm>
            <a:off x="653186" y="1689619"/>
            <a:ext cx="3048265" cy="4466767"/>
          </a:xfrm>
          <a:prstGeom prst="roundRect">
            <a:avLst>
              <a:gd name="adj" fmla="val 12098"/>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pic>
        <p:nvPicPr>
          <p:cNvPr id="5" name="Picture 5"/>
          <p:cNvPicPr>
            <a:picLocks noChangeAspect="1"/>
          </p:cNvPicPr>
          <p:nvPr/>
        </p:nvPicPr>
        <p:blipFill>
          <a:blip r:embed="rId2"/>
          <a:stretch>
            <a:fillRect/>
          </a:stretch>
        </p:blipFill>
        <p:spPr>
          <a:xfrm>
            <a:off x="652455" y="1326357"/>
            <a:ext cx="3050440" cy="3050440"/>
          </a:xfrm>
          <a:prstGeom prst="roundRect">
            <a:avLst/>
          </a:prstGeom>
        </p:spPr>
      </p:pic>
      <p:pic>
        <p:nvPicPr>
          <p:cNvPr id="6" name="Picture 6"/>
          <p:cNvPicPr>
            <a:picLocks noChangeAspect="1"/>
          </p:cNvPicPr>
          <p:nvPr/>
        </p:nvPicPr>
        <p:blipFill>
          <a:blip r:embed="rId3"/>
          <a:stretch>
            <a:fillRect/>
          </a:stretch>
        </p:blipFill>
        <p:spPr>
          <a:xfrm>
            <a:off x="4533906" y="1327357"/>
            <a:ext cx="3079664" cy="3079664"/>
          </a:xfrm>
          <a:prstGeom prst="roundRect">
            <a:avLst/>
          </a:prstGeom>
        </p:spPr>
      </p:pic>
      <p:pic>
        <p:nvPicPr>
          <p:cNvPr id="7" name="Picture 7"/>
          <p:cNvPicPr>
            <a:picLocks noChangeAspect="1"/>
          </p:cNvPicPr>
          <p:nvPr/>
        </p:nvPicPr>
        <p:blipFill>
          <a:blip r:embed="rId4"/>
          <a:stretch>
            <a:fillRect/>
          </a:stretch>
        </p:blipFill>
        <p:spPr>
          <a:xfrm>
            <a:off x="8429970" y="1327357"/>
            <a:ext cx="3079664" cy="3079664"/>
          </a:xfrm>
          <a:prstGeom prst="roundRect">
            <a:avLst/>
          </a:prstGeom>
        </p:spPr>
      </p:pic>
      <p:sp>
        <p:nvSpPr>
          <p:cNvPr id="8" name="TextBox 8"/>
          <p:cNvSpPr txBox="1"/>
          <p:nvPr/>
        </p:nvSpPr>
        <p:spPr>
          <a:xfrm>
            <a:off x="769054"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智能空调市场竞争激烈，国内品牌和国际品牌均有参与</a:t>
            </a:r>
          </a:p>
        </p:txBody>
      </p:sp>
      <p:sp>
        <p:nvSpPr>
          <p:cNvPr id="9" name="TextBox 9"/>
          <p:cNvSpPr txBox="1"/>
          <p:nvPr/>
        </p:nvSpPr>
        <p:spPr>
          <a:xfrm>
            <a:off x="4695472"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国内品牌在价格、定制化方面具有优势，国际品牌在技术、品牌方面具有优势</a:t>
            </a:r>
          </a:p>
        </p:txBody>
      </p:sp>
      <p:sp>
        <p:nvSpPr>
          <p:cNvPr id="10" name="TextBox 10"/>
          <p:cNvSpPr txBox="1"/>
          <p:nvPr/>
        </p:nvSpPr>
        <p:spPr>
          <a:xfrm>
            <a:off x="8618990" y="4543292"/>
            <a:ext cx="28226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竞争焦点在于产品的性能、价格、智能化程度和售后服务</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竞争情况</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未来智能空调市场将持续增长</a:t>
            </a:r>
          </a:p>
        </p:txBody>
      </p:sp>
      <p:sp>
        <p:nvSpPr>
          <p:cNvPr id="4" name="AutoShape 4"/>
          <p:cNvSpPr/>
          <p:nvPr/>
        </p:nvSpPr>
        <p:spPr>
          <a:xfrm>
            <a:off x="1491031" y="3030193"/>
            <a:ext cx="8008040" cy="1267968"/>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技术创新、个性化定制、节能环保将成为市场发展的主要趋势</a:t>
            </a:r>
          </a:p>
        </p:txBody>
      </p:sp>
      <p:pic>
        <p:nvPicPr>
          <p:cNvPr id="6" name="Picture 6"/>
          <p:cNvPicPr>
            <a:picLocks noChangeAspect="1"/>
          </p:cNvPicPr>
          <p:nvPr/>
        </p:nvPicPr>
        <p:blipFill>
          <a:blip r:embed="rId2"/>
          <a:srcRect t="21899" b="21899"/>
          <a:stretch>
            <a:fillRect/>
          </a:stretch>
        </p:blipFill>
        <p:spPr>
          <a:xfrm>
            <a:off x="539110" y="1388510"/>
            <a:ext cx="2256056" cy="1267968"/>
          </a:xfrm>
          <a:prstGeom prst="rect">
            <a:avLst/>
          </a:prstGeom>
        </p:spPr>
      </p:pic>
      <p:pic>
        <p:nvPicPr>
          <p:cNvPr id="7" name="Picture 7"/>
          <p:cNvPicPr>
            <a:picLocks noChangeAspect="1"/>
          </p:cNvPicPr>
          <p:nvPr/>
        </p:nvPicPr>
        <p:blipFill>
          <a:blip r:embed="rId3"/>
          <a:srcRect t="21899" b="21899"/>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市场竞争将更加激烈，品牌和服务将成为竞争的重要因素</a:t>
            </a:r>
          </a:p>
        </p:txBody>
      </p:sp>
      <p:pic>
        <p:nvPicPr>
          <p:cNvPr id="10" name="Picture 10"/>
          <p:cNvPicPr>
            <a:picLocks noChangeAspect="1"/>
          </p:cNvPicPr>
          <p:nvPr/>
        </p:nvPicPr>
        <p:blipFill>
          <a:blip r:embed="rId4"/>
          <a:srcRect t="21899" b="21899"/>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市场趋势</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248" y="1093216"/>
            <a:ext cx="7405389" cy="1138956"/>
            <a:chOff x="1365248" y="1093216"/>
            <a:chExt cx="7405389" cy="1138956"/>
          </a:xfrm>
        </p:grpSpPr>
        <p:sp>
          <p:nvSpPr>
            <p:cNvPr id="3" name="TextBox 3"/>
            <p:cNvSpPr txBox="1"/>
            <p:nvPr/>
          </p:nvSpPr>
          <p:spPr>
            <a:xfrm>
              <a:off x="1365248" y="1093216"/>
              <a:ext cx="7405389" cy="1138956"/>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1">
                      <a:alpha val="100000"/>
                    </a:schemeClr>
                  </a:solidFill>
                  <a:latin typeface="Microsoft Yahei"/>
                  <a:ea typeface="Microsoft Yahei"/>
                  <a:cs typeface="Microsoft Yahei"/>
                </a:rPr>
                <a:t>03</a:t>
              </a:r>
            </a:p>
          </p:txBody>
        </p:sp>
      </p:grpSp>
      <p:sp>
        <p:nvSpPr>
          <p:cNvPr id="4" name="TextBox 4"/>
          <p:cNvSpPr txBox="1"/>
          <p:nvPr/>
        </p:nvSpPr>
        <p:spPr>
          <a:xfrm>
            <a:off x="997301" y="2213122"/>
            <a:ext cx="5863918" cy="2148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5400" b="1">
                <a:solidFill>
                  <a:schemeClr val="dk1"/>
                </a:solidFill>
                <a:latin typeface="Microsoft Yahei"/>
                <a:ea typeface="Microsoft Yahei"/>
                <a:cs typeface="Microsoft Yahei"/>
              </a:rPr>
              <a:t>营销策略</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智能空调产品主要面向年轻家庭，特别是那些注重生活品质、追求舒适和节能的家庭。</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定位年轻家庭</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城市居民</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中高收入群体</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将目标市场定位为城市居民，特别是大中型城市的居民，他们对智能家电有更高的需求和接受度。</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智能空调产品主要面向中高收入群体，他们更愿意为高品质、高科技的产品支付更高的价格。</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目标市场</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 name="AutoShape 7"/>
          <p:cNvSpPr/>
          <p:nvPr/>
        </p:nvSpPr>
        <p:spPr>
          <a:xfrm>
            <a:off x="8406414" y="24226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将智能空调产品定位为高品质、高科技的产品，满足消费者对舒适、节能、环保的需求。</a:t>
            </a:r>
            <a:endParaRPr lang="en-US" sz="1100"/>
          </a:p>
        </p:txBody>
      </p:sp>
      <p:sp>
        <p:nvSpPr>
          <p:cNvPr id="8" name="AutoShape 8"/>
          <p:cNvSpPr/>
          <p:nvPr/>
        </p:nvSpPr>
        <p:spPr>
          <a:xfrm>
            <a:off x="8901714" y="1901965"/>
            <a:ext cx="2084387" cy="460375"/>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高品质、高科技</a:t>
            </a:r>
            <a:endParaRPr lang="en-US" sz="1100"/>
          </a:p>
        </p:txBody>
      </p:sp>
      <p:sp>
        <p:nvSpPr>
          <p:cNvPr id="9" name="AutoShape 9"/>
          <p:cNvSpPr/>
          <p:nvPr/>
        </p:nvSpPr>
        <p:spPr>
          <a:xfrm>
            <a:off x="8406414" y="4525963"/>
            <a:ext cx="2708275" cy="138303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采取高价策略，与普通空调相比，智能空调的价格可能会高出20%-30%，但可以提供更好的使用体验和更高的能效比。</a:t>
            </a:r>
            <a:endParaRPr lang="en-US" sz="1100"/>
          </a:p>
        </p:txBody>
      </p:sp>
      <p:sp>
        <p:nvSpPr>
          <p:cNvPr id="10" name="AutoShape 10"/>
          <p:cNvSpPr/>
          <p:nvPr/>
        </p:nvSpPr>
        <p:spPr>
          <a:xfrm>
            <a:off x="8901714" y="4005263"/>
            <a:ext cx="2084387" cy="460375"/>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solidFill>
                <a:latin typeface="Microsoft Yahei"/>
                <a:ea typeface="Microsoft Yahei"/>
                <a:cs typeface="Microsoft Yahei"/>
              </a:rPr>
              <a:t>定价策略</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定位与定价</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solidFill>
                <a:latin typeface="Microsoft Yahei"/>
                <a:ea typeface="Microsoft Yahei"/>
                <a:cs typeface="Microsoft Yahei"/>
              </a:rPr>
              <a:t>利用社交媒体、短视频平台、电商平台等线上渠道进行智能空调产品的推广和宣传。</a:t>
            </a:r>
          </a:p>
        </p:txBody>
      </p:sp>
      <p:pic>
        <p:nvPicPr>
          <p:cNvPr id="6" name="Picture 6"/>
          <p:cNvPicPr>
            <a:picLocks noChangeAspect="1"/>
          </p:cNvPicPr>
          <p:nvPr/>
        </p:nvPicPr>
        <p:blipFill>
          <a:blip r:embed="rId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solidFill>
                <a:latin typeface="Microsoft Yahei"/>
                <a:ea typeface="Microsoft Yahei"/>
                <a:cs typeface="Microsoft Yahei"/>
              </a:rPr>
              <a:t>线上推广</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与知名家居博主、生活达人等合作，让他们推荐和评测智能空调产品，提高产品的知名度和美誉度。</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KOL营销</a:t>
            </a:r>
          </a:p>
        </p:txBody>
      </p:sp>
      <p:pic>
        <p:nvPicPr>
          <p:cNvPr id="10" name="Picture 10"/>
          <p:cNvPicPr>
            <a:picLocks noChangeAspect="1"/>
          </p:cNvPicPr>
          <p:nvPr/>
        </p:nvPicPr>
        <p:blipFill>
          <a:blip r:embed="rId3"/>
          <a:srcRect t="12500" b="1250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750" r="16750"/>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在大型购物中心或电器卖场设立智能空调的体验店，让消费者亲身感受产品的优势和特点，提高购买意愿。</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线下体验店</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推广策略</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248" y="1093216"/>
            <a:ext cx="7405389" cy="1138956"/>
            <a:chOff x="1365248" y="1093216"/>
            <a:chExt cx="7405389" cy="1138956"/>
          </a:xfrm>
        </p:grpSpPr>
        <p:sp>
          <p:nvSpPr>
            <p:cNvPr id="3" name="TextBox 3"/>
            <p:cNvSpPr txBox="1"/>
            <p:nvPr/>
          </p:nvSpPr>
          <p:spPr>
            <a:xfrm>
              <a:off x="1365248" y="1093216"/>
              <a:ext cx="7405389" cy="1138956"/>
            </a:xfrm>
            <a:prstGeom prst="rect">
              <a:avLst/>
            </a:prstGeom>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1">
                      <a:alpha val="100000"/>
                    </a:schemeClr>
                  </a:solidFill>
                  <a:latin typeface="Microsoft Yahei"/>
                  <a:ea typeface="Microsoft Yahei"/>
                  <a:cs typeface="Microsoft Yahei"/>
                </a:rPr>
                <a:t>04</a:t>
              </a:r>
            </a:p>
          </p:txBody>
        </p:sp>
      </p:grpSp>
      <p:sp>
        <p:nvSpPr>
          <p:cNvPr id="4" name="TextBox 4"/>
          <p:cNvSpPr txBox="1"/>
          <p:nvPr/>
        </p:nvSpPr>
        <p:spPr>
          <a:xfrm>
            <a:off x="997301" y="2213122"/>
            <a:ext cx="5863918" cy="2148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5400" b="1">
                <a:solidFill>
                  <a:schemeClr val="dk1"/>
                </a:solidFill>
                <a:latin typeface="Microsoft Yahei"/>
                <a:ea typeface="Microsoft Yahei"/>
                <a:cs typeface="Microsoft Yahei"/>
              </a:rPr>
              <a:t>运营模式</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style>
          <a:lnRef idx="0">
            <a:schemeClr val="dk1"/>
          </a:lnRef>
          <a:fillRef idx="1">
            <a:schemeClr val="dk1"/>
          </a:fillRef>
          <a:effectRef idx="0">
            <a:schemeClr val="dk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style>
          <a:lnRef idx="0">
            <a:schemeClr val="dk1"/>
          </a:lnRef>
          <a:fillRef idx="1">
            <a:schemeClr val="dk1"/>
          </a:fillRef>
          <a:effectRef idx="0">
            <a:schemeClr val="dk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pic>
        <p:nvPicPr>
          <p:cNvPr id="4" name="Picture 4"/>
          <p:cNvPicPr>
            <a:picLocks noChangeAspect="1"/>
          </p:cNvPicPr>
          <p:nvPr/>
        </p:nvPicPr>
        <p:blipFill>
          <a:blip r:embed="rId2"/>
          <a:srcRect l="14293" r="14293"/>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267" r="1267"/>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solidFill>
                <a:latin typeface="Microsoft Yahei"/>
                <a:ea typeface="Microsoft Yahei"/>
                <a:cs typeface="Microsoft Yahei"/>
              </a:rPr>
              <a:t>研发团队负责设计智能空调的外观、功能和性能，确保产品符合市场需求。</a:t>
            </a:r>
            <a:endParaRPr lang="en-US" sz="1100"/>
          </a:p>
        </p:txBody>
      </p:sp>
      <p:sp>
        <p:nvSpPr>
          <p:cNvPr id="15" name="AutoShape 15"/>
          <p:cNvSpPr/>
          <p:nvPr/>
        </p:nvSpPr>
        <p:spPr>
          <a:xfrm>
            <a:off x="747336" y="2037683"/>
            <a:ext cx="2553871" cy="42262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solidFill>
                <a:latin typeface="Microsoft Yahei"/>
                <a:ea typeface="Microsoft Yahei"/>
                <a:cs typeface="Microsoft Yahei"/>
              </a:rPr>
              <a:t>研发设计</a:t>
            </a:r>
            <a:endParaRPr lang="en-US" sz="1100"/>
          </a:p>
        </p:txBody>
      </p:sp>
      <p:sp>
        <p:nvSpPr>
          <p:cNvPr id="16" name="AutoShape 16"/>
          <p:cNvSpPr/>
          <p:nvPr/>
        </p:nvSpPr>
        <p:spPr>
          <a:xfrm>
            <a:off x="1940528" y="5092530"/>
            <a:ext cx="2552700" cy="891876"/>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solidFill>
                <a:latin typeface="Microsoft Yahei"/>
                <a:ea typeface="Microsoft Yahei"/>
                <a:cs typeface="Microsoft Yahei"/>
              </a:rPr>
              <a:t>与供应商合作，采购智能空调的零部件，确保质量可靠、价格合理。</a:t>
            </a:r>
            <a:endParaRPr lang="en-US" sz="1100"/>
          </a:p>
        </p:txBody>
      </p:sp>
      <p:sp>
        <p:nvSpPr>
          <p:cNvPr id="17" name="AutoShape 17"/>
          <p:cNvSpPr/>
          <p:nvPr/>
        </p:nvSpPr>
        <p:spPr>
          <a:xfrm>
            <a:off x="1940528" y="4661950"/>
            <a:ext cx="2084356" cy="403578"/>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solidFill>
                <a:latin typeface="Microsoft Yahei"/>
                <a:ea typeface="Microsoft Yahei"/>
                <a:cs typeface="Microsoft Yahei"/>
              </a:rPr>
              <a:t>零部件采购</a:t>
            </a:r>
            <a:endParaRPr lang="en-US" sz="1100"/>
          </a:p>
        </p:txBody>
      </p:sp>
      <p:sp>
        <p:nvSpPr>
          <p:cNvPr id="18" name="AutoShape 18"/>
          <p:cNvSpPr/>
          <p:nvPr/>
        </p:nvSpPr>
        <p:spPr>
          <a:xfrm>
            <a:off x="8872233" y="2402205"/>
            <a:ext cx="2552700" cy="108278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工厂负责组装零部件，并进行严格的质量检测，确保产品性能稳定。</a:t>
            </a:r>
            <a:endParaRPr lang="en-US" sz="1100"/>
          </a:p>
        </p:txBody>
      </p:sp>
      <p:sp>
        <p:nvSpPr>
          <p:cNvPr id="19" name="AutoShape 19"/>
          <p:cNvSpPr/>
          <p:nvPr/>
        </p:nvSpPr>
        <p:spPr>
          <a:xfrm>
            <a:off x="8872233" y="2037683"/>
            <a:ext cx="2569478" cy="441680"/>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solidFill>
                <a:latin typeface="Microsoft Yahei"/>
                <a:ea typeface="Microsoft Yahei"/>
                <a:cs typeface="Microsoft Yahei"/>
              </a:rPr>
              <a:t>组装与测试</a:t>
            </a:r>
            <a:endParaRPr lang="en-US" sz="1100"/>
          </a:p>
        </p:txBody>
      </p:sp>
      <p:sp>
        <p:nvSpPr>
          <p:cNvPr id="20" name="AutoShape 20"/>
          <p:cNvSpPr/>
          <p:nvPr/>
        </p:nvSpPr>
        <p:spPr>
          <a:xfrm>
            <a:off x="7814024" y="5112856"/>
            <a:ext cx="2552700" cy="933977"/>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solidFill>
                <a:latin typeface="Microsoft Yahei"/>
                <a:ea typeface="Microsoft Yahei"/>
                <a:cs typeface="Microsoft Yahei"/>
              </a:rPr>
              <a:t>对成品进行精美包装，提高产品附加值和吸引力。</a:t>
            </a:r>
            <a:endParaRPr lang="en-US" sz="1100"/>
          </a:p>
        </p:txBody>
      </p:sp>
      <p:sp>
        <p:nvSpPr>
          <p:cNvPr id="21" name="AutoShape 21"/>
          <p:cNvSpPr/>
          <p:nvPr/>
        </p:nvSpPr>
        <p:spPr>
          <a:xfrm>
            <a:off x="8314658" y="4661950"/>
            <a:ext cx="2084356" cy="422629"/>
          </a:xfrm>
          <a:prstGeom prst="rect">
            <a:avLst/>
          </a:prstGeom>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solidFill>
                <a:latin typeface="Microsoft Yahei"/>
                <a:ea typeface="Microsoft Yahei"/>
                <a:cs typeface="Microsoft Yahei"/>
              </a:rPr>
              <a:t>产品包装</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生产流程</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选择具有良好信誉和稳定质量的供应商，确保零部件的供应及时、价格合理。</a:t>
            </a:r>
          </a:p>
        </p:txBody>
      </p:sp>
      <p:pic>
        <p:nvPicPr>
          <p:cNvPr id="5" name="Picture 5"/>
          <p:cNvPicPr>
            <a:picLocks noChangeAspect="1"/>
          </p:cNvPicPr>
          <p:nvPr/>
        </p:nvPicPr>
        <p:blipFill>
          <a:blip r:embed="rId2"/>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pic>
        <p:nvPicPr>
          <p:cNvPr id="7" name="Picture 7"/>
          <p:cNvPicPr>
            <a:picLocks noChangeAspect="1"/>
          </p:cNvPicPr>
          <p:nvPr/>
        </p:nvPicPr>
        <p:blipFill>
          <a:blip r:embed="rId3"/>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pic>
        <p:nvPicPr>
          <p:cNvPr id="9" name="Picture 9"/>
          <p:cNvPicPr>
            <a:picLocks noChangeAspect="1"/>
          </p:cNvPicPr>
          <p:nvPr/>
        </p:nvPicPr>
        <p:blipFill>
          <a:blip r:embed="rId4"/>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供应商筛选</a:t>
            </a:r>
          </a:p>
        </p:txBody>
      </p:sp>
      <p:sp>
        <p:nvSpPr>
          <p:cNvPr id="11" name="AutoShape 11"/>
          <p:cNvSpPr/>
          <p:nvPr/>
        </p:nvSpPr>
        <p:spPr>
          <a:xfrm>
            <a:off x="1235229"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制定合理的采购计划，根据生产需求和库存情况确定采购数量和时间。</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采购计划</a:t>
            </a:r>
          </a:p>
        </p:txBody>
      </p:sp>
      <p:sp>
        <p:nvSpPr>
          <p:cNvPr id="16" name="AutoShape 16"/>
          <p:cNvSpPr/>
          <p:nvPr/>
        </p:nvSpPr>
        <p:spPr>
          <a:xfrm>
            <a:off x="4639660" y="4350852"/>
            <a:ext cx="97536" cy="9753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加强与供应商、物流服务商等合作伙伴的协同，提高供应链的效率和灵活性。</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solidFill>
                <a:latin typeface="Microsoft Yahei"/>
                <a:ea typeface="Microsoft Yahei"/>
                <a:cs typeface="Microsoft Yahei"/>
              </a:rPr>
              <a:t>供应链协同</a:t>
            </a:r>
          </a:p>
        </p:txBody>
      </p:sp>
      <p:sp>
        <p:nvSpPr>
          <p:cNvPr id="21" name="AutoShape 21"/>
          <p:cNvSpPr/>
          <p:nvPr/>
        </p:nvSpPr>
        <p:spPr>
          <a:xfrm>
            <a:off x="8309741"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采购与供应链管理</a:t>
              </a:r>
            </a:p>
          </p:txBody>
        </p:sp>
      </p:gr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https://d.book118.com/658125060107006032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97</Paragraphs>
  <Slides>18</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18</vt:i4>
      </vt:variant>
    </vt:vector>
  </HeadingPairs>
  <TitlesOfParts>
    <vt:vector baseType="lpstr" size="22">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2024-09-10T07:13:00.623</cp:lastPrinted>
  <dcterms:created xsi:type="dcterms:W3CDTF">2024-09-09T23:13:00Z</dcterms:created>
  <dcterms:modified xsi:type="dcterms:W3CDTF">2024-09-09T23:13:02Z</dcterms:modified>
</cp:coreProperties>
</file>