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0D0D96C-F55C-49D2-A8E0-7A2D92F1ACC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3AB72DB-1D73-47B3-A9BD-B06852CAF08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CD0AF69-6EA6-43EA-8337-2A4E50542ED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02AFB1E-938C-428C-B09A-E2EF5463018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4DB534D-4AD5-4C41-BF7C-C87DF05FF0E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538D079-C6B1-4B26-A144-56E1D3DC548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11A5BE9-6A66-44E8-8089-E0E694B9A82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C23D517-9FE3-4F17-B34C-2355FC9B15A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8E620CC-590E-4648-8414-900279EACAD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936DA77-C62B-4DC3-9DDD-A174A1FEC1F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80E1C91-7A63-4E5C-8BC9-F9C18A2463D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16.jpeg" /><Relationship Id="rId6"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20.jpeg" /><Relationship Id="rId4" Type="http://schemas.openxmlformats.org/officeDocument/2006/relationships/image" Target="../media/image21.jpeg" /><Relationship Id="rId5" Type="http://schemas.openxmlformats.org/officeDocument/2006/relationships/image" Target="../media/image22.jpeg" /><Relationship Id="rId6"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5812611512500602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02208" y="1560576"/>
            <a:ext cx="6682348"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4">
                    <a:alpha val="100000"/>
                  </a:schemeClr>
                </a:solidFill>
                <a:latin typeface="Microsoft Yahei"/>
                <a:ea typeface="Microsoft Yahei"/>
                <a:cs typeface="Microsoft Yahei"/>
              </a:rPr>
              <a:t>中暑的教学查房课件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中暑概述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中暑的病因和发病机制</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中暑的临床表现和诊断</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中暑的治疗</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中暑的预防</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中暑的教学查房实践</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alpha val="100000"/>
                  </a:schemeClr>
                </a:solidFill>
                <a:latin typeface="Microsoft Yahei"/>
                <a:ea typeface="Microsoft Yahei"/>
                <a:cs typeface="Microsoft Yahei"/>
              </a:rPr>
              <a:t>01</a:t>
            </a:r>
          </a:p>
        </p:txBody>
      </p:sp>
      <p:sp>
        <p:nvSpPr>
          <p:cNvPr id="3" name="TextBox 3"/>
          <p:cNvSpPr txBox="1"/>
          <p:nvPr/>
        </p:nvSpPr>
        <p:spPr>
          <a:xfrm>
            <a:off x="1219200" y="292608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alpha val="100000"/>
                  </a:schemeClr>
                </a:solidFill>
                <a:latin typeface="Microsoft Yahei"/>
                <a:ea typeface="Microsoft Yahei"/>
                <a:cs typeface="Microsoft Yahei"/>
              </a:rPr>
              <a:t>中暑概述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病因</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中暑的发生与环境温度、湿度、劳动强度、个体差异等多种因素有关。</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定义</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中暑是指在高温环境下，由于体内热量过度产生或热量调节功能障碍而引起的以中枢神经系统和心血管功能障碍为主要表现的一种急性疾病。</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分类</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中暑可分为热痉挛、热衰竭和热射病三类。</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14625" r="14625"/>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16667" r="16667"/>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rcRect l="20000" r="20000"/>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中暑的定义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由于大量出汗导致肌肉痉挛，常见于夏季运动或体力劳动者。</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热痉挛</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4625" r="4625"/>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热衰竭</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2500" r="12500"/>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热射病</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由于体内水分和盐分大量丢失，导致循环血量减少，引起血压下降、心跳加速等症状。</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最严重的中暑类型，表现为高热、昏迷和多器官功能衰竭，死亡率较高。</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中暑的分类</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5319" b="5319"/>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中暑的流行病学情况</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发病率</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中暑的发病率与环境温度、湿度、劳动强度等因素有关，夏季是高发季节。</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死亡率</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中暑的死亡率较高，尤其是老年人、儿童、孕妇和身体虚弱的人来说更容易发生中暑，需要特别注意预防。</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地域分布</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中暑的发生与地域有关，热带和亚热带地区更容易发生中暑。</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alpha val="100000"/>
                  </a:schemeClr>
                </a:solidFill>
                <a:latin typeface="Microsoft Yahei"/>
                <a:ea typeface="Microsoft Yahei"/>
                <a:cs typeface="Microsoft Yahei"/>
              </a:rPr>
              <a:t>02</a:t>
            </a:r>
          </a:p>
        </p:txBody>
      </p:sp>
      <p:sp>
        <p:nvSpPr>
          <p:cNvPr id="3" name="TextBox 3"/>
          <p:cNvSpPr txBox="1"/>
          <p:nvPr/>
        </p:nvSpPr>
        <p:spPr>
          <a:xfrm>
            <a:off x="1219200" y="292608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alpha val="100000"/>
                  </a:schemeClr>
                </a:solidFill>
                <a:latin typeface="Microsoft Yahei"/>
                <a:ea typeface="Microsoft Yahei"/>
                <a:cs typeface="Microsoft Yahei"/>
              </a:rPr>
              <a:t>中暑的病因和发病机制</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a:off x="869006"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环境因素</a:t>
            </a:r>
            <a:endParaRPr lang="en-US" sz="1100"/>
          </a:p>
        </p:txBody>
      </p:sp>
      <p:sp>
        <p:nvSpPr>
          <p:cNvPr id="3" name="AutoShape 3"/>
          <p:cNvSpPr/>
          <p:nvPr/>
        </p:nvSpPr>
        <p:spPr>
          <a:xfrm>
            <a:off x="3575643"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生理因素</a:t>
            </a:r>
            <a:endParaRPr lang="en-US" sz="1100"/>
          </a:p>
        </p:txBody>
      </p:sp>
      <p:sp>
        <p:nvSpPr>
          <p:cNvPr id="4" name="AutoShape 4"/>
          <p:cNvSpPr/>
          <p:nvPr/>
        </p:nvSpPr>
        <p:spPr>
          <a:xfrm>
            <a:off x="6220535"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药物因素</a:t>
            </a:r>
            <a:endParaRPr lang="en-US" sz="1100"/>
          </a:p>
        </p:txBody>
      </p:sp>
      <p:sp>
        <p:nvSpPr>
          <p:cNvPr id="5" name="AutoShape 5"/>
          <p:cNvSpPr/>
          <p:nvPr/>
        </p:nvSpPr>
        <p:spPr>
          <a:xfrm>
            <a:off x="8927174"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疾病影响</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病因</a:t>
              </a:r>
            </a:p>
          </p:txBody>
        </p:sp>
      </p:grpSp>
      <p:pic>
        <p:nvPicPr>
          <p:cNvPr id="28" name="Picture 28"/>
          <p:cNvPicPr>
            <a:picLocks noChangeAspect="1"/>
          </p:cNvPicPr>
          <p:nvPr/>
        </p:nvPicPr>
        <p:blipFill>
          <a:blip r:embed="rId2"/>
          <a:srcRect l="14543" r="14543"/>
          <a:stretch>
            <a:fillRect/>
          </a:stretch>
        </p:blipFill>
        <p:spPr>
          <a:xfrm>
            <a:off x="892584" y="1337857"/>
            <a:ext cx="2465519" cy="2459823"/>
          </a:xfrm>
          <a:prstGeom prst="rect">
            <a:avLst/>
          </a:prstGeom>
        </p:spPr>
      </p:pic>
      <p:pic>
        <p:nvPicPr>
          <p:cNvPr id="29" name="Picture 29"/>
          <p:cNvPicPr>
            <a:picLocks noChangeAspect="1"/>
          </p:cNvPicPr>
          <p:nvPr/>
        </p:nvPicPr>
        <p:blipFill>
          <a:blip r:embed="rId3"/>
          <a:srcRect t="573" b="573"/>
          <a:stretch>
            <a:fillRect/>
          </a:stretch>
        </p:blipFill>
        <p:spPr>
          <a:xfrm>
            <a:off x="3570781" y="1337857"/>
            <a:ext cx="2465519" cy="2459823"/>
          </a:xfrm>
          <a:prstGeom prst="rect">
            <a:avLst/>
          </a:prstGeom>
        </p:spPr>
      </p:pic>
      <p:pic>
        <p:nvPicPr>
          <p:cNvPr id="30" name="Picture 30"/>
          <p:cNvPicPr>
            <a:picLocks noChangeAspect="1"/>
          </p:cNvPicPr>
          <p:nvPr/>
        </p:nvPicPr>
        <p:blipFill>
          <a:blip r:embed="rId4"/>
          <a:srcRect l="10826" r="10826"/>
          <a:stretch>
            <a:fillRect/>
          </a:stretch>
        </p:blipFill>
        <p:spPr>
          <a:xfrm>
            <a:off x="6248977" y="1337857"/>
            <a:ext cx="2465519" cy="2459823"/>
          </a:xfrm>
          <a:prstGeom prst="rect">
            <a:avLst/>
          </a:prstGeom>
        </p:spPr>
      </p:pic>
      <p:pic>
        <p:nvPicPr>
          <p:cNvPr id="31" name="Picture 31"/>
          <p:cNvPicPr>
            <a:picLocks noChangeAspect="1"/>
          </p:cNvPicPr>
          <p:nvPr/>
        </p:nvPicPr>
        <p:blipFill>
          <a:blip r:embed="rId5"/>
          <a:srcRect l="14752" r="14752"/>
          <a:stretch>
            <a:fillRect/>
          </a:stretch>
        </p:blipFill>
        <p:spPr>
          <a:xfrm>
            <a:off x="8927174" y="1337857"/>
            <a:ext cx="2465519" cy="2459823"/>
          </a:xfrm>
          <a:prstGeom prst="rect">
            <a:avLst/>
          </a:prstGeom>
        </p:spPr>
      </p:pic>
      <p:sp>
        <p:nvSpPr>
          <p:cNvPr id="32" name="AutoShape 32"/>
          <p:cNvSpPr/>
          <p:nvPr/>
        </p:nvSpPr>
        <p:spPr>
          <a:xfrm>
            <a:off x="1410969" y="3111016"/>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089165"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445558"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767362" y="3111016"/>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441168" y="3500231"/>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37" name="TextBox 37"/>
          <p:cNvSpPr txBox="1"/>
          <p:nvPr/>
        </p:nvSpPr>
        <p:spPr>
          <a:xfrm>
            <a:off x="4121550"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38" name="TextBox 38"/>
          <p:cNvSpPr txBox="1"/>
          <p:nvPr/>
        </p:nvSpPr>
        <p:spPr>
          <a:xfrm>
            <a:off x="6799747"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39" name="TextBox 39"/>
          <p:cNvSpPr txBox="1"/>
          <p:nvPr/>
        </p:nvSpPr>
        <p:spPr>
          <a:xfrm>
            <a:off x="9477944"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sp>
        <p:nvSpPr>
          <p:cNvPr id="40" name="AutoShape 40"/>
          <p:cNvSpPr/>
          <p:nvPr/>
        </p:nvSpPr>
        <p:spPr>
          <a:xfrm>
            <a:off x="917707"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长时间暴露在高温、高湿度的环境中，缺乏有效的防暑措施。</a:t>
            </a:r>
            <a:endParaRPr lang="en-US" sz="1100"/>
          </a:p>
        </p:txBody>
      </p:sp>
      <p:sp>
        <p:nvSpPr>
          <p:cNvPr id="41" name="AutoShape 41"/>
          <p:cNvSpPr/>
          <p:nvPr/>
        </p:nvSpPr>
        <p:spPr>
          <a:xfrm>
            <a:off x="3595904"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年老体弱、儿童、孕妇和身体虚弱的人，对高温环境的适应能力较差。</a:t>
            </a:r>
            <a:endParaRPr lang="en-US" sz="1100"/>
          </a:p>
        </p:txBody>
      </p:sp>
      <p:sp>
        <p:nvSpPr>
          <p:cNvPr id="42" name="AutoShape 42"/>
          <p:cNvSpPr/>
          <p:nvPr/>
        </p:nvSpPr>
        <p:spPr>
          <a:xfrm>
            <a:off x="6274100"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服用某些药物可能影响身体对高温的耐受性，如抗组胺药、解热镇痛药等。</a:t>
            </a:r>
            <a:endParaRPr lang="en-US" sz="1100"/>
          </a:p>
        </p:txBody>
      </p:sp>
      <p:sp>
        <p:nvSpPr>
          <p:cNvPr id="43" name="AutoShape 43"/>
          <p:cNvSpPr/>
          <p:nvPr/>
        </p:nvSpPr>
        <p:spPr>
          <a:xfrm>
            <a:off x="8952297"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某些慢性疾病如糖尿病、心血管疾病等，可能增加中暑的风险。</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583" r="1583"/>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在高温环境下，人体的体温调节系统负担加重，导致体温上升，引发中暑。</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体温调节失衡</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水和电解质失衡</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缺氧和酸中毒</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心血管和神经系统影响</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高温环境下，人体大量出汗，可能导致水和电解质失衡，影响身体的正常生理功能。</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高温环境下，人体呼吸频率加快，可能导致缺氧和酸中毒，进一步加重病情。</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中暑可能对心血管系统和神经系统产生不良影响，如心率失常、晕厥等。</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发病机制</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alpha val="100000"/>
                  </a:schemeClr>
                </a:solidFill>
                <a:latin typeface="Microsoft Yahei"/>
                <a:ea typeface="Microsoft Yahei"/>
                <a:cs typeface="Microsoft Yahei"/>
              </a:rPr>
              <a:t>03</a:t>
            </a:r>
          </a:p>
        </p:txBody>
      </p:sp>
      <p:sp>
        <p:nvSpPr>
          <p:cNvPr id="3" name="TextBox 3"/>
          <p:cNvSpPr txBox="1"/>
          <p:nvPr/>
        </p:nvSpPr>
        <p:spPr>
          <a:xfrm>
            <a:off x="1219200" y="292608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alpha val="100000"/>
                  </a:schemeClr>
                </a:solidFill>
                <a:latin typeface="Microsoft Yahei"/>
                <a:ea typeface="Microsoft Yahei"/>
                <a:cs typeface="Microsoft Yahei"/>
              </a:rPr>
              <a:t>中暑的临床表现和诊断</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5761" r="5761"/>
          <a:stretch>
            <a:fillRect/>
          </a:stretch>
        </p:blipFill>
        <p:spPr>
          <a:xfrm>
            <a:off x="4289936" y="1498289"/>
            <a:ext cx="3861422" cy="3861422"/>
          </a:xfrm>
          <a:prstGeom prst="diamond">
            <a:avLst/>
          </a:prstGeom>
        </p:spPr>
      </p:pic>
      <p:grpSp>
        <p:nvGrpSpPr>
          <p:cNvPr id="3" name="Group 3"/>
          <p:cNvGrpSpPr/>
          <p:nvPr/>
        </p:nvGrpSpPr>
        <p:grpSpPr>
          <a:xfrm>
            <a:off x="44972" y="1608799"/>
            <a:ext cx="5067193" cy="1224567"/>
            <a:chOff x="44972" y="1608799"/>
            <a:chExt cx="5067193" cy="1224567"/>
          </a:xfrm>
        </p:grpSpPr>
        <p:sp>
          <p:nvSpPr>
            <p:cNvPr id="4" name="AutoShape 4"/>
            <p:cNvSpPr/>
            <p:nvPr/>
          </p:nvSpPr>
          <p:spPr>
            <a:xfrm>
              <a:off x="4429413" y="1744054"/>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16800"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中暑时，患者可能会出现头痛、头晕等症状，并伴有恶心、呕吐等消化系统症状。</a:t>
              </a:r>
            </a:p>
          </p:txBody>
        </p:sp>
        <p:sp>
          <p:nvSpPr>
            <p:cNvPr id="6" name="TextBox 6"/>
            <p:cNvSpPr txBox="1"/>
            <p:nvPr/>
          </p:nvSpPr>
          <p:spPr>
            <a:xfrm>
              <a:off x="44972"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头痛、头晕、恶心、呕吐</a:t>
              </a:r>
            </a:p>
          </p:txBody>
        </p:sp>
        <p:sp>
          <p:nvSpPr>
            <p:cNvPr id="7" name="Freeform 7"/>
            <p:cNvSpPr/>
            <p:nvPr/>
          </p:nvSpPr>
          <p:spPr>
            <a:xfrm>
              <a:off x="4566065" y="1914535"/>
              <a:ext cx="418083" cy="363887"/>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7180959" y="1608799"/>
            <a:ext cx="4946836" cy="1224567"/>
            <a:chOff x="7180959" y="1608799"/>
            <a:chExt cx="4946836" cy="1224567"/>
          </a:xfrm>
        </p:grpSpPr>
        <p:sp>
          <p:nvSpPr>
            <p:cNvPr id="9" name="AutoShape 9"/>
            <p:cNvSpPr/>
            <p:nvPr/>
          </p:nvSpPr>
          <p:spPr>
            <a:xfrm>
              <a:off x="7180959" y="168804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27972"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中暑可能导致心率加快、呼吸急促等症状，严重时可能出现心肺功能不全。</a:t>
              </a:r>
            </a:p>
          </p:txBody>
        </p:sp>
        <p:sp>
          <p:nvSpPr>
            <p:cNvPr id="11" name="TextBox 11"/>
            <p:cNvSpPr txBox="1"/>
            <p:nvPr/>
          </p:nvSpPr>
          <p:spPr>
            <a:xfrm>
              <a:off x="7606701"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心率加快、呼吸急促</a:t>
              </a:r>
            </a:p>
          </p:txBody>
        </p:sp>
        <p:sp>
          <p:nvSpPr>
            <p:cNvPr id="12" name="Freeform 12"/>
            <p:cNvSpPr/>
            <p:nvPr/>
          </p:nvSpPr>
          <p:spPr>
            <a:xfrm>
              <a:off x="7356302" y="1863389"/>
              <a:ext cx="332068" cy="33206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24384" y="4380910"/>
            <a:ext cx="5067193" cy="1224566"/>
            <a:chOff x="24384" y="4380910"/>
            <a:chExt cx="5067193" cy="1224566"/>
          </a:xfrm>
        </p:grpSpPr>
        <p:sp>
          <p:nvSpPr>
            <p:cNvPr id="14" name="AutoShape 14"/>
            <p:cNvSpPr/>
            <p:nvPr/>
          </p:nvSpPr>
          <p:spPr>
            <a:xfrm>
              <a:off x="4408825"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196211"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中暑患者由于体内电解质失衡和过度失水，可能导致肌肉痉挛、抽搐等症状。</a:t>
              </a:r>
            </a:p>
          </p:txBody>
        </p:sp>
        <p:sp>
          <p:nvSpPr>
            <p:cNvPr id="16" name="TextBox 16"/>
            <p:cNvSpPr txBox="1"/>
            <p:nvPr/>
          </p:nvSpPr>
          <p:spPr>
            <a:xfrm>
              <a:off x="24384"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肌肉痉挛、抽搐</a:t>
              </a:r>
            </a:p>
          </p:txBody>
        </p:sp>
        <p:sp>
          <p:nvSpPr>
            <p:cNvPr id="17" name="Freeform 17"/>
            <p:cNvSpPr/>
            <p:nvPr/>
          </p:nvSpPr>
          <p:spPr>
            <a:xfrm>
              <a:off x="4584167" y="4590972"/>
              <a:ext cx="332068" cy="374641"/>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180959" y="4380910"/>
            <a:ext cx="4946836" cy="1224566"/>
            <a:chOff x="7180959" y="4380910"/>
            <a:chExt cx="4946836" cy="1224566"/>
          </a:xfrm>
        </p:grpSpPr>
        <p:sp>
          <p:nvSpPr>
            <p:cNvPr id="19" name="AutoShape 19"/>
            <p:cNvSpPr/>
            <p:nvPr/>
          </p:nvSpPr>
          <p:spPr>
            <a:xfrm>
              <a:off x="7180959"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8027972"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中暑严重时，患者可能出现意识障碍、昏迷等症状，甚至可能导致死亡。</a:t>
              </a:r>
            </a:p>
          </p:txBody>
        </p:sp>
        <p:sp>
          <p:nvSpPr>
            <p:cNvPr id="21" name="TextBox 21"/>
            <p:cNvSpPr txBox="1"/>
            <p:nvPr/>
          </p:nvSpPr>
          <p:spPr>
            <a:xfrm>
              <a:off x="7606701"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意识障碍、昏迷</a:t>
              </a:r>
            </a:p>
          </p:txBody>
        </p:sp>
        <p:sp>
          <p:nvSpPr>
            <p:cNvPr id="22" name="Freeform 22"/>
            <p:cNvSpPr/>
            <p:nvPr/>
          </p:nvSpPr>
          <p:spPr>
            <a:xfrm>
              <a:off x="7339272" y="4595230"/>
              <a:ext cx="366126" cy="36612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临床表现</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167" r="3167"/>
          <a:stretch>
            <a:fillRect/>
          </a:stretch>
        </p:blipFill>
        <p:spPr>
          <a:xfrm>
            <a:off x="6416218" y="1873250"/>
            <a:ext cx="2285143" cy="2439670"/>
          </a:xfrm>
          <a:prstGeom prst="rect">
            <a:avLst/>
          </a:prstGeom>
        </p:spPr>
      </p:pic>
      <p:pic>
        <p:nvPicPr>
          <p:cNvPr id="3" name="Picture 3"/>
          <p:cNvPicPr>
            <a:picLocks noChangeAspect="1"/>
          </p:cNvPicPr>
          <p:nvPr/>
        </p:nvPicPr>
        <p:blipFill>
          <a:blip r:embed="rId3"/>
          <a:srcRect l="21518" r="21518"/>
          <a:stretch>
            <a:fillRect/>
          </a:stretch>
        </p:blipFill>
        <p:spPr>
          <a:xfrm>
            <a:off x="705451" y="1873250"/>
            <a:ext cx="2286000" cy="2308332"/>
          </a:xfrm>
          <a:prstGeom prst="rect">
            <a:avLst/>
          </a:prstGeom>
        </p:spPr>
      </p:pic>
      <p:pic>
        <p:nvPicPr>
          <p:cNvPr id="4" name="Picture 4"/>
          <p:cNvPicPr>
            <a:picLocks noChangeAspect="1"/>
          </p:cNvPicPr>
          <p:nvPr/>
        </p:nvPicPr>
        <p:blipFill>
          <a:blip r:embed="rId4"/>
          <a:srcRect l="3087" r="3087"/>
          <a:stretch>
            <a:fillRect/>
          </a:stretch>
        </p:blipFill>
        <p:spPr>
          <a:xfrm>
            <a:off x="9265251" y="1892300"/>
            <a:ext cx="2271183" cy="2420620"/>
          </a:xfrm>
          <a:prstGeom prst="rect">
            <a:avLst/>
          </a:prstGeom>
        </p:spPr>
      </p:pic>
      <p:pic>
        <p:nvPicPr>
          <p:cNvPr id="5" name="Picture 5"/>
          <p:cNvPicPr>
            <a:picLocks noChangeAspect="1"/>
          </p:cNvPicPr>
          <p:nvPr/>
        </p:nvPicPr>
        <p:blipFill>
          <a:blip r:embed="rId5"/>
          <a:srcRect l="21983" r="21983"/>
          <a:stretch>
            <a:fillRect/>
          </a:stretch>
        </p:blipFill>
        <p:spPr>
          <a:xfrm>
            <a:off x="3571418" y="1892300"/>
            <a:ext cx="2266949" cy="2420620"/>
          </a:xfrm>
          <a:prstGeom prst="rect">
            <a:avLst/>
          </a:prstGeom>
        </p:spPr>
      </p:pic>
      <p:grpSp>
        <p:nvGrpSpPr>
          <p:cNvPr id="6" name="Group 6"/>
          <p:cNvGrpSpPr/>
          <p:nvPr/>
        </p:nvGrpSpPr>
        <p:grpSpPr>
          <a:xfrm>
            <a:off x="6416218" y="3460761"/>
            <a:ext cx="2285143" cy="745998"/>
            <a:chOff x="6416218" y="3460761"/>
            <a:chExt cx="2285143" cy="745998"/>
          </a:xfrm>
        </p:grpSpPr>
        <p:sp>
          <p:nvSpPr>
            <p:cNvPr id="7" name="AutoShape 7"/>
            <p:cNvSpPr/>
            <p:nvPr/>
          </p:nvSpPr>
          <p:spPr>
            <a:xfrm>
              <a:off x="6416218" y="3460761"/>
              <a:ext cx="2285143"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416218" y="4197615"/>
            <a:ext cx="2288381" cy="2112169"/>
            <a:chOff x="6416218" y="4197615"/>
            <a:chExt cx="2288381" cy="2112169"/>
          </a:xfrm>
        </p:grpSpPr>
        <p:sp>
          <p:nvSpPr>
            <p:cNvPr id="9" name="AutoShape 9"/>
            <p:cNvSpPr/>
            <p:nvPr/>
          </p:nvSpPr>
          <p:spPr>
            <a:xfrm>
              <a:off x="6416218" y="4197615"/>
              <a:ext cx="2288381" cy="211216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3571418" y="3460761"/>
            <a:ext cx="2285429" cy="852159"/>
            <a:chOff x="3571418" y="3460761"/>
            <a:chExt cx="2285429" cy="852159"/>
          </a:xfrm>
        </p:grpSpPr>
        <p:sp>
          <p:nvSpPr>
            <p:cNvPr id="11" name="AutoShape 11"/>
            <p:cNvSpPr/>
            <p:nvPr/>
          </p:nvSpPr>
          <p:spPr>
            <a:xfrm>
              <a:off x="3571418" y="3460761"/>
              <a:ext cx="2285429" cy="8521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3571418" y="4206759"/>
            <a:ext cx="2288096" cy="2103025"/>
            <a:chOff x="3571418" y="4206759"/>
            <a:chExt cx="2288096" cy="2103025"/>
          </a:xfrm>
        </p:grpSpPr>
        <p:sp>
          <p:nvSpPr>
            <p:cNvPr id="13" name="AutoShape 13"/>
            <p:cNvSpPr/>
            <p:nvPr/>
          </p:nvSpPr>
          <p:spPr>
            <a:xfrm>
              <a:off x="3571418" y="4206759"/>
              <a:ext cx="2288096"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265251" y="3460761"/>
            <a:ext cx="2286000" cy="745998"/>
            <a:chOff x="9265251" y="3460761"/>
            <a:chExt cx="2286000" cy="745998"/>
          </a:xfrm>
        </p:grpSpPr>
        <p:sp>
          <p:nvSpPr>
            <p:cNvPr id="15" name="AutoShape 15"/>
            <p:cNvSpPr/>
            <p:nvPr/>
          </p:nvSpPr>
          <p:spPr>
            <a:xfrm>
              <a:off x="9265251" y="3460761"/>
              <a:ext cx="2286000"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9265251" y="4204473"/>
            <a:ext cx="2286000" cy="2105311"/>
            <a:chOff x="9265251" y="4204473"/>
            <a:chExt cx="2286000" cy="2105311"/>
          </a:xfrm>
        </p:grpSpPr>
        <p:sp>
          <p:nvSpPr>
            <p:cNvPr id="17" name="AutoShape 17"/>
            <p:cNvSpPr/>
            <p:nvPr/>
          </p:nvSpPr>
          <p:spPr>
            <a:xfrm>
              <a:off x="9265251" y="4204473"/>
              <a:ext cx="2286000" cy="2105311"/>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05451" y="3460761"/>
            <a:ext cx="2286000" cy="2849023"/>
            <a:chOff x="705451" y="3460761"/>
            <a:chExt cx="2286000" cy="2849023"/>
          </a:xfrm>
        </p:grpSpPr>
        <p:sp>
          <p:nvSpPr>
            <p:cNvPr id="19" name="AutoShape 19"/>
            <p:cNvSpPr/>
            <p:nvPr/>
          </p:nvSpPr>
          <p:spPr>
            <a:xfrm>
              <a:off x="705451" y="3460761"/>
              <a:ext cx="2286000" cy="88392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05451" y="4206759"/>
              <a:ext cx="2286000"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诊断标准</a:t>
              </a:r>
            </a:p>
          </p:txBody>
        </p:sp>
      </p:grpSp>
      <p:grpSp>
        <p:nvGrpSpPr>
          <p:cNvPr id="43" name="Group 43"/>
          <p:cNvGrpSpPr/>
          <p:nvPr/>
        </p:nvGrpSpPr>
        <p:grpSpPr>
          <a:xfrm>
            <a:off x="756455" y="4477571"/>
            <a:ext cx="2164942" cy="1552257"/>
            <a:chOff x="756455" y="4477571"/>
            <a:chExt cx="2164942" cy="1552257"/>
          </a:xfrm>
        </p:grpSpPr>
        <p:sp>
          <p:nvSpPr>
            <p:cNvPr id="44" name="TextBox 44"/>
            <p:cNvSpPr txBox="1"/>
            <p:nvPr/>
          </p:nvSpPr>
          <p:spPr>
            <a:xfrm>
              <a:off x="756455"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中暑患者通常有长时间暴露在高温环境中的历史。</a:t>
              </a:r>
            </a:p>
          </p:txBody>
        </p:sp>
      </p:grpSp>
      <p:grpSp>
        <p:nvGrpSpPr>
          <p:cNvPr id="45" name="Group 45"/>
          <p:cNvGrpSpPr/>
          <p:nvPr/>
        </p:nvGrpSpPr>
        <p:grpSpPr>
          <a:xfrm>
            <a:off x="3628568" y="4477571"/>
            <a:ext cx="2164942" cy="1552257"/>
            <a:chOff x="3628568" y="4477571"/>
            <a:chExt cx="2164942" cy="1552257"/>
          </a:xfrm>
        </p:grpSpPr>
        <p:sp>
          <p:nvSpPr>
            <p:cNvPr id="46" name="TextBox 46"/>
            <p:cNvSpPr txBox="1"/>
            <p:nvPr/>
          </p:nvSpPr>
          <p:spPr>
            <a:xfrm>
              <a:off x="3628568"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中暑患者的体温通常会升高至38℃以上。</a:t>
              </a:r>
            </a:p>
          </p:txBody>
        </p:sp>
      </p:grpSp>
      <p:grpSp>
        <p:nvGrpSpPr>
          <p:cNvPr id="47" name="Group 47"/>
          <p:cNvGrpSpPr/>
          <p:nvPr/>
        </p:nvGrpSpPr>
        <p:grpSpPr>
          <a:xfrm>
            <a:off x="6466794" y="4477571"/>
            <a:ext cx="2164942" cy="1552257"/>
            <a:chOff x="6466794" y="4477571"/>
            <a:chExt cx="2164942" cy="1552257"/>
          </a:xfrm>
        </p:grpSpPr>
        <p:sp>
          <p:nvSpPr>
            <p:cNvPr id="48" name="TextBox 48"/>
            <p:cNvSpPr txBox="1"/>
            <p:nvPr/>
          </p:nvSpPr>
          <p:spPr>
            <a:xfrm>
              <a:off x="6466794"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中暑患者通常会伴随头痛、头晕、恶心、呕吐、心率加快、呼吸急促等症状。</a:t>
              </a:r>
            </a:p>
          </p:txBody>
        </p:sp>
      </p:grpSp>
      <p:grpSp>
        <p:nvGrpSpPr>
          <p:cNvPr id="49" name="Group 49"/>
          <p:cNvGrpSpPr/>
          <p:nvPr/>
        </p:nvGrpSpPr>
        <p:grpSpPr>
          <a:xfrm>
            <a:off x="9318371" y="4477571"/>
            <a:ext cx="2164942" cy="1552257"/>
            <a:chOff x="9318371" y="4477571"/>
            <a:chExt cx="2164942" cy="1552257"/>
          </a:xfrm>
        </p:grpSpPr>
        <p:sp>
          <p:nvSpPr>
            <p:cNvPr id="50" name="TextBox 50"/>
            <p:cNvSpPr txBox="1"/>
            <p:nvPr/>
          </p:nvSpPr>
          <p:spPr>
            <a:xfrm>
              <a:off x="9318371"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中暑的诊断需要排除其他可能导致类似症状的疾病，如脑膜炎、脑炎等。</a:t>
              </a:r>
            </a:p>
          </p:txBody>
        </p:sp>
      </p:grpSp>
      <p:grpSp>
        <p:nvGrpSpPr>
          <p:cNvPr id="51" name="Group 51"/>
          <p:cNvGrpSpPr/>
          <p:nvPr/>
        </p:nvGrpSpPr>
        <p:grpSpPr>
          <a:xfrm>
            <a:off x="705451" y="3588593"/>
            <a:ext cx="2267763" cy="490334"/>
            <a:chOff x="705451" y="3588593"/>
            <a:chExt cx="2267763" cy="490334"/>
          </a:xfrm>
        </p:grpSpPr>
        <p:sp>
          <p:nvSpPr>
            <p:cNvPr id="52" name="TextBox 52"/>
            <p:cNvSpPr txBox="1"/>
            <p:nvPr/>
          </p:nvSpPr>
          <p:spPr>
            <a:xfrm>
              <a:off x="7054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高热环境暴露史</a:t>
              </a:r>
            </a:p>
          </p:txBody>
        </p:sp>
      </p:grpSp>
      <p:grpSp>
        <p:nvGrpSpPr>
          <p:cNvPr id="53" name="Group 53"/>
          <p:cNvGrpSpPr/>
          <p:nvPr/>
        </p:nvGrpSpPr>
        <p:grpSpPr>
          <a:xfrm>
            <a:off x="3628568" y="3588593"/>
            <a:ext cx="2267763" cy="490334"/>
            <a:chOff x="3628568" y="3588593"/>
            <a:chExt cx="2267763" cy="490334"/>
          </a:xfrm>
        </p:grpSpPr>
        <p:sp>
          <p:nvSpPr>
            <p:cNvPr id="54" name="TextBox 54"/>
            <p:cNvSpPr txBox="1"/>
            <p:nvPr/>
          </p:nvSpPr>
          <p:spPr>
            <a:xfrm>
              <a:off x="362856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体温升高</a:t>
              </a:r>
            </a:p>
          </p:txBody>
        </p:sp>
      </p:grpSp>
      <p:grpSp>
        <p:nvGrpSpPr>
          <p:cNvPr id="55" name="Group 55"/>
          <p:cNvGrpSpPr/>
          <p:nvPr/>
        </p:nvGrpSpPr>
        <p:grpSpPr>
          <a:xfrm>
            <a:off x="6433598" y="3588593"/>
            <a:ext cx="2267763" cy="490334"/>
            <a:chOff x="6433598" y="3588593"/>
            <a:chExt cx="2267763" cy="490334"/>
          </a:xfrm>
        </p:grpSpPr>
        <p:sp>
          <p:nvSpPr>
            <p:cNvPr id="56" name="TextBox 56"/>
            <p:cNvSpPr txBox="1"/>
            <p:nvPr/>
          </p:nvSpPr>
          <p:spPr>
            <a:xfrm>
              <a:off x="643359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伴随症状</a:t>
              </a:r>
            </a:p>
          </p:txBody>
        </p:sp>
      </p:grpSp>
      <p:grpSp>
        <p:nvGrpSpPr>
          <p:cNvPr id="57" name="Group 57"/>
          <p:cNvGrpSpPr/>
          <p:nvPr/>
        </p:nvGrpSpPr>
        <p:grpSpPr>
          <a:xfrm>
            <a:off x="9265251" y="3588593"/>
            <a:ext cx="2267763" cy="490334"/>
            <a:chOff x="9265251" y="3588593"/>
            <a:chExt cx="2267763" cy="490334"/>
          </a:xfrm>
        </p:grpSpPr>
        <p:sp>
          <p:nvSpPr>
            <p:cNvPr id="58" name="TextBox 58"/>
            <p:cNvSpPr txBox="1"/>
            <p:nvPr/>
          </p:nvSpPr>
          <p:spPr>
            <a:xfrm>
              <a:off x="92652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排除其他疾病</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https://d.book118.com/658126115125006026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82</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2024-09-04T07:54:49.831</cp:lastPrinted>
  <dcterms:created xsi:type="dcterms:W3CDTF">2024-09-03T23:54:49Z</dcterms:created>
  <dcterms:modified xsi:type="dcterms:W3CDTF">2024-09-03T23:54:51Z</dcterms:modified>
</cp:coreProperties>
</file>