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CFE2CE-7C1A-46B4-AE18-B6B1269A1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B9E702-D692-40B3-96A4-41BBE5445C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AE57E5-64C1-4316-8E8E-836A6B440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AABB73-D74E-4289-9DDE-F54EDC1D4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1C1302-3B3A-48A5-A9C7-F7438BD20B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5B271A-0164-4F9A-B981-3D937620B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DDD190-F592-4D93-86FD-01368A590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78788A-713A-4C6A-B778-E91CEDD55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3C9A3F-CBAA-4ADC-8E28-506D0B33E7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C2A2F3-C47A-46BB-BC4D-7CDF5345C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A4B2DA-C080-4E5D-A107-4BD354AC6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Relationship Id="rId4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12704202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新版人教版小学数学六年级下册整理和复习空间与图形》教材分析\n## 1.教材整体结构与内容概述\n### 1.1教材的编写背景与目的\n### 1.2教材的整体结构与框架\n### 1.3教材的主要内容概述\n## 2.空间与图形的基本概念与性质\n### 2.1空间与图形的基本概念解析\n### 2.2空间与图形的基本性质探究\n### 2.3空间与图形的基本概念与性质的应用实例\n## 3.空间与图形的测量与计算\n### 3.1空间与图形的测量的方法与技巧\n### 3.2空间与图形的计算公式与定理\n### 3.3空间与图形的测量与计算的应用实例\n## 4.空间与图形的变换与图形的相似\n### 4.1空间与图形的变换的类型与方法\n### 4.2图形的相似性的判断与性质\n### 4.3空间与图形的变换与图形的相似的应用实例\n## 5.空间与图形的解题策略与方法\n### 5.1空间与图形的解题思路与技巧\n### 5.2空间与图形的题型分类与解题方法\n### 5.3空间与图形的解题策略与方法的应用实例\n## 6.空间与图形的教学设计与实施\n### 6.1空间与图形的教学目标与要求\n### 6.2空间与图形的教学方法与策略\n### 6.3空间与图形的教学设计与实施的案例分析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3000"/>
              <a:t>新版人教版小学数学六年级下册整理和复习空间与图形》教材分析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 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24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教材整体结构与内容概述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45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4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教材编写背景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适应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数学课程改革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的需要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贯彻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素质教育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的理念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学生空间观念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几何能力</a:t>
                </a:r>
                <a:endParaRPr/>
              </a:p>
            </p:txBody>
          </p:sp>
        </p:grpSp>
        <p:grpSp>
          <p:nvGrpSpPr>
            <p:cNvPr id="148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4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教材编写目的   -帮助学生建立空间与图形的概念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培养学生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空间与图形的推理能力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提高学生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解决空间与图形问题的能力</a:t>
                </a:r>
                <a:endParaRPr/>
              </a:p>
            </p:txBody>
          </p:sp>
        </p:grpSp>
      </p:grpSp>
      <p:sp>
        <p:nvSpPr>
          <p:cNvPr id="1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教材的编写背景与目的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3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54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55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：共有五个章节，涵盖空间与图形的基本概念、性质、测量、变换和解题策略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：每个章节包含若干小节，详细介绍空间与图形的相关内容</a:t>
                </a:r>
                <a:endParaRPr/>
              </a:p>
            </p:txBody>
          </p:sp>
          <p:sp>
            <p:nvSpPr>
              <p:cNvPr id="156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教材整体结构</a:t>
                </a:r>
                <a:endParaRPr/>
              </a:p>
            </p:txBody>
          </p:sp>
          <p:sp>
            <p:nvSpPr>
              <p:cNvPr id="157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8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59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60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第一章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：空间与图形的基本概念与性质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第二章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：空间与图形的测量与计算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第三章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：空间与图形的变换与图形的相似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第四章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：空间与图形的解题策略与方法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第五章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：空间与图形的教学设计与实施</a:t>
                </a:r>
                <a:endParaRPr/>
              </a:p>
            </p:txBody>
          </p:sp>
          <p:sp>
            <p:nvSpPr>
              <p:cNvPr id="161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教材框架</a:t>
                </a:r>
                <a:endParaRPr/>
              </a:p>
            </p:txBody>
          </p:sp>
          <p:sp>
            <p:nvSpPr>
              <p:cNvPr id="162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3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教材的整体结构与框架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6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基本概念与性质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认识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点、线、面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等基本概念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掌握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空间与图形的基本性质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测量与计算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学习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空间与图形的测量方法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掌握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空间与图形的计算公式与定理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变换与相似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了解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空间与图形的变换类型与方法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学习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图形的相似性判断与性质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解题策略与方法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掌握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空间与图形的解题思路与技巧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学习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空间与图形的题型分类与解题方法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教学设计与实施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明确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空间与图形的教学目标与要求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学习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空间与图形的教学方法与策略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分析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空间与图形的教学设计与实施的案例分析</a:t>
            </a:r>
            <a:endParaRPr/>
          </a:p>
        </p:txBody>
      </p:sp>
      <p:sp>
        <p:nvSpPr>
          <p:cNvPr id="1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教材的主要内容概述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69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70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空间与图形的基本概念与性质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54468" y="2709000"/>
            <a:ext cx="11083064" cy="3197404"/>
            <a:chOff x="554468" y="2709000"/>
            <a:chExt cx="11083064" cy="3197404"/>
          </a:xfrm>
        </p:grpSpPr>
        <p:grpSp>
          <p:nvGrpSpPr>
            <p:cNvPr id="173" name=""/>
            <p:cNvGrpSpPr/>
            <p:nvPr/>
          </p:nvGrpSpPr>
          <p:grpSpPr>
            <a:xfrm>
              <a:off x="554470" y="2713804"/>
              <a:ext cx="5400000" cy="1440000"/>
              <a:chOff x="554470" y="2713804"/>
              <a:chExt cx="5400000" cy="1440000"/>
            </a:xfrm>
          </p:grpSpPr>
          <p:sp>
            <p:nvSpPr>
              <p:cNvPr id="174" name="Tencent"/>
              <p:cNvSpPr/>
              <p:nvPr/>
            </p:nvSpPr>
            <p:spPr>
              <a:xfrm>
                <a:off x="554470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描述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位置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的几何元素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没有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大小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形状</a:t>
                </a:r>
                <a:endParaRPr/>
              </a:p>
            </p:txBody>
          </p:sp>
          <p:pic>
            <p:nvPicPr>
              <p:cNvPr id="177" name="图片 7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70" y="2713805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8" name=""/>
            <p:cNvGrpSpPr/>
            <p:nvPr/>
          </p:nvGrpSpPr>
          <p:grpSpPr>
            <a:xfrm>
              <a:off x="6237532" y="2709000"/>
              <a:ext cx="5400000" cy="1444804"/>
              <a:chOff x="6237532" y="2709000"/>
              <a:chExt cx="5400000" cy="1444804"/>
            </a:xfrm>
          </p:grpSpPr>
          <p:sp>
            <p:nvSpPr>
              <p:cNvPr id="179" name="Tencent"/>
              <p:cNvSpPr/>
              <p:nvPr/>
            </p:nvSpPr>
            <p:spPr>
              <a:xfrm>
                <a:off x="6237532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描述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位置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方向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的几何元素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无限延伸</a:t>
                </a:r>
                <a:endParaRPr/>
              </a:p>
            </p:txBody>
          </p:sp>
          <p:pic>
            <p:nvPicPr>
              <p:cNvPr id="182" name="图片 8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6237532" y="2709000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3" name=""/>
            <p:cNvGrpSpPr/>
            <p:nvPr/>
          </p:nvGrpSpPr>
          <p:grpSpPr>
            <a:xfrm>
              <a:off x="554468" y="4466404"/>
              <a:ext cx="5400002" cy="1440000"/>
              <a:chOff x="554468" y="4466404"/>
              <a:chExt cx="5400002" cy="1440000"/>
            </a:xfrm>
          </p:grpSpPr>
          <p:sp>
            <p:nvSpPr>
              <p:cNvPr id="184" name="Tencent"/>
              <p:cNvSpPr/>
              <p:nvPr/>
            </p:nvSpPr>
            <p:spPr>
              <a:xfrm>
                <a:off x="554470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面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描述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位置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大小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的几何元素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有限延伸</a:t>
                </a:r>
                <a:endParaRPr/>
              </a:p>
            </p:txBody>
          </p:sp>
          <p:pic>
            <p:nvPicPr>
              <p:cNvPr id="187" name="图片 9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554468" y="446640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8" name=""/>
            <p:cNvGrpSpPr/>
            <p:nvPr/>
          </p:nvGrpSpPr>
          <p:grpSpPr>
            <a:xfrm>
              <a:off x="6237530" y="4461599"/>
              <a:ext cx="5400002" cy="1444805"/>
              <a:chOff x="6237530" y="4461599"/>
              <a:chExt cx="5400002" cy="1444805"/>
            </a:xfrm>
          </p:grpSpPr>
          <p:sp>
            <p:nvSpPr>
              <p:cNvPr id="189" name="Tencent"/>
              <p:cNvSpPr/>
              <p:nvPr/>
            </p:nvSpPr>
            <p:spPr>
              <a:xfrm>
                <a:off x="6237532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描述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位置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大小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形状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的几何元素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表面积</a:t>
                </a:r>
                <a:endParaRPr/>
              </a:p>
            </p:txBody>
          </p:sp>
          <p:pic>
            <p:nvPicPr>
              <p:cNvPr id="192" name="图片 10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21874" r="21874"/>
              <a:stretch>
                <a:fillRect/>
              </a:stretch>
            </p:blipFill>
            <p:spPr>
              <a:xfrm>
                <a:off x="6237530" y="4461599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97713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空间与图形的基本概念解析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33902" y="3101367"/>
            <a:ext cx="10124196" cy="2627437"/>
            <a:chOff x="1033902" y="3101367"/>
            <a:chExt cx="10124196" cy="2627437"/>
          </a:xfrm>
        </p:grpSpPr>
        <p:grpSp>
          <p:nvGrpSpPr>
            <p:cNvPr id="196" name=""/>
            <p:cNvGrpSpPr/>
            <p:nvPr/>
          </p:nvGrpSpPr>
          <p:grpSpPr>
            <a:xfrm>
              <a:off x="1033902" y="3106851"/>
              <a:ext cx="3242732" cy="2621953"/>
              <a:chOff x="1033902" y="3106851"/>
              <a:chExt cx="3242732" cy="2621953"/>
            </a:xfrm>
          </p:grpSpPr>
          <p:sp>
            <p:nvSpPr>
              <p:cNvPr id="197" name="Tencent"/>
              <p:cNvSpPr txBox="1"/>
              <p:nvPr/>
            </p:nvSpPr>
            <p:spPr>
              <a:xfrm>
                <a:off x="2261570" y="3106851"/>
                <a:ext cx="787396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altLang="zh-CN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 lang="en-GB" sz="4000">
                  <a:solidFill>
                    <a:schemeClr val="accent1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036634" y="3900295"/>
                <a:ext cx="324000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点的基本性质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033902" y="4409369"/>
                <a:ext cx="3240000" cy="131943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唯一性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：一个点只能表示一个位置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无序性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：点没有顺序</a:t>
                </a:r>
                <a:endParaRPr/>
              </a:p>
            </p:txBody>
          </p:sp>
        </p:grpSp>
        <p:grpSp>
          <p:nvGrpSpPr>
            <p:cNvPr id="200" name=""/>
            <p:cNvGrpSpPr/>
            <p:nvPr/>
          </p:nvGrpSpPr>
          <p:grpSpPr>
            <a:xfrm>
              <a:off x="4474634" y="3104109"/>
              <a:ext cx="3240000" cy="2621953"/>
              <a:chOff x="4474634" y="3104109"/>
              <a:chExt cx="3240000" cy="2621953"/>
            </a:xfrm>
          </p:grpSpPr>
          <p:sp>
            <p:nvSpPr>
              <p:cNvPr id="201" name="Tencent"/>
              <p:cNvSpPr txBox="1"/>
              <p:nvPr/>
            </p:nvSpPr>
            <p:spPr>
              <a:xfrm>
                <a:off x="5702302" y="3104109"/>
                <a:ext cx="787396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4474634" y="3897553"/>
                <a:ext cx="324000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线的基本性质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74634" y="4406627"/>
                <a:ext cx="3240000" cy="131943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无限性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：线可以无限延伸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顺序性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：线上点的顺序很重要 -面的基本性质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有限性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：面的大小是有限的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封闭性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：面是一个封闭的区域</a:t>
                </a:r>
                <a:endParaRPr/>
              </a:p>
            </p:txBody>
          </p:sp>
        </p:grpSp>
        <p:grpSp>
          <p:nvGrpSpPr>
            <p:cNvPr id="204" name=""/>
            <p:cNvGrpSpPr/>
            <p:nvPr/>
          </p:nvGrpSpPr>
          <p:grpSpPr>
            <a:xfrm>
              <a:off x="7915366" y="3101367"/>
              <a:ext cx="3242732" cy="2621953"/>
              <a:chOff x="7915366" y="3101367"/>
              <a:chExt cx="3242732" cy="2621953"/>
            </a:xfrm>
          </p:grpSpPr>
          <p:sp>
            <p:nvSpPr>
              <p:cNvPr id="205" name="Tencent"/>
              <p:cNvSpPr txBox="1"/>
              <p:nvPr/>
            </p:nvSpPr>
            <p:spPr>
              <a:xfrm>
                <a:off x="9143034" y="3101367"/>
                <a:ext cx="787396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18098" y="3894811"/>
                <a:ext cx="324000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体的基本性质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15366" y="4403885"/>
                <a:ext cx="3240000" cy="131943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：体有大小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表面积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：体有表面积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形状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：体有特定的形状</a:t>
                </a:r>
                <a:endParaRPr/>
              </a:p>
            </p:txBody>
          </p:sp>
        </p:grpSp>
      </p:grpSp>
      <p:sp>
        <p:nvSpPr>
          <p:cNvPr id="2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空间与图形的基本性质探究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空间与图形的基本概念与性质的应用实例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12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1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点的基本性质应用实例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计算两点之间的距离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确定物体的位置</a:t>
                </a:r>
                <a:endParaRPr/>
              </a:p>
            </p:txBody>
          </p:sp>
          <p:pic>
            <p:nvPicPr>
              <p:cNvPr id="2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17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1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线的基本性质应用实例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画出物体的投影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计算线段的长度 -面的基本性质应用实例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计算面的面积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画出物体的三视图</a:t>
                </a:r>
                <a:endParaRPr/>
              </a:p>
            </p:txBody>
          </p:sp>
          <p:pic>
            <p:nvPicPr>
              <p:cNvPr id="2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22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体的基本性质应用实例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计算物体的体积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计算物体的表面积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空间与图形的测量与计算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https://d.book118.com/658127042025006042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新版人教版小学数学六年级下册整理和复习空间与图形》教材分析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2024-09-21T05:08:07.240</cp:lastPrinted>
  <dcterms:created xsi:type="dcterms:W3CDTF">2024-09-20T21:08:07Z</dcterms:created>
  <dcterms:modified xsi:type="dcterms:W3CDTF">2024-09-20T21:08:09Z</dcterms:modified>
</cp:coreProperties>
</file>