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5E54B-3C30-48BA-9696-4643DC5C5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BD4B2-9584-48D3-82A7-8F483968C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8351D-A840-4E33-843E-4D1DD72C9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3C7BD-2224-4889-81F7-B4712463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1E9008-8B96-4294-9B5B-3C7318D7F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43573D-7222-49FD-9DC8-1457D3935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2BBC7B-6FA4-472E-BD59-C0D129B03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8301D-5A90-4088-B8F4-B162B2948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3CE0D-DF3D-4738-A3D6-E073ACDCB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04425-E30C-4B17-8BF3-38BD2B693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586C8-AC1B-4F27-9B58-54AA7E5F4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946231" y="0"/>
            <a:ext cx="157994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342900"/>
            <a:endParaRPr lang="zh-CN" altLang="en-US" sz="1350">
              <a:solidFill>
                <a:prstClr val="white"/>
              </a:solidFill>
              <a:latin typeface="FZHei-B01S" panose="02010601030101010101" pitchFamily="2" charset="-122"/>
              <a:ea typeface="FZHei-B01S" panose="02010601030101010101" pitchFamily="2" charset="-122"/>
              <a:sym typeface="FZHei-B01S" panose="02010601030101010101" pitchFamily="2" charset="-122"/>
            </a:endParaRPr>
          </a:p>
        </p:txBody>
      </p:sp>
      <p:sp>
        <p:nvSpPr>
          <p:cNvPr id="3" name="ïṡliďé"/>
          <p:cNvSpPr/>
          <p:nvPr userDrawn="1"/>
        </p:nvSpPr>
        <p:spPr>
          <a:xfrm>
            <a:off x="1400175" y="1392151"/>
            <a:ext cx="2336165" cy="45135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400"/>
            <a:endParaRPr lang="zh-CN" altLang="en-US" sz="2000" b="1">
              <a:solidFill>
                <a:schemeClr val="bg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  <p:sp>
        <p:nvSpPr>
          <p:cNvPr id="4" name="îšḷïḋê"/>
          <p:cNvSpPr/>
          <p:nvPr userDrawn="1"/>
        </p:nvSpPr>
        <p:spPr>
          <a:xfrm>
            <a:off x="1889654" y="1785179"/>
            <a:ext cx="2469621" cy="3727524"/>
          </a:xfrm>
          <a:prstGeom prst="rect">
            <a:avLst/>
          </a:prstGeom>
          <a:blipFill rotWithShape="1">
            <a:blip r:embed="rId1"/>
            <a:stretch>
              <a:fillRect l="-313" r="-310"/>
            </a:stretch>
          </a:blipFill>
          <a:ln w="762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C:\Users\16106\Desktop\2022.3.3 说课PPT文案\说课PPT文案素材\2222.png2222"/>
          <p:cNvPicPr>
            <a:picLocks noChangeAspect="1"/>
          </p:cNvPicPr>
          <p:nvPr userDrawn="1"/>
        </p:nvPicPr>
        <p:blipFill>
          <a:blip r:embed="rId1"/>
          <a:srcRect l="5422" t="9866" r="5740" b="8912"/>
          <a:stretch>
            <a:fillRect/>
          </a:stretch>
        </p:blipFill>
        <p:spPr>
          <a:xfrm>
            <a:off x="-27257" y="0"/>
            <a:ext cx="12246468" cy="6858000"/>
          </a:xfrm>
          <a:prstGeom prst="rect">
            <a:avLst/>
          </a:prstGeom>
        </p:spPr>
      </p:pic>
      <p:pic>
        <p:nvPicPr>
          <p:cNvPr id="20" name="图片 19" descr="51miz-E1245849-B4F953A8"/>
          <p:cNvPicPr>
            <a:picLocks noChangeAspect="1"/>
          </p:cNvPicPr>
          <p:nvPr userDrawn="1"/>
        </p:nvPicPr>
        <p:blipFill>
          <a:blip r:embed="rId2"/>
          <a:srcRect l="13018" r="11036" b="15438"/>
          <a:stretch>
            <a:fillRect/>
          </a:stretch>
        </p:blipFill>
        <p:spPr>
          <a:xfrm>
            <a:off x="654015" y="1301115"/>
            <a:ext cx="4256405" cy="3554730"/>
          </a:xfrm>
          <a:prstGeom prst="rect">
            <a:avLst/>
          </a:prstGeom>
        </p:spPr>
      </p:pic>
      <p:pic>
        <p:nvPicPr>
          <p:cNvPr id="26" name="图片 25" descr="/Users/ohuohuo/Downloads/337f212ee8ddea9ee45be40605a43b4b.png337f212ee8ddea9ee45be40605a43b4b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3586" y="4214818"/>
            <a:ext cx="3023870" cy="3023870"/>
          </a:xfrm>
          <a:prstGeom prst="rect">
            <a:avLst/>
          </a:prstGeom>
        </p:spPr>
      </p:pic>
      <p:sp>
        <p:nvSpPr>
          <p:cNvPr id="27" name="文本框 11"/>
          <p:cNvSpPr txBox="1"/>
          <p:nvPr userDrawn="1"/>
        </p:nvSpPr>
        <p:spPr>
          <a:xfrm>
            <a:off x="1381092" y="2857496"/>
            <a:ext cx="28581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Microsoft YaHei Bold" panose="020b0502040204020203" charset="-122"/>
                <a:ea typeface="Microsoft YaHei Bold" panose="020b0502040204020203" charset="-122"/>
              </a:rPr>
              <a:t>目  录</a:t>
            </a:r>
            <a:endParaRPr lang="zh-CN" altLang="en-US" sz="6000" b="1">
              <a:solidFill>
                <a:schemeClr val="tx1">
                  <a:lumMod val="75000"/>
                  <a:lumOff val="25000"/>
                </a:schemeClr>
              </a:solidFill>
              <a:latin typeface="Microsoft YaHei Bold" panose="020b0502040204020203" charset="-122"/>
              <a:ea typeface="Microsoft YaHei Bold" panose="020b0502040204020203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学习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8" name="矩形 7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学习目标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评价任务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2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评价任务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预习导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矩形 6"/>
          <p:cNvSpPr/>
          <p:nvPr userDrawn="1"/>
        </p:nvSpPr>
        <p:spPr>
          <a:xfrm>
            <a:off x="5024430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预习导学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直接连接符 14"/>
          <p:cNvCxnSpPr/>
          <p:nvPr userDrawn="1"/>
        </p:nvCxnSpPr>
        <p:spPr>
          <a:xfrm>
            <a:off x="2595538" y="285728"/>
            <a:ext cx="228601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 userDrawn="1"/>
        </p:nvCxnSpPr>
        <p:spPr>
          <a:xfrm>
            <a:off x="1381092" y="428604"/>
            <a:ext cx="3500462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/>
        </p:nvCxnSpPr>
        <p:spPr>
          <a:xfrm>
            <a:off x="2666976" y="571480"/>
            <a:ext cx="2214578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 userDrawn="1"/>
        </p:nvCxnSpPr>
        <p:spPr>
          <a:xfrm flipH="1">
            <a:off x="6667503" y="284140"/>
            <a:ext cx="255971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 userDrawn="1"/>
        </p:nvCxnSpPr>
        <p:spPr>
          <a:xfrm flipH="1">
            <a:off x="6667503" y="427016"/>
            <a:ext cx="391956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 userDrawn="1"/>
        </p:nvCxnSpPr>
        <p:spPr>
          <a:xfrm flipH="1">
            <a:off x="6667503" y="569892"/>
            <a:ext cx="247972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合作探究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合作探究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11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分层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2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分层作业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3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单元概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单元概况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无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380960" y="571480"/>
            <a:ext cx="11287204" cy="5786478"/>
          </a:xfrm>
          <a:prstGeom prst="rect">
            <a:avLst/>
          </a:prstGeom>
        </p:spPr>
        <p:txBody>
          <a:bodyPr/>
          <a:lstStyle>
            <a:lvl1pPr indent="0">
              <a:lnSpc>
                <a:spcPct val="150000"/>
              </a:lnSpc>
              <a:defRPr sz="32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file:///D:\qq&#25991;&#20214;\712321467\Image\C2C\Image2\%7b75232B38-A165-1FB7-499C-2E1C792CACB5%7d.png" TargetMode="External" /><Relationship Id="rId11" Type="http://schemas.openxmlformats.org/officeDocument/2006/relationships/image" Target="../media/image5.pn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00808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2"/>
          <p:cNvSpPr txBox="1"/>
          <p:nvPr userDrawn="1"/>
        </p:nvSpPr>
        <p:spPr>
          <a:xfrm>
            <a:off x="666712" y="500042"/>
            <a:ext cx="10930014" cy="6000792"/>
          </a:xfrm>
          <a:prstGeom prst="round2SameRect">
            <a:avLst>
              <a:gd name="adj1" fmla="val 5210"/>
              <a:gd name="adj2" fmla="val 5690"/>
            </a:avLst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none"/>
        </p:style>
        <p:txBody>
          <a:bodyPr/>
          <a:lstStyle>
            <a:defPPr>
              <a:defRPr lang="zh-CN"/>
            </a:defPPr>
            <a:lvl1pPr marL="0" indent="720090" algn="l" rtl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kern="1200" baseline="0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720090" algn="l" defTabSz="91440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单击此处编辑母版文本样式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13" name="图片 1073743875" descr="学科网 zxxk.com" title=""/>
          <p:cNvPicPr>
            <a:picLocks noChangeAspect="1"/>
          </p:cNvPicPr>
          <p:nvPr/>
        </p:nvPicPr>
        <p:blipFill>
          <a:blip r:embed="rId11" r:link="rId1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011703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6A9ED8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8259388" y="882284"/>
            <a:ext cx="3330608" cy="45180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DEBC9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七年级</a:t>
            </a:r>
            <a:r>
              <a:rPr lang="en-US" altLang="zh-CN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·</a:t>
            </a:r>
            <a:r>
              <a:rPr lang="zh-CN" altLang="en-US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英语</a:t>
            </a:r>
            <a:r>
              <a:rPr lang="en-US" altLang="zh-CN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·</a:t>
            </a:r>
            <a:r>
              <a:rPr lang="zh-CN" altLang="en-US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仁爱版</a:t>
            </a:r>
            <a:r>
              <a:rPr lang="en-US" altLang="zh-CN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·</a:t>
            </a:r>
            <a:r>
              <a:rPr lang="zh-CN" altLang="en-US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上册</a:t>
            </a:r>
            <a:endParaRPr lang="zh-CN" altLang="en-US" sz="1600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标题 2" title=""/>
          <p:cNvSpPr txBox="1"/>
          <p:nvPr/>
        </p:nvSpPr>
        <p:spPr>
          <a:xfrm>
            <a:off x="4881554" y="2643182"/>
            <a:ext cx="6429420" cy="200026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Unit 4</a:t>
            </a:r>
            <a:endParaRPr lang="en-US" altLang="zh-CN" sz="4400" b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标题 2" title=""/>
          <p:cNvSpPr txBox="1"/>
          <p:nvPr/>
        </p:nvSpPr>
        <p:spPr>
          <a:xfrm>
            <a:off x="4856916" y="3952275"/>
            <a:ext cx="6429420" cy="200026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 fontAlgn="auto">
              <a:lnSpc>
                <a:spcPct val="90000"/>
              </a:lnSpc>
              <a:spcAft>
                <a:spcPct val="0"/>
              </a:spcAft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Topic 3</a:t>
            </a:r>
            <a:endParaRPr lang="en-US" altLang="zh-CN" sz="3200" b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lvl="0" algn="ctr" fontAlgn="auto">
              <a:lnSpc>
                <a:spcPct val="90000"/>
              </a:lnSpc>
              <a:spcAft>
                <a:spcPct val="0"/>
              </a:spcAft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Section A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2"/>
                            </p:stCondLst>
                            <p:childTnLst>
                              <p:par>
                                <p:cTn id="11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0111" name="yt_shape_20111" title=""/>
          <p:cNvSpPr txBox="1"/>
          <p:nvPr/>
        </p:nvSpPr>
        <p:spPr>
          <a:xfrm>
            <a:off x="432000" y="1080000"/>
            <a:ext cx="1547283" cy="351891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1700" b="0" i="0" u="none" spc="11678">
                <a:solidFill>
                  <a:srgbClr val="1EE3CF"/>
                </a:solidFill>
                <a:effectLst/>
                <a:latin typeface="Calibri" panose="020f0502020204030204" pitchFamily="17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 sz="1700" b="0" i="0" u="none" spc="11678">
              <a:solidFill>
                <a:srgbClr val="1EE3CF"/>
              </a:solidFill>
              <a:effectLst/>
              <a:latin typeface="Calibri" panose="020f0502020204030204" pitchFamily="17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20110" name="yt_image_20110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32000" y="1222357"/>
            <a:ext cx="1536700" cy="40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113" name="yt_shape_20113" title=""/>
          <p:cNvSpPr txBox="1"/>
          <p:nvPr/>
        </p:nvSpPr>
        <p:spPr>
          <a:xfrm>
            <a:off x="432000" y="1673964"/>
            <a:ext cx="11327999" cy="1477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．能用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wh-questions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询问时间，并且能用顺读法和逆读法表达时间、进行交流。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14" name="yt_shape_20114" title=""/>
          <p:cNvSpPr txBox="1"/>
          <p:nvPr/>
        </p:nvSpPr>
        <p:spPr>
          <a:xfrm>
            <a:off x="432000" y="3086663"/>
            <a:ext cx="793582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．能阅读海报，并从中提取关键信息。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15" name="yt_shape_20115" title=""/>
          <p:cNvSpPr txBox="1"/>
          <p:nvPr/>
        </p:nvSpPr>
        <p:spPr>
          <a:xfrm>
            <a:off x="432000" y="3782628"/>
            <a:ext cx="1040765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．能够运用本课有关日常活动时间安排的句型写作。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0117" name="yt_shape_20117" title=""/>
          <p:cNvSpPr txBox="1"/>
          <p:nvPr/>
        </p:nvSpPr>
        <p:spPr>
          <a:xfrm>
            <a:off x="432000" y="1080000"/>
            <a:ext cx="1547283" cy="351891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1700" b="0" i="0" u="none" spc="11678">
                <a:solidFill>
                  <a:srgbClr val="1EE3CF"/>
                </a:solidFill>
                <a:effectLst/>
                <a:latin typeface="Calibri" panose="020f0502020204030204" pitchFamily="17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 sz="1700" b="0" i="0" u="none" spc="11678">
              <a:solidFill>
                <a:srgbClr val="1EE3CF"/>
              </a:solidFill>
              <a:effectLst/>
              <a:latin typeface="Calibri" panose="020f0502020204030204" pitchFamily="17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20116" name="yt_image_20116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32000" y="1222357"/>
            <a:ext cx="1536700" cy="40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119" name="yt_shape_20119" title=""/>
          <p:cNvSpPr txBox="1"/>
          <p:nvPr/>
        </p:nvSpPr>
        <p:spPr>
          <a:xfrm>
            <a:off x="432000" y="1673964"/>
            <a:ext cx="772903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．完成任务驱动一，检测学习目标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20" name="yt_shape_20120" title=""/>
          <p:cNvSpPr txBox="1"/>
          <p:nvPr/>
        </p:nvSpPr>
        <p:spPr>
          <a:xfrm>
            <a:off x="432000" y="2369929"/>
            <a:ext cx="772903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．完成任务驱动二，检测学习目标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21" name="yt_shape_20121" title=""/>
          <p:cNvSpPr txBox="1"/>
          <p:nvPr/>
        </p:nvSpPr>
        <p:spPr>
          <a:xfrm>
            <a:off x="432000" y="3065894"/>
            <a:ext cx="772903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．完成任务驱动三，检测学习目标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0126" name="yt_shape_20126" title=""/>
          <p:cNvSpPr txBox="1"/>
          <p:nvPr/>
        </p:nvSpPr>
        <p:spPr>
          <a:xfrm>
            <a:off x="432000" y="1080000"/>
            <a:ext cx="1547283" cy="351891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1700" b="0" i="0" u="none" spc="11678">
                <a:solidFill>
                  <a:srgbClr val="1EE3CF"/>
                </a:solidFill>
                <a:effectLst/>
                <a:latin typeface="Calibri" panose="020f0502020204030204" pitchFamily="17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 sz="1700" b="0" i="0" u="none" spc="11678">
              <a:solidFill>
                <a:srgbClr val="1EE3CF"/>
              </a:solidFill>
              <a:effectLst/>
              <a:latin typeface="Calibri" panose="020f0502020204030204" pitchFamily="17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20125" name="yt_image_20125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32000" y="1222357"/>
            <a:ext cx="1536700" cy="40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128" name="yt_image_20128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248128" y="4653136"/>
            <a:ext cx="1729486" cy="197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129" name="yt_shape_20129" title=""/>
          <p:cNvSpPr txBox="1"/>
          <p:nvPr/>
        </p:nvSpPr>
        <p:spPr>
          <a:xfrm>
            <a:off x="432000" y="1700808"/>
            <a:ext cx="5670783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教师用猜谜语的方式导入。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20130" title=""/>
          <p:cNvSpPr txBox="1"/>
          <p:nvPr/>
        </p:nvSpPr>
        <p:spPr>
          <a:xfrm>
            <a:off x="432095" y="2397624"/>
            <a:ext cx="11327999" cy="28611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It has a big face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but it has no eyes or ears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It has no legs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but it has three hands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—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two long hands and a short one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It has no mouth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but it can say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tick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tick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tick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Can you guess what it is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0131" name="yt_shape_20131" title=""/>
          <p:cNvSpPr txBox="1"/>
          <p:nvPr/>
        </p:nvSpPr>
        <p:spPr>
          <a:xfrm>
            <a:off x="432000" y="1057077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导学建议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Times New Roman" panose="02020603050405020304" pitchFamily="32"/>
              <a:cs typeface="Times New Roman" panose="02020603050405020304" pitchFamily="32"/>
            </a:endParaRPr>
          </a:p>
        </p:txBody>
      </p:sp>
      <p:sp>
        <p:nvSpPr>
          <p:cNvPr id="20132" name="yt_shape_20132" title=""/>
          <p:cNvSpPr txBox="1"/>
          <p:nvPr/>
        </p:nvSpPr>
        <p:spPr>
          <a:xfrm>
            <a:off x="432096" y="1753042"/>
            <a:ext cx="11327999" cy="13619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用动态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PPT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或视频形式介绍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24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个时区，每个时区之间间隔一个小时。在教学中渗透德育教育，让学生养成惜时的好习惯。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0133" name="yt_shape_20133" title=""/>
          <p:cNvSpPr txBox="1"/>
          <p:nvPr/>
        </p:nvSpPr>
        <p:spPr>
          <a:xfrm>
            <a:off x="432000" y="1080000"/>
            <a:ext cx="2471831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一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生词速查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0134" name="yt_shape_20134" title=""/>
          <p:cNvSpPr txBox="1"/>
          <p:nvPr/>
        </p:nvSpPr>
        <p:spPr>
          <a:xfrm>
            <a:off x="432000" y="1754036"/>
            <a:ext cx="4305666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panda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．熊猫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35" name="yt_shape_20135" title=""/>
          <p:cNvSpPr txBox="1"/>
          <p:nvPr/>
        </p:nvSpPr>
        <p:spPr>
          <a:xfrm>
            <a:off x="432000" y="2450001"/>
            <a:ext cx="9962664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monkey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．猴子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→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monkeys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（复数形式）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36" name="yt_shape_20136" title=""/>
          <p:cNvSpPr txBox="1"/>
          <p:nvPr/>
        </p:nvSpPr>
        <p:spPr>
          <a:xfrm>
            <a:off x="432000" y="3145966"/>
            <a:ext cx="387285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lion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．狮子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37" name="yt_shape_20137" title=""/>
          <p:cNvSpPr txBox="1"/>
          <p:nvPr/>
        </p:nvSpPr>
        <p:spPr>
          <a:xfrm>
            <a:off x="432000" y="3841931"/>
            <a:ext cx="413735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tiger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老虎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38" name="yt_shape_20138" title=""/>
          <p:cNvSpPr txBox="1"/>
          <p:nvPr/>
        </p:nvSpPr>
        <p:spPr>
          <a:xfrm>
            <a:off x="432000" y="4537896"/>
            <a:ext cx="1066798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5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elephant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大象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→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an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elephant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（一头大象）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39" name="yt_shape_20139" title=""/>
          <p:cNvSpPr txBox="1"/>
          <p:nvPr/>
        </p:nvSpPr>
        <p:spPr>
          <a:xfrm>
            <a:off x="432000" y="5233861"/>
            <a:ext cx="56569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o’clock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adv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．……点钟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40" name="yt_shape_20140" title=""/>
          <p:cNvSpPr txBox="1"/>
          <p:nvPr/>
        </p:nvSpPr>
        <p:spPr>
          <a:xfrm>
            <a:off x="432000" y="5929826"/>
            <a:ext cx="850713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7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past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prep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．在……之后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．过去，往事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361164" y="1639775"/>
            <a:ext cx="1262762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panda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361164" y="2335740"/>
            <a:ext cx="1556449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monkey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5510889" y="2335740"/>
            <a:ext cx="1715198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monkeys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361164" y="3099160"/>
            <a:ext cx="83413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lion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361164" y="3727671"/>
            <a:ext cx="992887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tiger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361164" y="4423635"/>
            <a:ext cx="1669161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elephant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5725202" y="4423635"/>
            <a:ext cx="219938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an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elephant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1361164" y="5187055"/>
            <a:ext cx="1421512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o’clock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1361164" y="5815566"/>
            <a:ext cx="902399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past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0141" name="yt_shape_20141" title=""/>
          <p:cNvSpPr txBox="1"/>
          <p:nvPr/>
        </p:nvSpPr>
        <p:spPr>
          <a:xfrm>
            <a:off x="432000" y="1080000"/>
            <a:ext cx="703077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8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quarter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．一刻钟；四分之一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42" name="yt_shape_20142" title=""/>
          <p:cNvSpPr txBox="1"/>
          <p:nvPr/>
        </p:nvSpPr>
        <p:spPr>
          <a:xfrm>
            <a:off x="432000" y="1775965"/>
            <a:ext cx="962443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9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half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．半，一半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→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halves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（复数形式）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43" name="yt_shape_20143" title=""/>
          <p:cNvSpPr txBox="1"/>
          <p:nvPr/>
        </p:nvSpPr>
        <p:spPr>
          <a:xfrm>
            <a:off x="432000" y="2471930"/>
            <a:ext cx="8837356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10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上午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→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p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下午，午后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361164" y="965739"/>
            <a:ext cx="1511999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quarter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361164" y="1729159"/>
            <a:ext cx="856361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half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5626777" y="1729159"/>
            <a:ext cx="1264349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halves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564364" y="2425124"/>
            <a:ext cx="1537399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5061627" y="2357669"/>
            <a:ext cx="1559624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p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0144" name="yt_shape_20144" title=""/>
          <p:cNvSpPr txBox="1"/>
          <p:nvPr/>
        </p:nvSpPr>
        <p:spPr>
          <a:xfrm>
            <a:off x="432000" y="1080000"/>
            <a:ext cx="2471831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句子速译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0145" name="yt_shape_20145" title=""/>
          <p:cNvSpPr txBox="1"/>
          <p:nvPr/>
        </p:nvSpPr>
        <p:spPr>
          <a:xfrm>
            <a:off x="432000" y="1754036"/>
            <a:ext cx="666265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Do you have any time tomorrow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46" name="yt_shape_20146" title=""/>
          <p:cNvSpPr txBox="1"/>
          <p:nvPr/>
        </p:nvSpPr>
        <p:spPr>
          <a:xfrm>
            <a:off x="432095" y="2450001"/>
            <a:ext cx="3295774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你明天有时间吗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47" name="yt_shape_20147" title=""/>
          <p:cNvSpPr txBox="1"/>
          <p:nvPr/>
        </p:nvSpPr>
        <p:spPr>
          <a:xfrm>
            <a:off x="432000" y="3124037"/>
            <a:ext cx="284770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What’s up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48" name="yt_shape_20148" title=""/>
          <p:cNvSpPr txBox="1"/>
          <p:nvPr/>
        </p:nvSpPr>
        <p:spPr>
          <a:xfrm>
            <a:off x="432095" y="3820002"/>
            <a:ext cx="382155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怎么了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/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有什么事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49" name="yt_shape_20149" title=""/>
          <p:cNvSpPr txBox="1"/>
          <p:nvPr/>
        </p:nvSpPr>
        <p:spPr>
          <a:xfrm>
            <a:off x="432000" y="4515967"/>
            <a:ext cx="533216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Can we see pandas there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50" name="yt_shape_20150" title=""/>
          <p:cNvSpPr txBox="1"/>
          <p:nvPr/>
        </p:nvSpPr>
        <p:spPr>
          <a:xfrm>
            <a:off x="432095" y="5211932"/>
            <a:ext cx="4531690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在那我们能看到熊猫吗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20146" title=""/>
          <p:cNvSpPr txBox="1"/>
          <p:nvPr/>
        </p:nvSpPr>
        <p:spPr>
          <a:xfrm>
            <a:off x="432095" y="2450001"/>
            <a:ext cx="3295774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你明天有时间吗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20148" title=""/>
          <p:cNvSpPr txBox="1"/>
          <p:nvPr/>
        </p:nvSpPr>
        <p:spPr>
          <a:xfrm>
            <a:off x="432095" y="3820002"/>
            <a:ext cx="382155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怎么了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/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有什么事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yt_shape_20150" title=""/>
          <p:cNvSpPr txBox="1"/>
          <p:nvPr/>
        </p:nvSpPr>
        <p:spPr>
          <a:xfrm>
            <a:off x="432095" y="5211932"/>
            <a:ext cx="4531690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在那我们能看到熊猫吗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0151" name="yt_shape_20151" title=""/>
          <p:cNvSpPr txBox="1"/>
          <p:nvPr/>
        </p:nvSpPr>
        <p:spPr>
          <a:xfrm>
            <a:off x="432000" y="1080000"/>
            <a:ext cx="2059859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三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想一想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0152" name="yt_shape_20152" title=""/>
          <p:cNvSpPr txBox="1"/>
          <p:nvPr/>
        </p:nvSpPr>
        <p:spPr>
          <a:xfrm>
            <a:off x="432000" y="1754036"/>
            <a:ext cx="844461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让某人干某事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如何表达？你能造句吗？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53" name="yt_shape_20153" title=""/>
          <p:cNvSpPr txBox="1"/>
          <p:nvPr/>
        </p:nvSpPr>
        <p:spPr>
          <a:xfrm>
            <a:off x="432095" y="2450001"/>
            <a:ext cx="796051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Let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sb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do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sth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Let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do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my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homework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54" name="yt_shape_20154" title=""/>
          <p:cNvSpPr txBox="1"/>
          <p:nvPr/>
        </p:nvSpPr>
        <p:spPr>
          <a:xfrm>
            <a:off x="432000" y="3145966"/>
            <a:ext cx="10092506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．在几点钟用什么介词呢？你还学过什么时间介词呢？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55" name="yt_shape_20155" title=""/>
          <p:cNvSpPr txBox="1"/>
          <p:nvPr/>
        </p:nvSpPr>
        <p:spPr>
          <a:xfrm>
            <a:off x="432095" y="3841931"/>
            <a:ext cx="8633774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在点钟数之前用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at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。还学过时间介词有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in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和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on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。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20156" name="yt_shape_20156" title=""/>
          <p:cNvSpPr txBox="1"/>
          <p:nvPr/>
        </p:nvSpPr>
        <p:spPr>
          <a:xfrm>
            <a:off x="432095" y="4537896"/>
            <a:ext cx="1102045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We can see monkeys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lions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tigers and elephants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too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57" name="yt_shape_20157" title=""/>
          <p:cNvSpPr txBox="1"/>
          <p:nvPr/>
        </p:nvSpPr>
        <p:spPr>
          <a:xfrm>
            <a:off x="432095" y="5233861"/>
            <a:ext cx="7415492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我们也能看到猴子、狮子、老虎和大象。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2" name="yt_shape_20153" title=""/>
          <p:cNvSpPr txBox="1"/>
          <p:nvPr/>
        </p:nvSpPr>
        <p:spPr>
          <a:xfrm>
            <a:off x="623306" y="2450001"/>
            <a:ext cx="7578090" cy="73850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Let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sb. do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sth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Let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do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my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homework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20155" title=""/>
          <p:cNvSpPr txBox="1"/>
          <p:nvPr/>
        </p:nvSpPr>
        <p:spPr>
          <a:xfrm>
            <a:off x="432095" y="3841931"/>
            <a:ext cx="8633774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在点钟数之前用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at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。还学过时间介词有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in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和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on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。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4" name="yt_shape_20157" title=""/>
          <p:cNvSpPr txBox="1"/>
          <p:nvPr/>
        </p:nvSpPr>
        <p:spPr>
          <a:xfrm>
            <a:off x="432095" y="5233861"/>
            <a:ext cx="7415492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我们也能看到猴子、狮子、老虎和大象。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0158" name="yt_shape_20158" title=""/>
          <p:cNvSpPr txBox="1"/>
          <p:nvPr/>
        </p:nvSpPr>
        <p:spPr>
          <a:xfrm>
            <a:off x="432000" y="1080000"/>
            <a:ext cx="721268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Let’s meet at 9 o’clock at my home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59" name="yt_shape_20159" title=""/>
          <p:cNvSpPr txBox="1"/>
          <p:nvPr/>
        </p:nvSpPr>
        <p:spPr>
          <a:xfrm>
            <a:off x="432095" y="1775965"/>
            <a:ext cx="5355633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让我们九点钟在我家集合吧。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20160" name="yt_shape_20160" title=""/>
          <p:cNvSpPr txBox="1"/>
          <p:nvPr/>
        </p:nvSpPr>
        <p:spPr>
          <a:xfrm>
            <a:off x="432095" y="2450001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5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What’s the time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please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/What time is it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please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It’s two o’clock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61" name="yt_shape_20161" title=""/>
          <p:cNvSpPr txBox="1"/>
          <p:nvPr/>
        </p:nvSpPr>
        <p:spPr>
          <a:xfrm>
            <a:off x="432095" y="3884629"/>
            <a:ext cx="5355633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请问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几点了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现在两点整。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20162" name="yt_shape_20162" title=""/>
          <p:cNvSpPr txBox="1"/>
          <p:nvPr/>
        </p:nvSpPr>
        <p:spPr>
          <a:xfrm>
            <a:off x="432000" y="4558665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学法指导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Times New Roman" panose="02020603050405020304" pitchFamily="32"/>
              <a:cs typeface="Times New Roman" panose="02020603050405020304" pitchFamily="32"/>
            </a:endParaRPr>
          </a:p>
        </p:txBody>
      </p:sp>
      <p:sp>
        <p:nvSpPr>
          <p:cNvPr id="20163" name="yt_shape_20163" title=""/>
          <p:cNvSpPr txBox="1"/>
          <p:nvPr/>
        </p:nvSpPr>
        <p:spPr>
          <a:xfrm>
            <a:off x="432000" y="5254630"/>
            <a:ext cx="11327999" cy="13619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你还能提出什么问题呢？试着自己根据课本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再提出几个问题让小组成员回答吧。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20159" title=""/>
          <p:cNvSpPr txBox="1"/>
          <p:nvPr/>
        </p:nvSpPr>
        <p:spPr>
          <a:xfrm>
            <a:off x="432095" y="1775965"/>
            <a:ext cx="5355633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让我们九点钟在我家集合吧。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3" name="yt_shape_20161" title=""/>
          <p:cNvSpPr txBox="1"/>
          <p:nvPr/>
        </p:nvSpPr>
        <p:spPr>
          <a:xfrm>
            <a:off x="432095" y="3884629"/>
            <a:ext cx="5355633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请问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几点了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现在两点整。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20168" name="yt_shape_20168" title=""/>
          <p:cNvSpPr txBox="1"/>
          <p:nvPr/>
        </p:nvSpPr>
        <p:spPr>
          <a:xfrm>
            <a:off x="432000" y="1080000"/>
            <a:ext cx="3948132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1700" b="0" i="0" u="none" spc="13537">
                <a:solidFill>
                  <a:srgbClr val="1EE3CF"/>
                </a:solidFill>
                <a:effectLst/>
                <a:latin typeface="Calibri" panose="020f0502020204030204" pitchFamily="17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时间表达法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20167" name="yt_image_20167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33577" y="1226548"/>
            <a:ext cx="1772793" cy="392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170" name="yt_shape_20170" title=""/>
          <p:cNvSpPr txBox="1"/>
          <p:nvPr/>
        </p:nvSpPr>
        <p:spPr>
          <a:xfrm>
            <a:off x="432000" y="1775822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．根据所给表达，总结出时间表达顺读法和逆读法的规则，然后和搭档练习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71" name="yt_shape_20171" title=""/>
          <p:cNvSpPr txBox="1"/>
          <p:nvPr/>
        </p:nvSpPr>
        <p:spPr>
          <a:xfrm>
            <a:off x="432000" y="3210450"/>
            <a:ext cx="11022376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What time is it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please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/What’s the time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please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0172" name="yt_shape_20172" title=""/>
          <p:cNvSpPr txBox="1"/>
          <p:nvPr/>
        </p:nvSpPr>
        <p:spPr>
          <a:xfrm>
            <a:off x="432000" y="3906415"/>
            <a:ext cx="3226974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It’s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．．．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pic>
        <p:nvPicPr>
          <p:cNvPr id="20173" name="yt_image_20173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985579" y="1080000"/>
            <a:ext cx="6220841" cy="4700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344" y="1052513"/>
            <a:ext cx="9261506" cy="27938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https://d.book118.com/658130117034006025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章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spDef>
    <a:txDef>
      <a:spPr>
        <a:noFill/>
      </a:spPr>
      <a:bodyPr wrap="square" rtlCol="0"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等线 Light</vt:lpstr>
      <vt:lpstr>等线</vt:lpstr>
      <vt:lpstr>黑体</vt:lpstr>
      <vt:lpstr>FZHei-B01S</vt:lpstr>
      <vt:lpstr>华文细黑</vt:lpstr>
      <vt:lpstr>字魂70号-灵悦黑体</vt:lpstr>
      <vt:lpstr>Microsoft YaHei Bold</vt:lpstr>
      <vt:lpstr>Times New Roman</vt:lpstr>
      <vt:lpstr>微软雅黑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2024-09-01T19:16:27.495</cp:lastPrinted>
  <dcterms:created xsi:type="dcterms:W3CDTF">2024-09-01T11:16:27Z</dcterms:created>
  <dcterms:modified xsi:type="dcterms:W3CDTF">2024-09-01T11:16:29Z</dcterms:modified>
</cp:coreProperties>
</file>