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6" r:id="rId3"/>
    <p:sldMasterId id="2147483699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9144000" cy="575945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CA152-2902-41A8-B86C-026E924B4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834A0-7838-40AC-B061-AAAD2BDEF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51BA9-3ADC-436D-B679-C2DA65947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F4158-EC0A-4AAE-86F8-082F038A8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B0B6A-3B59-4ECD-A3BB-6ACEE8A8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97209F-20D5-4D18-B98F-C12587021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C1128-A5B7-40D4-9511-0529F86C8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F8560-A6FF-4494-A2DF-656680156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71028-00B2-4425-BC39-6F6A9FAA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D8615-9AC4-457D-9880-6A79B6BE2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0E0E5-55E5-499F-960E-27B730C4E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50" name="文本框 2049"/>
          <p:cNvSpPr txBox="1"/>
          <p:nvPr userDrawn="1"/>
        </p:nvSpPr>
        <p:spPr>
          <a:xfrm>
            <a:off x="-1587" y="3182938"/>
            <a:ext cx="9145587" cy="2011362"/>
          </a:xfrm>
          <a:prstGeom prst="rect">
            <a:avLst/>
          </a:prstGeom>
          <a:solidFill>
            <a:schemeClr val="bg1">
              <a:alpha val="50000"/>
            </a:scheme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eaLnBrk="1" latinLnBrk="0" hangingPunct="1"/>
            <a:endParaRPr lang="en-US" altLang="zh-CN" sz="1800" baseline="0">
              <a:solidFill>
                <a:schemeClr val="tx1"/>
              </a:solidFill>
              <a:latin typeface="Arial" pitchFamily="34" charset="0"/>
            </a:endParaRPr>
          </a:p>
          <a:p>
            <a:pPr lvl="0" algn="l" eaLnBrk="1" latinLnBrk="0" hangingPunct="1"/>
            <a:endParaRPr lang="en-US" altLang="zh-CN" sz="1800" baseline="0">
              <a:solidFill>
                <a:schemeClr val="tx1"/>
              </a:solidFill>
              <a:latin typeface="Arial" pitchFamily="34" charset="0"/>
            </a:endParaRPr>
          </a:p>
          <a:p>
            <a:pPr lvl="0" algn="l" eaLnBrk="1" latinLnBrk="0" hangingPunct="1"/>
            <a:endParaRPr lang="en-US" altLang="zh-CN" sz="1800" baseline="0">
              <a:solidFill>
                <a:schemeClr val="tx1"/>
              </a:solidFill>
              <a:latin typeface="Arial" pitchFamily="34" charset="0"/>
            </a:endParaRPr>
          </a:p>
          <a:p>
            <a:pPr lvl="0" algn="l" eaLnBrk="1" latinLnBrk="0" hangingPunct="1"/>
            <a:endParaRPr lang="en-US" altLang="zh-CN" sz="1800" baseline="0">
              <a:solidFill>
                <a:schemeClr val="tx1"/>
              </a:solidFill>
              <a:latin typeface="Arial" pitchFamily="34" charset="0"/>
            </a:endParaRPr>
          </a:p>
          <a:p>
            <a:pPr lvl="0" algn="l" eaLnBrk="1" latinLnBrk="0" hangingPunct="1"/>
            <a:endParaRPr lang="en-US" altLang="zh-CN" sz="1800" baseline="0">
              <a:solidFill>
                <a:schemeClr val="tx1"/>
              </a:solidFill>
              <a:latin typeface="Arial" pitchFamily="34" charset="0"/>
            </a:endParaRPr>
          </a:p>
          <a:p>
            <a:pPr lvl="0" algn="l" eaLnBrk="1" latinLnBrk="0" hangingPunct="1"/>
            <a:endParaRPr lang="en-US" altLang="zh-CN" sz="1800" baseline="0">
              <a:solidFill>
                <a:schemeClr val="tx1"/>
              </a:solidFill>
              <a:latin typeface="Arial" pitchFamily="34" charset="0"/>
            </a:endParaRPr>
          </a:p>
          <a:p>
            <a:pPr lvl="0" algn="l" eaLnBrk="1" latinLnBrk="0" hangingPunct="1"/>
            <a:endParaRPr lang="en-US" altLang="zh-CN" sz="1800" baseline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51" name="标题 2050"/>
          <p:cNvSpPr>
            <a:spLocks noGrp="1"/>
          </p:cNvSpPr>
          <p:nvPr>
            <p:ph type="ctrTitle"/>
          </p:nvPr>
        </p:nvSpPr>
        <p:spPr>
          <a:xfrm>
            <a:off x="685800" y="3254375"/>
            <a:ext cx="7772400" cy="9937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 algn="ctr">
              <a:buClrTx/>
              <a:buSzTx/>
              <a:buFontTx/>
              <a:defRPr sz="4000" b="1" baseline="0">
                <a:solidFill>
                  <a:srgbClr val="993366"/>
                </a:solidFill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2" name="副标题 2051"/>
          <p:cNvSpPr>
            <a:spLocks noGrp="1"/>
          </p:cNvSpPr>
          <p:nvPr>
            <p:ph type="subTitle" idx="1"/>
          </p:nvPr>
        </p:nvSpPr>
        <p:spPr>
          <a:xfrm>
            <a:off x="1371600" y="4337050"/>
            <a:ext cx="6400800" cy="857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Tx/>
              <a:buSzTx/>
              <a:buFontTx/>
              <a:buNone/>
              <a:defRPr b="1" baseline="0">
                <a:solidFill>
                  <a:srgbClr val="993366"/>
                </a:solidFill>
                <a:ea typeface="微软雅黑"/>
              </a:defRPr>
            </a:lvl1pPr>
            <a:lvl2pPr marL="457200" lvl="1" indent="0" algn="ctr">
              <a:buClrTx/>
              <a:buSzTx/>
              <a:buFontTx/>
              <a:buNone/>
              <a:defRPr b="0" baseline="0">
                <a:solidFill>
                  <a:schemeClr val="tx1"/>
                </a:solidFill>
                <a:ea typeface="宋体" panose="02010600030101010101" pitchFamily="2" charset="-122"/>
              </a:defRPr>
            </a:lvl2pPr>
            <a:lvl3pPr marL="914400" lvl="2" indent="0" algn="ctr">
              <a:buClrTx/>
              <a:buSzTx/>
              <a:buFontTx/>
              <a:buNone/>
              <a:defRPr b="0" baseline="0">
                <a:solidFill>
                  <a:schemeClr val="tx1"/>
                </a:solidFill>
                <a:ea typeface="宋体" panose="02010600030101010101" pitchFamily="2" charset="-122"/>
              </a:defRPr>
            </a:lvl3pPr>
            <a:lvl4pPr marL="1371600" lvl="3" indent="0" algn="ctr">
              <a:buClrTx/>
              <a:buSzTx/>
              <a:buFontTx/>
              <a:buNone/>
              <a:defRPr b="0" baseline="0">
                <a:solidFill>
                  <a:schemeClr val="tx1"/>
                </a:solidFill>
                <a:ea typeface="宋体" panose="02010600030101010101" pitchFamily="2" charset="-122"/>
              </a:defRPr>
            </a:lvl4pPr>
            <a:lvl5pPr marL="1828800" lvl="4" indent="0" algn="ctr">
              <a:buClrTx/>
              <a:buSzTx/>
              <a:buFontTx/>
              <a:buNone/>
              <a:defRPr b="0" baseline="0">
                <a:solidFill>
                  <a:schemeClr val="tx1"/>
                </a:solidFill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  <p:hf sldNum="0"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435863"/>
            <a:ext cx="7886700" cy="2395771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854299"/>
            <a:ext cx="7886700" cy="125987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538288"/>
            <a:ext cx="4032504" cy="36083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538288"/>
            <a:ext cx="4032504" cy="36083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06637"/>
            <a:ext cx="7886700" cy="111322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493559"/>
            <a:ext cx="3655181" cy="691934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238425"/>
            <a:ext cx="3655181" cy="2959746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493559"/>
            <a:ext cx="3673182" cy="691934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238425"/>
            <a:ext cx="3673182" cy="2959746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83963"/>
            <a:ext cx="2949178" cy="1343872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829254"/>
            <a:ext cx="4629150" cy="409294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727835"/>
            <a:ext cx="2949178" cy="320102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83963"/>
            <a:ext cx="3124012" cy="1343872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383964"/>
            <a:ext cx="4629150" cy="4538233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727835"/>
            <a:ext cx="3124012" cy="320102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31775"/>
            <a:ext cx="2057400" cy="49149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31775"/>
            <a:ext cx="6052930" cy="49149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942577"/>
            <a:ext cx="6858000" cy="200514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025045"/>
            <a:ext cx="6858000" cy="139053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435863"/>
            <a:ext cx="7886700" cy="2395771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854299"/>
            <a:ext cx="7886700" cy="125987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343025"/>
            <a:ext cx="4032504" cy="38020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343025"/>
            <a:ext cx="4032504" cy="38020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06637"/>
            <a:ext cx="7886700" cy="111322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493559"/>
            <a:ext cx="3655181" cy="691934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238425"/>
            <a:ext cx="3655181" cy="2959746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493559"/>
            <a:ext cx="3673182" cy="691934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238425"/>
            <a:ext cx="3673182" cy="2959746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83963"/>
            <a:ext cx="2949178" cy="1343872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829254"/>
            <a:ext cx="4629150" cy="409294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727835"/>
            <a:ext cx="2949178" cy="320102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83963"/>
            <a:ext cx="3124012" cy="1343872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383964"/>
            <a:ext cx="4629150" cy="4538233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727835"/>
            <a:ext cx="3124012" cy="320102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31775"/>
            <a:ext cx="2057400" cy="4913313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31775"/>
            <a:ext cx="6052930" cy="491331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533187"/>
            <a:ext cx="3886200" cy="365431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29150" y="1533187"/>
            <a:ext cx="3886200" cy="176249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29150" y="3423673"/>
            <a:ext cx="3886200" cy="176383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942577"/>
            <a:ext cx="6858000" cy="200514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025045"/>
            <a:ext cx="6858000" cy="139053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435863"/>
            <a:ext cx="7886700" cy="2395771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854299"/>
            <a:ext cx="7886700" cy="125987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835150" y="1344613"/>
            <a:ext cx="3463100" cy="380206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439601" y="1344613"/>
            <a:ext cx="3463100" cy="380206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06637"/>
            <a:ext cx="7886700" cy="111322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493559"/>
            <a:ext cx="3655181" cy="691934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238425"/>
            <a:ext cx="3655181" cy="2959746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493559"/>
            <a:ext cx="3673182" cy="691934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238425"/>
            <a:ext cx="3673182" cy="2959746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83963"/>
            <a:ext cx="2949178" cy="1343872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829254"/>
            <a:ext cx="4629150" cy="409294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727835"/>
            <a:ext cx="2949178" cy="320102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83963"/>
            <a:ext cx="3124012" cy="1343872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383964"/>
            <a:ext cx="4629150" cy="4538233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727835"/>
            <a:ext cx="3124012" cy="320102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135813" y="231775"/>
            <a:ext cx="1766888" cy="49149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835150" y="231775"/>
            <a:ext cx="5198234" cy="49149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533187"/>
            <a:ext cx="3886200" cy="365431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533187"/>
            <a:ext cx="3886200" cy="365431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image" Target="../media/image1.jpe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slideLayout" Target="../slideLayouts/slideLayout44.xml" /><Relationship Id="rId11" Type="http://schemas.openxmlformats.org/officeDocument/2006/relationships/slideLayout" Target="../slideLayouts/slideLayout45.xml" /><Relationship Id="rId12" Type="http://schemas.openxmlformats.org/officeDocument/2006/relationships/slideLayout" Target="../slideLayouts/slideLayout46.xml" /><Relationship Id="rId13" Type="http://schemas.openxmlformats.org/officeDocument/2006/relationships/image" Target="../media/image1.jpeg" /><Relationship Id="rId14" Type="http://schemas.openxmlformats.org/officeDocument/2006/relationships/theme" Target="../theme/theme4.xml" /><Relationship Id="rId2" Type="http://schemas.openxmlformats.org/officeDocument/2006/relationships/slideLayout" Target="../slideLayouts/slideLayout36.xml" /><Relationship Id="rId3" Type="http://schemas.openxmlformats.org/officeDocument/2006/relationships/slideLayout" Target="../slideLayouts/slideLayout37.xml" /><Relationship Id="rId4" Type="http://schemas.openxmlformats.org/officeDocument/2006/relationships/slideLayout" Target="../slideLayouts/slideLayout38.xml" /><Relationship Id="rId5" Type="http://schemas.openxmlformats.org/officeDocument/2006/relationships/slideLayout" Target="../slideLayouts/slideLayout39.xml" /><Relationship Id="rId6" Type="http://schemas.openxmlformats.org/officeDocument/2006/relationships/slideLayout" Target="../slideLayouts/slideLayout40.xml" /><Relationship Id="rId7" Type="http://schemas.openxmlformats.org/officeDocument/2006/relationships/slideLayout" Target="../slideLayouts/slideLayout41.xml" /><Relationship Id="rId8" Type="http://schemas.openxmlformats.org/officeDocument/2006/relationships/slideLayout" Target="../slideLayouts/slideLayout42.xml" /><Relationship Id="rId9" Type="http://schemas.openxmlformats.org/officeDocument/2006/relationships/slideLayout" Target="../slideLayouts/slideLayout4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1026" name="图片 1025" descr="golden_wheat_harvest-wallpaper-2560x1600"/>
          <p:cNvPicPr>
            <a:picLocks noChangeAspect="1"/>
          </p:cNvPicPr>
          <p:nvPr userDrawn="1"/>
        </p:nvPicPr>
        <p:blipFill>
          <a:blip r:embed="rId12"/>
          <a:srcRect t="70930"/>
          <a:stretch>
            <a:fillRect/>
          </a:stretch>
        </p:blipFill>
        <p:spPr>
          <a:xfrm>
            <a:off x="0" y="4075113"/>
            <a:ext cx="9144000" cy="16621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日期占位符 1026"/>
          <p:cNvSpPr>
            <a:spLocks noGrp="1"/>
          </p:cNvSpPr>
          <p:nvPr>
            <p:ph type="dt" sz="half" idx="2"/>
          </p:nvPr>
        </p:nvSpPr>
        <p:spPr>
          <a:xfrm>
            <a:off x="457200" y="5245100"/>
            <a:ext cx="2133600" cy="4000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8" name="页脚占位符 1027"/>
          <p:cNvSpPr>
            <a:spLocks noGrp="1"/>
          </p:cNvSpPr>
          <p:nvPr>
            <p:ph type="ftr" sz="quarter" idx="3"/>
          </p:nvPr>
        </p:nvSpPr>
        <p:spPr>
          <a:xfrm>
            <a:off x="3124200" y="5245100"/>
            <a:ext cx="2895600" cy="4000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灯片编号占位符 1028"/>
          <p:cNvSpPr>
            <a:spLocks noGrp="1"/>
          </p:cNvSpPr>
          <p:nvPr>
            <p:ph type="sldNum" sz="quarter" idx="4"/>
          </p:nvPr>
        </p:nvSpPr>
        <p:spPr>
          <a:xfrm>
            <a:off x="6553200" y="5245100"/>
            <a:ext cx="2133600" cy="4000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030" name="标题 1029"/>
          <p:cNvSpPr/>
          <p:nvPr>
            <p:ph type="title"/>
          </p:nvPr>
        </p:nvSpPr>
        <p:spPr>
          <a:xfrm>
            <a:off x="457200" y="231775"/>
            <a:ext cx="8229600" cy="1136650"/>
          </a:xfrm>
          <a:prstGeom prst="rect">
            <a:avLst/>
          </a:prstGeom>
          <a:solidFill>
            <a:schemeClr val="bg1">
              <a:alpha val="39999"/>
            </a:schemeClr>
          </a:solidFill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31" name="文本占位符 1030"/>
          <p:cNvSpPr/>
          <p:nvPr>
            <p:ph type="body" idx="1"/>
          </p:nvPr>
        </p:nvSpPr>
        <p:spPr>
          <a:xfrm>
            <a:off x="457200" y="1538288"/>
            <a:ext cx="8229600" cy="3608387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1" i="0" u="none" kern="1200" baseline="0">
          <a:solidFill>
            <a:srgbClr val="993366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4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0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4098" name="图片 4097" descr="golden_wheat_harvest-wallpaper-2560x1600"/>
          <p:cNvPicPr>
            <a:picLocks noChangeAspect="1"/>
          </p:cNvPicPr>
          <p:nvPr userDrawn="1"/>
        </p:nvPicPr>
        <p:blipFill>
          <a:blip r:embed="rId13"/>
          <a:srcRect b="74686"/>
          <a:stretch>
            <a:fillRect/>
          </a:stretch>
        </p:blipFill>
        <p:spPr>
          <a:xfrm>
            <a:off x="0" y="22225"/>
            <a:ext cx="9144000" cy="1447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标题 4098"/>
          <p:cNvSpPr>
            <a:spLocks noGrp="1"/>
          </p:cNvSpPr>
          <p:nvPr>
            <p:ph type="title"/>
          </p:nvPr>
        </p:nvSpPr>
        <p:spPr>
          <a:xfrm>
            <a:off x="457200" y="231775"/>
            <a:ext cx="8229600" cy="9588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100" name="文本占位符 4099"/>
          <p:cNvSpPr>
            <a:spLocks noGrp="1"/>
          </p:cNvSpPr>
          <p:nvPr>
            <p:ph type="body" idx="1"/>
          </p:nvPr>
        </p:nvSpPr>
        <p:spPr>
          <a:xfrm>
            <a:off x="457200" y="1343025"/>
            <a:ext cx="8229600" cy="38020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101" name="日期占位符 4100"/>
          <p:cNvSpPr>
            <a:spLocks noGrp="1"/>
          </p:cNvSpPr>
          <p:nvPr>
            <p:ph type="dt" sz="half" idx="2"/>
          </p:nvPr>
        </p:nvSpPr>
        <p:spPr>
          <a:xfrm>
            <a:off x="457200" y="5245100"/>
            <a:ext cx="2133600" cy="4000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102" name="页脚占位符 4101"/>
          <p:cNvSpPr>
            <a:spLocks noGrp="1"/>
          </p:cNvSpPr>
          <p:nvPr>
            <p:ph type="ftr" sz="quarter" idx="3"/>
          </p:nvPr>
        </p:nvSpPr>
        <p:spPr>
          <a:xfrm>
            <a:off x="3124200" y="5245100"/>
            <a:ext cx="2895600" cy="4000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103" name="灯片编号占位符 4102"/>
          <p:cNvSpPr>
            <a:spLocks noGrp="1"/>
          </p:cNvSpPr>
          <p:nvPr>
            <p:ph type="sldNum" sz="quarter" idx="4"/>
          </p:nvPr>
        </p:nvSpPr>
        <p:spPr>
          <a:xfrm>
            <a:off x="6553200" y="5245100"/>
            <a:ext cx="2133600" cy="4000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ransition/>
  <p:timing/>
  <p:txStyles>
    <p:title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0" i="0" u="none" kern="1200" baseline="0">
          <a:solidFill>
            <a:srgbClr val="993366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4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0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074" name="标题 3073"/>
          <p:cNvSpPr>
            <a:spLocks noGrp="1"/>
          </p:cNvSpPr>
          <p:nvPr>
            <p:ph type="title"/>
          </p:nvPr>
        </p:nvSpPr>
        <p:spPr>
          <a:xfrm>
            <a:off x="1835150" y="231775"/>
            <a:ext cx="7067550" cy="9604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75" name="文本占位符 3074"/>
          <p:cNvSpPr>
            <a:spLocks noGrp="1"/>
          </p:cNvSpPr>
          <p:nvPr>
            <p:ph type="body" idx="1"/>
          </p:nvPr>
        </p:nvSpPr>
        <p:spPr>
          <a:xfrm>
            <a:off x="1835150" y="1344613"/>
            <a:ext cx="7067550" cy="3802062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076" name="日期占位符 3075"/>
          <p:cNvSpPr>
            <a:spLocks noGrp="1"/>
          </p:cNvSpPr>
          <p:nvPr>
            <p:ph type="dt" sz="half" idx="2"/>
          </p:nvPr>
        </p:nvSpPr>
        <p:spPr>
          <a:xfrm>
            <a:off x="457200" y="5245100"/>
            <a:ext cx="2133600" cy="4000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077" name="页脚占位符 3076"/>
          <p:cNvSpPr>
            <a:spLocks noGrp="1"/>
          </p:cNvSpPr>
          <p:nvPr>
            <p:ph type="ftr" sz="quarter" idx="3"/>
          </p:nvPr>
        </p:nvSpPr>
        <p:spPr>
          <a:xfrm>
            <a:off x="3124200" y="5245100"/>
            <a:ext cx="2895600" cy="4000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078" name="灯片编号占位符 3077"/>
          <p:cNvSpPr>
            <a:spLocks noGrp="1"/>
          </p:cNvSpPr>
          <p:nvPr>
            <p:ph type="sldNum" sz="quarter" idx="4"/>
          </p:nvPr>
        </p:nvSpPr>
        <p:spPr>
          <a:xfrm>
            <a:off x="6553200" y="5245100"/>
            <a:ext cx="2133600" cy="4000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3079" name="图片 3078" descr="golden_wheat_harvest-wallpaper-2560x1600"/>
          <p:cNvPicPr>
            <a:picLocks noChangeAspect="1"/>
          </p:cNvPicPr>
          <p:nvPr userDrawn="1"/>
        </p:nvPicPr>
        <p:blipFill>
          <a:blip r:embed="rId13"/>
          <a:srcRect r="82140"/>
          <a:stretch>
            <a:fillRect/>
          </a:stretch>
        </p:blipFill>
        <p:spPr>
          <a:xfrm>
            <a:off x="0" y="22225"/>
            <a:ext cx="1633538" cy="5715000"/>
          </a:xfrm>
          <a:prstGeom prst="rect">
            <a:avLst/>
          </a:prstGeom>
          <a:noFill/>
          <a:ln w="9525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ransition/>
  <p:timing/>
  <p:txStyles>
    <p:title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1" i="0" u="none" kern="1200" baseline="0">
          <a:solidFill>
            <a:srgbClr val="993366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4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0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1800" b="0" i="0" u="none" kern="1200" baseline="0">
          <a:solidFill>
            <a:srgbClr val="993366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20320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145"/>
          <p:cNvSpPr>
            <a:spLocks noGrp="1"/>
          </p:cNvSpPr>
          <p:nvPr>
            <p:ph type="ctrTitle"/>
          </p:nvPr>
        </p:nvSpPr>
        <p:spPr>
          <a:xfrm>
            <a:off x="685800" y="2879725"/>
            <a:ext cx="7772400" cy="2592388"/>
          </a:xfrm>
        </p:spPr>
        <p:txBody>
          <a:bodyPr anchor="ctr" anchorCtr="0"/>
          <a:lstStyle/>
          <a:p>
            <a:pPr defTabSz="914400">
              <a:buSzTx/>
              <a:buFontTx/>
              <a:buNone/>
            </a:pPr>
            <a:r>
              <a:rPr lang="zh-CN" sz="4400" kern="1200" baseline="0">
                <a:latin typeface="Arial" pitchFamily="34" charset="0"/>
                <a:ea typeface="微软雅黑"/>
              </a:rPr>
              <a:t> 护理学导论</a:t>
            </a:r>
            <a:br>
              <a:rPr lang="zh-CN" sz="4400" kern="1200" baseline="0">
                <a:latin typeface="Arial" pitchFamily="34" charset="0"/>
                <a:ea typeface="微软雅黑"/>
              </a:rPr>
            </a:br>
            <a:r>
              <a:rPr lang="zh-CN" sz="2800" kern="1200" baseline="0">
                <a:latin typeface="Arial" pitchFamily="34" charset="0"/>
                <a:ea typeface="微软雅黑"/>
              </a:rPr>
              <a:t>主编：史先辉</a:t>
            </a:r>
            <a:endParaRPr lang="zh-CN" sz="2800" kern="1200" baseline="0">
              <a:latin typeface="Arial" pitchFamily="34" charset="0"/>
              <a:ea typeface="微软雅黑"/>
            </a:endParaRPr>
          </a:p>
        </p:txBody>
      </p:sp>
      <p:sp>
        <p:nvSpPr>
          <p:cNvPr id="6147" name="TextBox 6146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7169"/>
          <p:cNvSpPr/>
          <p:nvPr>
            <p:ph type="title"/>
          </p:nvPr>
        </p:nvSpPr>
        <p:spPr>
          <a:xfrm>
            <a:off x="971550" y="287338"/>
            <a:ext cx="6994525" cy="958850"/>
          </a:xfrm>
        </p:spPr>
        <p:txBody>
          <a:bodyPr anchor="ctr" anchorCtr="0"/>
          <a:lstStyle/>
          <a:p>
            <a:pPr algn="ctr"/>
            <a:r>
              <a:rPr lang="zh-CN">
                <a:solidFill>
                  <a:schemeClr val="tx1"/>
                </a:solidFill>
              </a:rPr>
              <a:t>第二章 护理学的发展史</a:t>
            </a:r>
            <a:endParaRPr lang="zh-CN">
              <a:solidFill>
                <a:schemeClr val="tx1"/>
              </a:solidFill>
            </a:endParaRPr>
          </a:p>
        </p:txBody>
      </p:sp>
      <p:sp>
        <p:nvSpPr>
          <p:cNvPr id="7171" name="文本占位符 7170"/>
          <p:cNvSpPr/>
          <p:nvPr>
            <p:ph type="body" idx="4294967295"/>
          </p:nvPr>
        </p:nvSpPr>
        <p:spPr>
          <a:xfrm>
            <a:off x="1117600" y="1368425"/>
            <a:ext cx="6994525" cy="3778250"/>
          </a:xfrm>
        </p:spPr>
        <p:txBody>
          <a:bodyPr/>
          <a:lstStyle/>
          <a:p>
            <a:r>
              <a:rPr lang="zh-CN">
                <a:solidFill>
                  <a:schemeClr val="tx1"/>
                </a:solidFill>
              </a:rPr>
              <a:t>教学目标：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           理解：现代护理学的发展史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           了解：护理学的形成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                      我国护理学发展史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                      护理学的发展趋势</a:t>
            </a:r>
            <a:endParaRPr lang="zh-CN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819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ctr"/>
            <a:r>
              <a:rPr lang="zh-CN">
                <a:solidFill>
                  <a:schemeClr val="tx1"/>
                </a:solidFill>
              </a:rPr>
              <a:t>第一节 护理学的形成和发展</a:t>
            </a:r>
            <a:endParaRPr lang="zh-CN">
              <a:solidFill>
                <a:schemeClr val="tx1"/>
              </a:solidFill>
            </a:endParaRPr>
          </a:p>
        </p:txBody>
      </p:sp>
      <p:sp>
        <p:nvSpPr>
          <p:cNvPr id="8195" name="文本占位符 8194"/>
          <p:cNvSpPr>
            <a:spLocks noGrp="1"/>
          </p:cNvSpPr>
          <p:nvPr>
            <p:ph type="body" sz="half" idx="1"/>
          </p:nvPr>
        </p:nvSpPr>
        <p:spPr>
          <a:xfrm>
            <a:off x="457200" y="1800225"/>
            <a:ext cx="4038600" cy="3802063"/>
          </a:xfrm>
        </p:spPr>
        <p:txBody>
          <a:bodyPr/>
          <a:lstStyle/>
          <a:p>
            <a:pPr>
              <a:buClrTx/>
              <a:buSzTx/>
              <a:buFontTx/>
              <a:buNone/>
            </a:pPr>
            <a:r>
              <a:rPr lang="zh-CN" b="1">
                <a:solidFill>
                  <a:schemeClr val="tx1"/>
                </a:solidFill>
              </a:rPr>
              <a:t>一、护理学的形成</a:t>
            </a:r>
            <a:endParaRPr lang="zh-CN" b="1">
              <a:solidFill>
                <a:schemeClr val="tx1"/>
              </a:solidFill>
            </a:endParaRPr>
          </a:p>
        </p:txBody>
      </p:sp>
      <p:pic>
        <p:nvPicPr>
          <p:cNvPr id="8196" name="内容占位符 8195" descr="getCA8K004Y"/>
          <p:cNvPicPr>
            <a:picLocks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0" y="2952750"/>
            <a:ext cx="1498600" cy="1835150"/>
          </a:xfrm>
        </p:spPr>
      </p:pic>
      <p:pic>
        <p:nvPicPr>
          <p:cNvPr id="8197" name="内容占位符 8196" descr="getCAT9G3J4"/>
          <p:cNvPicPr>
            <a:picLocks noChangeAspect="1"/>
          </p:cNvPicPr>
          <p:nvPr>
            <p:ph sz="quarter" idx="3"/>
          </p:nvPr>
        </p:nvPicPr>
        <p:blipFill>
          <a:blip r:embed="rId3"/>
          <a:stretch>
            <a:fillRect/>
          </a:stretch>
        </p:blipFill>
        <p:spPr>
          <a:xfrm>
            <a:off x="1908175" y="2954338"/>
            <a:ext cx="1379538" cy="1941512"/>
          </a:xfrm>
        </p:spPr>
      </p:pic>
      <p:pic>
        <p:nvPicPr>
          <p:cNvPr id="8198" name="图片 8197" descr="getCAJNSNX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225" y="2952750"/>
            <a:ext cx="2701925" cy="19415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9" name="图片 8198" descr="getCA3TILW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25875" y="2954338"/>
            <a:ext cx="2070100" cy="19415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00" name="文本框 8199"/>
          <p:cNvSpPr txBox="1"/>
          <p:nvPr/>
        </p:nvSpPr>
        <p:spPr>
          <a:xfrm>
            <a:off x="1370013" y="3527425"/>
            <a:ext cx="538162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aseline="0">
                <a:latin typeface="Arial" pitchFamily="34" charset="0"/>
                <a:sym typeface="Arial" pitchFamily="34" charset="0"/>
              </a:rPr>
              <a:t>→</a:t>
            </a:r>
            <a:endParaRPr lang="en-US" altLang="zh-CN" baseline="0">
              <a:latin typeface="Arial" pitchFamily="34" charset="0"/>
              <a:sym typeface="Arial" pitchFamily="34" charset="0"/>
            </a:endParaRPr>
          </a:p>
        </p:txBody>
      </p:sp>
      <p:sp>
        <p:nvSpPr>
          <p:cNvPr id="8201" name="文本框 8200"/>
          <p:cNvSpPr txBox="1"/>
          <p:nvPr/>
        </p:nvSpPr>
        <p:spPr>
          <a:xfrm>
            <a:off x="3287713" y="3527425"/>
            <a:ext cx="538162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aseline="0">
                <a:latin typeface="Arial" pitchFamily="34" charset="0"/>
                <a:sym typeface="Arial" pitchFamily="34" charset="0"/>
              </a:rPr>
              <a:t>→</a:t>
            </a:r>
            <a:endParaRPr lang="en-US" altLang="zh-CN" baseline="0">
              <a:latin typeface="Arial" pitchFamily="34" charset="0"/>
              <a:sym typeface="Arial" pitchFamily="34" charset="0"/>
            </a:endParaRPr>
          </a:p>
        </p:txBody>
      </p:sp>
      <p:sp>
        <p:nvSpPr>
          <p:cNvPr id="8202" name="文本框 8201"/>
          <p:cNvSpPr txBox="1"/>
          <p:nvPr/>
        </p:nvSpPr>
        <p:spPr>
          <a:xfrm>
            <a:off x="5895975" y="3527425"/>
            <a:ext cx="53975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aseline="0">
                <a:latin typeface="Arial" pitchFamily="34" charset="0"/>
                <a:sym typeface="Arial" pitchFamily="34" charset="0"/>
              </a:rPr>
              <a:t>→</a:t>
            </a:r>
            <a:endParaRPr lang="en-US" altLang="zh-CN" baseline="0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9217"/>
          <p:cNvSpPr>
            <a:spLocks noGrp="1"/>
          </p:cNvSpPr>
          <p:nvPr>
            <p:ph type="title"/>
          </p:nvPr>
        </p:nvSpPr>
        <p:spPr>
          <a:xfrm>
            <a:off x="9461500" y="-92075"/>
            <a:ext cx="438150" cy="539750"/>
          </a:xfrm>
        </p:spPr>
        <p:txBody>
          <a:bodyPr anchor="ctr" anchorCtr="0"/>
          <a:lstStyle/>
          <a:p>
            <a:pPr algn="ctr"/>
            <a:endParaRPr lang="zh-CN">
              <a:solidFill>
                <a:schemeClr val="tx1"/>
              </a:solidFill>
            </a:endParaRPr>
          </a:p>
        </p:txBody>
      </p:sp>
      <p:sp>
        <p:nvSpPr>
          <p:cNvPr id="9219" name="文本占位符 9218"/>
          <p:cNvSpPr>
            <a:spLocks noGrp="1"/>
          </p:cNvSpPr>
          <p:nvPr>
            <p:ph type="body" idx="4294967295"/>
          </p:nvPr>
        </p:nvSpPr>
        <p:spPr>
          <a:xfrm>
            <a:off x="1692275" y="493713"/>
            <a:ext cx="7283450" cy="4270375"/>
          </a:xfrm>
        </p:spPr>
        <p:txBody>
          <a:bodyPr/>
          <a:lstStyle/>
          <a:p>
            <a:pPr>
              <a:buNone/>
            </a:pPr>
            <a:endParaRPr lang="zh-CN" b="1">
              <a:solidFill>
                <a:schemeClr val="tx1"/>
              </a:solidFill>
            </a:endParaRPr>
          </a:p>
          <a:p>
            <a:pPr>
              <a:buNone/>
            </a:pP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（一）人类早期的护理</a:t>
            </a:r>
            <a:endParaRPr lang="zh-CN">
              <a:solidFill>
                <a:schemeClr val="tx1"/>
              </a:solidFill>
            </a:endParaRPr>
          </a:p>
        </p:txBody>
      </p:sp>
      <p:sp>
        <p:nvSpPr>
          <p:cNvPr id="9220" name="左大括号 9219"/>
          <p:cNvSpPr/>
          <p:nvPr/>
        </p:nvSpPr>
        <p:spPr>
          <a:xfrm>
            <a:off x="5375275" y="752475"/>
            <a:ext cx="142875" cy="3021013"/>
          </a:xfrm>
          <a:prstGeom prst="leftBrace">
            <a:avLst>
              <a:gd name="adj1" fmla="val 176203"/>
              <a:gd name="adj2" fmla="val 50000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sz="1800" baseline="0">
              <a:latin typeface="Arial" pitchFamily="34" charset="0"/>
            </a:endParaRPr>
          </a:p>
        </p:txBody>
      </p:sp>
      <p:sp>
        <p:nvSpPr>
          <p:cNvPr id="9221" name="文本框 9220"/>
          <p:cNvSpPr txBox="1"/>
          <p:nvPr/>
        </p:nvSpPr>
        <p:spPr>
          <a:xfrm>
            <a:off x="5651500" y="569913"/>
            <a:ext cx="3136900" cy="365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="1" baseline="0">
                <a:latin typeface="Arial" pitchFamily="34" charset="0"/>
              </a:rPr>
              <a:t>原始社会   “自我保护”式</a:t>
            </a:r>
            <a:endParaRPr lang="zh-CN" sz="1800" b="1" baseline="0">
              <a:latin typeface="Arial" pitchFamily="34" charset="0"/>
            </a:endParaRPr>
          </a:p>
        </p:txBody>
      </p:sp>
      <p:sp>
        <p:nvSpPr>
          <p:cNvPr id="9222" name="文本框 9221"/>
          <p:cNvSpPr txBox="1"/>
          <p:nvPr/>
        </p:nvSpPr>
        <p:spPr>
          <a:xfrm>
            <a:off x="5651500" y="1400175"/>
            <a:ext cx="3003550" cy="36671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="1" baseline="0">
                <a:latin typeface="Arial" pitchFamily="34" charset="0"/>
              </a:rPr>
              <a:t>母系氏族公社 “家庭护理”</a:t>
            </a:r>
            <a:endParaRPr lang="zh-CN" sz="1800" b="1" baseline="0">
              <a:latin typeface="Arial" pitchFamily="34" charset="0"/>
            </a:endParaRPr>
          </a:p>
        </p:txBody>
      </p:sp>
      <p:sp>
        <p:nvSpPr>
          <p:cNvPr id="9223" name="文本框 9222"/>
          <p:cNvSpPr txBox="1"/>
          <p:nvPr/>
        </p:nvSpPr>
        <p:spPr>
          <a:xfrm>
            <a:off x="5651500" y="2454275"/>
            <a:ext cx="3457575" cy="36671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="1" baseline="0">
                <a:latin typeface="Arial" pitchFamily="34" charset="0"/>
              </a:rPr>
              <a:t>医巫不分 </a:t>
            </a:r>
            <a:endParaRPr lang="zh-CN" sz="1800" b="1" baseline="0">
              <a:latin typeface="Arial" pitchFamily="34" charset="0"/>
            </a:endParaRPr>
          </a:p>
        </p:txBody>
      </p:sp>
      <p:sp>
        <p:nvSpPr>
          <p:cNvPr id="9224" name="右箭头 9223"/>
          <p:cNvSpPr/>
          <p:nvPr/>
        </p:nvSpPr>
        <p:spPr>
          <a:xfrm>
            <a:off x="6665913" y="2592388"/>
            <a:ext cx="284162" cy="76200"/>
          </a:xfrm>
          <a:prstGeom prst="rightArrow">
            <a:avLst>
              <a:gd name="adj1" fmla="val 50000"/>
              <a:gd name="adj2" fmla="val 93229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sz="1800" b="1" baseline="0">
              <a:latin typeface="Arial" pitchFamily="34" charset="0"/>
            </a:endParaRPr>
          </a:p>
        </p:txBody>
      </p:sp>
      <p:sp>
        <p:nvSpPr>
          <p:cNvPr id="9225" name="文本框 9224"/>
          <p:cNvSpPr txBox="1"/>
          <p:nvPr/>
        </p:nvSpPr>
        <p:spPr>
          <a:xfrm>
            <a:off x="6807200" y="2454275"/>
            <a:ext cx="2378075" cy="36671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="1" baseline="0">
                <a:latin typeface="Arial" pitchFamily="34" charset="0"/>
              </a:rPr>
              <a:t>医药护一身原始医生</a:t>
            </a:r>
            <a:endParaRPr lang="zh-CN" sz="1800" b="1" baseline="0">
              <a:latin typeface="Arial" pitchFamily="34" charset="0"/>
            </a:endParaRPr>
          </a:p>
        </p:txBody>
      </p:sp>
      <p:sp>
        <p:nvSpPr>
          <p:cNvPr id="9226" name="文本框 9225"/>
          <p:cNvSpPr txBox="1"/>
          <p:nvPr/>
        </p:nvSpPr>
        <p:spPr>
          <a:xfrm>
            <a:off x="5715000" y="3589338"/>
            <a:ext cx="307340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="1" baseline="0">
                <a:latin typeface="Arial" pitchFamily="34" charset="0"/>
              </a:rPr>
              <a:t>基督教兴起 “宗教护理”时期</a:t>
            </a:r>
            <a:endParaRPr lang="zh-CN" sz="1800" b="1" baseline="0">
              <a:latin typeface="Arial" pitchFamily="34" charset="0"/>
            </a:endParaRPr>
          </a:p>
        </p:txBody>
      </p:sp>
      <p:sp>
        <p:nvSpPr>
          <p:cNvPr id="9227" name="文本框 9226"/>
          <p:cNvSpPr txBox="1"/>
          <p:nvPr/>
        </p:nvSpPr>
        <p:spPr>
          <a:xfrm>
            <a:off x="1736725" y="5037138"/>
            <a:ext cx="7280275" cy="36671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="1" baseline="0">
                <a:solidFill>
                  <a:srgbClr val="FF0066"/>
                </a:solidFill>
                <a:latin typeface="Arial" pitchFamily="34" charset="0"/>
              </a:rPr>
              <a:t>综上所述，人类早期护理主要经历了 自我护理 家庭护理 宗教护理时期</a:t>
            </a:r>
            <a:endParaRPr lang="zh-CN" sz="1800" b="1" baseline="0">
              <a:solidFill>
                <a:srgbClr val="FF0066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0241"/>
          <p:cNvSpPr>
            <a:spLocks noGrp="1"/>
          </p:cNvSpPr>
          <p:nvPr>
            <p:ph type="title"/>
          </p:nvPr>
        </p:nvSpPr>
        <p:spPr>
          <a:xfrm flipV="1">
            <a:off x="9467850" y="-488950"/>
            <a:ext cx="144463" cy="77788"/>
          </a:xfrm>
        </p:spPr>
        <p:txBody>
          <a:bodyPr anchor="ctr" anchorCtr="0"/>
          <a:lstStyle/>
          <a:p/>
        </p:txBody>
      </p:sp>
      <p:sp>
        <p:nvSpPr>
          <p:cNvPr id="10243" name="文本占位符 10242"/>
          <p:cNvSpPr>
            <a:spLocks noGrp="1"/>
          </p:cNvSpPr>
          <p:nvPr>
            <p:ph type="body" idx="4294967295"/>
          </p:nvPr>
        </p:nvSpPr>
        <p:spPr>
          <a:xfrm>
            <a:off x="457200" y="1655763"/>
            <a:ext cx="8229600" cy="3802062"/>
          </a:xfrm>
        </p:spPr>
        <p:txBody>
          <a:bodyPr/>
          <a:lstStyle/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（二）中世纪的护理（476~1640）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        1、宗教：13~14世纪 罗马天主教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                          护理工作由修女承担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        2、战争：12~13世纪欧洲基督教vs穆斯林教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                          展开长达200年的宗教战争</a:t>
            </a:r>
            <a:endParaRPr lang="zh-CN">
              <a:solidFill>
                <a:schemeClr val="tx1"/>
              </a:solidFill>
            </a:endParaRPr>
          </a:p>
        </p:txBody>
      </p:sp>
      <p:sp>
        <p:nvSpPr>
          <p:cNvPr id="10244" name="文本框 10243"/>
          <p:cNvSpPr txBox="1"/>
          <p:nvPr/>
        </p:nvSpPr>
        <p:spPr>
          <a:xfrm>
            <a:off x="-25400" y="5092700"/>
            <a:ext cx="9132888" cy="365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="1" baseline="0">
                <a:solidFill>
                  <a:srgbClr val="FF0066"/>
                </a:solidFill>
                <a:latin typeface="Arial" pitchFamily="34" charset="0"/>
              </a:rPr>
              <a:t>护理逐渐由“家庭式”转向了“社会化和组织化”的服务，当时的护理多限于简单的生活照料</a:t>
            </a:r>
            <a:endParaRPr lang="zh-CN" sz="1800" b="1" baseline="0">
              <a:solidFill>
                <a:srgbClr val="FF0066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1265"/>
          <p:cNvSpPr>
            <a:spLocks noGrp="1"/>
          </p:cNvSpPr>
          <p:nvPr>
            <p:ph type="title"/>
          </p:nvPr>
        </p:nvSpPr>
        <p:spPr>
          <a:xfrm flipV="1">
            <a:off x="9324975" y="-201612"/>
            <a:ext cx="287338" cy="433387"/>
          </a:xfrm>
        </p:spPr>
        <p:txBody>
          <a:bodyPr anchor="ctr" anchorCtr="0"/>
          <a:lstStyle/>
          <a:p/>
        </p:txBody>
      </p:sp>
      <p:sp>
        <p:nvSpPr>
          <p:cNvPr id="11267" name="文本占位符 11266"/>
          <p:cNvSpPr>
            <a:spLocks noGrp="1"/>
          </p:cNvSpPr>
          <p:nvPr>
            <p:ph type="body" idx="4294967295"/>
          </p:nvPr>
        </p:nvSpPr>
        <p:spPr>
          <a:xfrm>
            <a:off x="1619250" y="647700"/>
            <a:ext cx="7067550" cy="4648200"/>
          </a:xfrm>
        </p:spPr>
        <p:txBody>
          <a:bodyPr/>
          <a:lstStyle/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（三）文艺复新时期（1400~1600）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endParaRPr lang="zh-CN"/>
          </a:p>
          <a:p>
            <a:pPr>
              <a:buNone/>
            </a:pPr>
            <a:endParaRPr lang="zh-CN"/>
          </a:p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护理工作停滞不前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  </a:t>
            </a:r>
            <a:r>
              <a:rPr lang="zh-CN" sz="1800">
                <a:solidFill>
                  <a:schemeClr val="tx1"/>
                </a:solidFill>
              </a:rPr>
              <a:t>200年黑暗时代（原因</a:t>
            </a:r>
            <a:r>
              <a:rPr lang="zh-CN" sz="2400">
                <a:solidFill>
                  <a:schemeClr val="tx1"/>
                </a:solidFill>
              </a:rPr>
              <a:t>）</a:t>
            </a:r>
            <a:endParaRPr lang="zh-CN" sz="2400">
              <a:solidFill>
                <a:schemeClr val="tx1"/>
              </a:solidFill>
            </a:endParaRPr>
          </a:p>
        </p:txBody>
      </p:sp>
      <p:sp>
        <p:nvSpPr>
          <p:cNvPr id="11268" name="左大括号 11267"/>
          <p:cNvSpPr/>
          <p:nvPr/>
        </p:nvSpPr>
        <p:spPr>
          <a:xfrm>
            <a:off x="4572000" y="1774825"/>
            <a:ext cx="92075" cy="2689225"/>
          </a:xfrm>
          <a:prstGeom prst="leftBrace">
            <a:avLst>
              <a:gd name="adj1" fmla="val 243390"/>
              <a:gd name="adj2" fmla="val 50000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sz="1800" b="1" baseline="0">
              <a:latin typeface="Arial" pitchFamily="34" charset="0"/>
            </a:endParaRPr>
          </a:p>
        </p:txBody>
      </p:sp>
      <p:sp>
        <p:nvSpPr>
          <p:cNvPr id="11269" name="文本框 11268"/>
          <p:cNvSpPr txBox="1"/>
          <p:nvPr/>
        </p:nvSpPr>
        <p:spPr>
          <a:xfrm>
            <a:off x="6380163" y="168275"/>
            <a:ext cx="309562" cy="36671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sz="1800" baseline="0">
              <a:latin typeface="Arial" pitchFamily="34" charset="0"/>
            </a:endParaRPr>
          </a:p>
        </p:txBody>
      </p:sp>
      <p:sp>
        <p:nvSpPr>
          <p:cNvPr id="11270" name="文本框 11269"/>
          <p:cNvSpPr txBox="1"/>
          <p:nvPr/>
        </p:nvSpPr>
        <p:spPr>
          <a:xfrm>
            <a:off x="4664075" y="1592263"/>
            <a:ext cx="4491038" cy="365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="1" baseline="0">
                <a:latin typeface="Arial" pitchFamily="34" charset="0"/>
              </a:rPr>
              <a:t>当时社会重男轻女，妇女的不到良好教育</a:t>
            </a:r>
            <a:endParaRPr lang="zh-CN" sz="1800" b="1" baseline="0">
              <a:latin typeface="Arial" pitchFamily="34" charset="0"/>
            </a:endParaRPr>
          </a:p>
        </p:txBody>
      </p:sp>
      <p:sp>
        <p:nvSpPr>
          <p:cNvPr id="11271" name="文本框 11270"/>
          <p:cNvSpPr txBox="1"/>
          <p:nvPr/>
        </p:nvSpPr>
        <p:spPr>
          <a:xfrm>
            <a:off x="4664075" y="2936875"/>
            <a:ext cx="4491038" cy="365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="1" baseline="0">
                <a:latin typeface="Arial" pitchFamily="34" charset="0"/>
              </a:rPr>
              <a:t>工业革命繁荣后很少人参加社会福利事业</a:t>
            </a:r>
            <a:endParaRPr lang="zh-CN" sz="1800" b="1" baseline="0">
              <a:latin typeface="Arial" pitchFamily="34" charset="0"/>
            </a:endParaRPr>
          </a:p>
        </p:txBody>
      </p:sp>
      <p:sp>
        <p:nvSpPr>
          <p:cNvPr id="11272" name="文本框 11271"/>
          <p:cNvSpPr txBox="1"/>
          <p:nvPr/>
        </p:nvSpPr>
        <p:spPr>
          <a:xfrm>
            <a:off x="4664075" y="4143375"/>
            <a:ext cx="4127500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="1" baseline="0">
                <a:latin typeface="Arial" pitchFamily="34" charset="0"/>
              </a:rPr>
              <a:t>1517宗教革命使教会，修道院摧毁医院停办，修女离开医院</a:t>
            </a:r>
            <a:endParaRPr lang="zh-CN" sz="1800" b="1" baseline="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2289"/>
          <p:cNvSpPr>
            <a:spLocks noGrp="1"/>
          </p:cNvSpPr>
          <p:nvPr>
            <p:ph type="title"/>
          </p:nvPr>
        </p:nvSpPr>
        <p:spPr>
          <a:xfrm flipH="1" flipV="1">
            <a:off x="9042400" y="-365125"/>
            <a:ext cx="711200" cy="304800"/>
          </a:xfrm>
        </p:spPr>
        <p:txBody>
          <a:bodyPr anchor="ctr" anchorCtr="0"/>
          <a:lstStyle/>
          <a:p/>
        </p:txBody>
      </p:sp>
      <p:sp>
        <p:nvSpPr>
          <p:cNvPr id="12291" name="文本占位符 12290"/>
          <p:cNvSpPr>
            <a:spLocks noGrp="1"/>
          </p:cNvSpPr>
          <p:nvPr>
            <p:ph type="body" idx="4294967295"/>
          </p:nvPr>
        </p:nvSpPr>
        <p:spPr>
          <a:xfrm>
            <a:off x="395288" y="1657350"/>
            <a:ext cx="8447087" cy="3946525"/>
          </a:xfrm>
        </p:spPr>
        <p:txBody>
          <a:bodyPr/>
          <a:lstStyle/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（四）近代护理的诞生与南丁格尔的贡献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endParaRPr lang="zh-CN"/>
          </a:p>
          <a:p>
            <a:pPr>
              <a:buNone/>
            </a:pPr>
            <a:r>
              <a:rPr lang="zh-CN" sz="2400"/>
              <a:t>    </a:t>
            </a:r>
            <a:r>
              <a:rPr lang="zh-CN" sz="2400">
                <a:solidFill>
                  <a:schemeClr val="tx1"/>
                </a:solidFill>
              </a:rPr>
              <a:t>1836年 牧师</a:t>
            </a:r>
            <a:r>
              <a:rPr lang="zh-CN" sz="2400">
                <a:solidFill>
                  <a:srgbClr val="FF0066"/>
                </a:solidFill>
              </a:rPr>
              <a:t>西奥多</a:t>
            </a:r>
            <a:r>
              <a:rPr lang="zh-CN" sz="2400">
                <a:solidFill>
                  <a:srgbClr val="FF0066"/>
                </a:solidFill>
                <a:latin typeface="Arial" pitchFamily="34" charset="0"/>
                <a:sym typeface="Arial" pitchFamily="34" charset="0"/>
              </a:rPr>
              <a:t>·</a:t>
            </a:r>
            <a:r>
              <a:rPr lang="zh-CN" sz="2400">
                <a:solidFill>
                  <a:srgbClr val="FF0066"/>
                </a:solidFill>
                <a:sym typeface="Arial" pitchFamily="34" charset="0"/>
              </a:rPr>
              <a:t>弗里德尔</a:t>
            </a:r>
            <a:r>
              <a:rPr lang="zh-CN" sz="2400">
                <a:solidFill>
                  <a:schemeClr val="tx1"/>
                </a:solidFill>
                <a:sym typeface="Arial" pitchFamily="34" charset="0"/>
              </a:rPr>
              <a:t> 在德国的</a:t>
            </a:r>
            <a:r>
              <a:rPr lang="zh-CN" sz="2400">
                <a:solidFill>
                  <a:srgbClr val="FF0066"/>
                </a:solidFill>
                <a:sym typeface="Arial" pitchFamily="34" charset="0"/>
              </a:rPr>
              <a:t>凯撒斯维斯</a:t>
            </a:r>
            <a:r>
              <a:rPr lang="zh-CN" sz="2400">
                <a:solidFill>
                  <a:schemeClr val="tx1"/>
                </a:solidFill>
                <a:sym typeface="Arial" pitchFamily="34" charset="0"/>
              </a:rPr>
              <a:t>建立最早最具系统化组织的护士训练班</a:t>
            </a:r>
            <a:endParaRPr lang="zh-CN" sz="2400">
              <a:solidFill>
                <a:schemeClr val="tx1"/>
              </a:solidFill>
              <a:sym typeface="Arial" pitchFamily="34" charset="0"/>
            </a:endParaRPr>
          </a:p>
          <a:p>
            <a:pPr>
              <a:buNone/>
            </a:pPr>
            <a:endParaRPr lang="zh-CN" sz="2400">
              <a:solidFill>
                <a:schemeClr val="tx1"/>
              </a:solidFill>
              <a:sym typeface="Arial" pitchFamily="34" charset="0"/>
            </a:endParaRPr>
          </a:p>
          <a:p>
            <a:pPr>
              <a:buNone/>
            </a:pPr>
            <a:r>
              <a:rPr lang="zh-CN" sz="2400">
                <a:solidFill>
                  <a:schemeClr val="tx1"/>
                </a:solidFill>
                <a:sym typeface="Arial" pitchFamily="34" charset="0"/>
              </a:rPr>
              <a:t>    19世纪中叶，</a:t>
            </a:r>
            <a:r>
              <a:rPr lang="zh-CN" sz="2400">
                <a:solidFill>
                  <a:srgbClr val="FF0066"/>
                </a:solidFill>
                <a:sym typeface="Arial" pitchFamily="34" charset="0"/>
              </a:rPr>
              <a:t>南丁格尔</a:t>
            </a:r>
            <a:r>
              <a:rPr lang="zh-CN" sz="2400">
                <a:solidFill>
                  <a:schemeClr val="tx1"/>
                </a:solidFill>
                <a:sym typeface="Arial" pitchFamily="34" charset="0"/>
              </a:rPr>
              <a:t>首创了科学的护理专业，这是护理工作的转折点，也是护理专业化的开始，国际上成为“南丁格尔时代”</a:t>
            </a:r>
            <a:endParaRPr lang="zh-CN" sz="2400">
              <a:solidFill>
                <a:schemeClr val="tx1"/>
              </a:solidFill>
              <a:sym typeface="Arial" pitchFamily="34" charset="0"/>
            </a:endParaRPr>
          </a:p>
          <a:p>
            <a:pPr>
              <a:buNone/>
            </a:pPr>
            <a:endParaRPr lang="zh-CN" sz="24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内容占位符 13313" descr="20100826083203110_s"/>
          <p:cNvPicPr>
            <a:picLocks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052638" y="811213"/>
            <a:ext cx="2938462" cy="4335462"/>
          </a:xfrm>
        </p:spPr>
      </p:pic>
      <p:sp>
        <p:nvSpPr>
          <p:cNvPr id="13315" name="标题 13314"/>
          <p:cNvSpPr>
            <a:spLocks noGrp="1"/>
          </p:cNvSpPr>
          <p:nvPr>
            <p:ph type="title"/>
          </p:nvPr>
        </p:nvSpPr>
        <p:spPr>
          <a:xfrm flipV="1">
            <a:off x="9251950" y="-220662"/>
            <a:ext cx="298450" cy="222250"/>
          </a:xfrm>
        </p:spPr>
        <p:txBody>
          <a:bodyPr anchor="ctr" anchorCtr="0"/>
          <a:lstStyle/>
          <a:p/>
        </p:txBody>
      </p:sp>
      <p:pic>
        <p:nvPicPr>
          <p:cNvPr id="13316" name="内容占位符 13315"/>
          <p:cNvPicPr>
            <a:picLocks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940425" y="811213"/>
            <a:ext cx="2570163" cy="4335462"/>
          </a:xfr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4337"/>
          <p:cNvSpPr>
            <a:spLocks noGrp="1"/>
          </p:cNvSpPr>
          <p:nvPr>
            <p:ph type="title"/>
          </p:nvPr>
        </p:nvSpPr>
        <p:spPr>
          <a:xfrm flipH="1" flipV="1">
            <a:off x="8902700" y="0"/>
            <a:ext cx="854075" cy="231775"/>
          </a:xfrm>
        </p:spPr>
        <p:txBody>
          <a:bodyPr anchor="ctr" anchorCtr="0"/>
          <a:lstStyle/>
          <a:p/>
        </p:txBody>
      </p:sp>
      <p:sp>
        <p:nvSpPr>
          <p:cNvPr id="14339" name="文本占位符 14338"/>
          <p:cNvSpPr>
            <a:spLocks noGrp="1"/>
          </p:cNvSpPr>
          <p:nvPr>
            <p:ph type="body" idx="4294967295"/>
          </p:nvPr>
        </p:nvSpPr>
        <p:spPr>
          <a:xfrm>
            <a:off x="1692275" y="433388"/>
            <a:ext cx="7210425" cy="5238750"/>
          </a:xfrm>
          <a:solidFill>
            <a:schemeClr val="bg1"/>
          </a:solidFill>
        </p:spPr>
        <p:txBody>
          <a:bodyPr/>
          <a:lstStyle/>
          <a:p>
            <a:pPr>
              <a:buNone/>
            </a:pPr>
            <a:r>
              <a:rPr lang="zh-CN">
                <a:solidFill>
                  <a:schemeClr val="tx1"/>
                </a:solidFill>
              </a:rPr>
              <a:t>1、南丁格尔生平</a:t>
            </a: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endParaRPr lang="zh-CN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 sz="2400">
                <a:solidFill>
                  <a:schemeClr val="tx1"/>
                </a:solidFill>
              </a:rPr>
              <a:t>南丁格尔（1820年5月12日~1910年8月13日）</a:t>
            </a:r>
            <a:endParaRPr lang="zh-CN" sz="2400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 sz="2400">
                <a:solidFill>
                  <a:schemeClr val="tx1"/>
                </a:solidFill>
              </a:rPr>
              <a:t>英国人 ，出生于父母旅行之地</a:t>
            </a:r>
            <a:r>
              <a:rPr lang="zh-CN" sz="2400">
                <a:solidFill>
                  <a:schemeClr val="tx1"/>
                </a:solidFill>
                <a:latin typeface="Arial" pitchFamily="34" charset="0"/>
              </a:rPr>
              <a:t>——</a:t>
            </a:r>
            <a:r>
              <a:rPr lang="zh-CN" sz="2400">
                <a:solidFill>
                  <a:schemeClr val="tx1"/>
                </a:solidFill>
              </a:rPr>
              <a:t>意大利佛罗伦萨</a:t>
            </a:r>
            <a:endParaRPr lang="zh-CN" sz="2400">
              <a:solidFill>
                <a:schemeClr val="tx1"/>
              </a:solidFill>
            </a:endParaRPr>
          </a:p>
          <a:p>
            <a:pPr>
              <a:buNone/>
            </a:pPr>
            <a:endParaRPr lang="zh-CN" sz="2400">
              <a:solidFill>
                <a:schemeClr val="tx1"/>
              </a:solidFill>
            </a:endParaRPr>
          </a:p>
          <a:p>
            <a:pPr>
              <a:buNone/>
            </a:pPr>
            <a:r>
              <a:rPr lang="zh-CN" sz="2000">
                <a:solidFill>
                  <a:schemeClr val="tx1"/>
                </a:solidFill>
              </a:rPr>
              <a:t>   </a:t>
            </a:r>
            <a:r>
              <a:rPr lang="zh-CN" sz="1800" b="1">
                <a:solidFill>
                  <a:schemeClr val="tx1"/>
                </a:solidFill>
                <a:ea typeface="宋体" panose="02010600030101010101" pitchFamily="2" charset="-122"/>
              </a:rPr>
              <a:t>1837年 日记里写道“我听到上帝在召唤我为人类服务”</a:t>
            </a:r>
            <a:endParaRPr lang="zh-CN" sz="1800" b="1">
              <a:solidFill>
                <a:schemeClr val="tx1"/>
              </a:solidFill>
              <a:ea typeface="宋体" panose="02010600030101010101" pitchFamily="2" charset="-122"/>
            </a:endParaRPr>
          </a:p>
          <a:p>
            <a:pPr>
              <a:buNone/>
            </a:pPr>
            <a:r>
              <a:rPr lang="zh-CN" sz="2400">
                <a:solidFill>
                  <a:schemeClr val="tx1"/>
                </a:solidFill>
              </a:rPr>
              <a:t>                                       </a:t>
            </a:r>
            <a:endParaRPr lang="zh-CN" sz="2400">
              <a:solidFill>
                <a:schemeClr val="tx1"/>
              </a:solidFill>
            </a:endParaRPr>
          </a:p>
        </p:txBody>
      </p:sp>
      <p:sp>
        <p:nvSpPr>
          <p:cNvPr id="14340" name="下箭头 14339"/>
          <p:cNvSpPr/>
          <p:nvPr/>
        </p:nvSpPr>
        <p:spPr>
          <a:xfrm flipH="1">
            <a:off x="10026650" y="2663825"/>
            <a:ext cx="720725" cy="142875"/>
          </a:xfrm>
          <a:prstGeom prst="downArrow">
            <a:avLst>
              <a:gd name="adj1" fmla="val 100000"/>
              <a:gd name="adj2" fmla="val 100000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sz="1800" baseline="0">
              <a:latin typeface="Arial" pitchFamily="34" charset="0"/>
            </a:endParaRPr>
          </a:p>
        </p:txBody>
      </p:sp>
      <p:sp>
        <p:nvSpPr>
          <p:cNvPr id="14341" name="下箭头 14340"/>
          <p:cNvSpPr/>
          <p:nvPr/>
        </p:nvSpPr>
        <p:spPr>
          <a:xfrm>
            <a:off x="9756775" y="-238125"/>
            <a:ext cx="485775" cy="958850"/>
          </a:xfrm>
          <a:prstGeom prst="downArrow">
            <a:avLst>
              <a:gd name="adj1" fmla="val 50000"/>
              <a:gd name="adj2" fmla="val 49346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42" name="下箭头 14341"/>
          <p:cNvSpPr/>
          <p:nvPr/>
        </p:nvSpPr>
        <p:spPr>
          <a:xfrm>
            <a:off x="9756775" y="433388"/>
            <a:ext cx="485775" cy="976312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43" name="下箭头 14342"/>
          <p:cNvSpPr/>
          <p:nvPr/>
        </p:nvSpPr>
        <p:spPr>
          <a:xfrm>
            <a:off x="9901238" y="1584325"/>
            <a:ext cx="485775" cy="976313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44" name="文本框 14343"/>
          <p:cNvSpPr txBox="1"/>
          <p:nvPr/>
        </p:nvSpPr>
        <p:spPr>
          <a:xfrm>
            <a:off x="1476375" y="3495675"/>
            <a:ext cx="6491288" cy="365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sz="1800" b="1" baseline="0">
                <a:latin typeface="Arial" pitchFamily="34" charset="0"/>
              </a:rPr>
              <a:t>1850年 慕名去了德国的凯撒斯维斯  3个月的的护理训练</a:t>
            </a:r>
            <a:endParaRPr lang="zh-CN" sz="1800" b="1" baseline="0">
              <a:latin typeface="Arial" pitchFamily="34" charset="0"/>
            </a:endParaRPr>
          </a:p>
        </p:txBody>
      </p:sp>
      <p:sp>
        <p:nvSpPr>
          <p:cNvPr id="14345" name="下箭头 14344"/>
          <p:cNvSpPr/>
          <p:nvPr/>
        </p:nvSpPr>
        <p:spPr>
          <a:xfrm flipH="1">
            <a:off x="9324975" y="2303463"/>
            <a:ext cx="254000" cy="76200"/>
          </a:xfrm>
          <a:prstGeom prst="downArrow">
            <a:avLst>
              <a:gd name="adj1" fmla="val 100000"/>
              <a:gd name="adj2" fmla="val 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46" name="文本框 14345"/>
          <p:cNvSpPr txBox="1"/>
          <p:nvPr/>
        </p:nvSpPr>
        <p:spPr>
          <a:xfrm>
            <a:off x="1630363" y="4130675"/>
            <a:ext cx="6337300" cy="365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sz="1800" b="1" baseline="0">
                <a:latin typeface="Arial" pitchFamily="34" charset="0"/>
              </a:rPr>
              <a:t>1853年在慈善委员会的资助下，在英国伦敦成立了看护所</a:t>
            </a:r>
            <a:endParaRPr lang="zh-CN" sz="1800" b="1" baseline="0">
              <a:latin typeface="Arial" pitchFamily="34" charset="0"/>
            </a:endParaRPr>
          </a:p>
        </p:txBody>
      </p:sp>
      <p:sp>
        <p:nvSpPr>
          <p:cNvPr id="14347" name="文本框 14346"/>
          <p:cNvSpPr txBox="1"/>
          <p:nvPr/>
        </p:nvSpPr>
        <p:spPr>
          <a:xfrm>
            <a:off x="1836738" y="4775200"/>
            <a:ext cx="6696075" cy="365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="1" baseline="0">
                <a:latin typeface="Arial" pitchFamily="34" charset="0"/>
              </a:rPr>
              <a:t>1854年—1856年 克里米亚战争“驻土耳其英国总医院妇女团团长”</a:t>
            </a:r>
            <a:endParaRPr lang="zh-CN" sz="1800" b="1" baseline="0">
              <a:latin typeface="Arial" pitchFamily="34" charset="0"/>
            </a:endParaRPr>
          </a:p>
        </p:txBody>
      </p:sp>
      <p:sp>
        <p:nvSpPr>
          <p:cNvPr id="14348" name="下箭头 14347"/>
          <p:cNvSpPr/>
          <p:nvPr/>
        </p:nvSpPr>
        <p:spPr>
          <a:xfrm>
            <a:off x="2197100" y="3168650"/>
            <a:ext cx="76200" cy="327025"/>
          </a:xfrm>
          <a:prstGeom prst="downArrow">
            <a:avLst>
              <a:gd name="adj1" fmla="val 49583"/>
              <a:gd name="adj2" fmla="val 50486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49" name="下箭头 14348"/>
          <p:cNvSpPr/>
          <p:nvPr/>
        </p:nvSpPr>
        <p:spPr>
          <a:xfrm>
            <a:off x="10747375" y="2190750"/>
            <a:ext cx="485775" cy="977900"/>
          </a:xfrm>
          <a:prstGeom prst="downArrow">
            <a:avLst>
              <a:gd name="adj1" fmla="val 50000"/>
              <a:gd name="adj2" fmla="val 50326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50" name="下箭头 14349"/>
          <p:cNvSpPr/>
          <p:nvPr/>
        </p:nvSpPr>
        <p:spPr>
          <a:xfrm>
            <a:off x="2197100" y="3892550"/>
            <a:ext cx="76200" cy="268288"/>
          </a:xfrm>
          <a:prstGeom prst="downArrow">
            <a:avLst>
              <a:gd name="adj1" fmla="val 50000"/>
              <a:gd name="adj2" fmla="val 88020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51" name="下箭头 14350"/>
          <p:cNvSpPr/>
          <p:nvPr/>
        </p:nvSpPr>
        <p:spPr>
          <a:xfrm>
            <a:off x="2195513" y="4495800"/>
            <a:ext cx="77787" cy="279400"/>
          </a:xfrm>
          <a:prstGeom prst="downArrow">
            <a:avLst>
              <a:gd name="adj1" fmla="val 50000"/>
              <a:gd name="adj2" fmla="val 89796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52" name="下箭头 14351"/>
          <p:cNvSpPr/>
          <p:nvPr/>
        </p:nvSpPr>
        <p:spPr>
          <a:xfrm>
            <a:off x="10909300" y="4776788"/>
            <a:ext cx="576263" cy="3302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53" name="下箭头 14352"/>
          <p:cNvSpPr/>
          <p:nvPr/>
        </p:nvSpPr>
        <p:spPr>
          <a:xfrm>
            <a:off x="11233150" y="3495675"/>
            <a:ext cx="142875" cy="330200"/>
          </a:xfrm>
          <a:prstGeom prst="downArrow">
            <a:avLst>
              <a:gd name="adj1" fmla="val 50000"/>
              <a:gd name="adj2" fmla="val 57777"/>
            </a:avLst>
          </a:prstGeom>
          <a:solidFill>
            <a:schemeClr val="bg1">
              <a:alpha val="100000"/>
            </a:scheme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15361"/>
          <p:cNvSpPr>
            <a:spLocks noGrp="1"/>
          </p:cNvSpPr>
          <p:nvPr>
            <p:ph type="title"/>
          </p:nvPr>
        </p:nvSpPr>
        <p:spPr>
          <a:xfrm flipH="1">
            <a:off x="15970250" y="-234950"/>
            <a:ext cx="195263" cy="377825"/>
          </a:xfrm>
        </p:spPr>
        <p:txBody>
          <a:bodyPr anchor="ctr" anchorCtr="0"/>
          <a:lstStyle/>
          <a:p/>
        </p:txBody>
      </p:sp>
      <p:pic>
        <p:nvPicPr>
          <p:cNvPr id="15363" name="内容占位符 15362" descr="getCAIGAW4O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2775" y="1728788"/>
            <a:ext cx="4968875" cy="3446462"/>
          </a:xfrm>
        </p:spPr>
      </p:pic>
      <p:sp>
        <p:nvSpPr>
          <p:cNvPr id="15364" name="文本框 15363"/>
          <p:cNvSpPr txBox="1"/>
          <p:nvPr/>
        </p:nvSpPr>
        <p:spPr>
          <a:xfrm>
            <a:off x="6372225" y="2635250"/>
            <a:ext cx="1928813" cy="517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baseline="0">
                <a:solidFill>
                  <a:srgbClr val="FF0066"/>
                </a:solidFill>
                <a:latin typeface="Arial" pitchFamily="34" charset="0"/>
              </a:rPr>
              <a:t>“提灯女神”</a:t>
            </a:r>
            <a:endParaRPr lang="zh-CN" baseline="0">
              <a:solidFill>
                <a:srgbClr val="FF0066"/>
              </a:solidFill>
              <a:latin typeface="Arial" pitchFamily="34" charset="0"/>
            </a:endParaRPr>
          </a:p>
        </p:txBody>
      </p:sp>
      <p:sp>
        <p:nvSpPr>
          <p:cNvPr id="15365" name="文本框 15364"/>
          <p:cNvSpPr txBox="1"/>
          <p:nvPr/>
        </p:nvSpPr>
        <p:spPr>
          <a:xfrm>
            <a:off x="6084888" y="3835400"/>
            <a:ext cx="2503487" cy="517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baseline="0">
                <a:solidFill>
                  <a:srgbClr val="FF0066"/>
                </a:solidFill>
                <a:latin typeface="Arial" pitchFamily="34" charset="0"/>
              </a:rPr>
              <a:t>“克里米亚天使”</a:t>
            </a:r>
            <a:endParaRPr lang="zh-CN" baseline="0">
              <a:solidFill>
                <a:srgbClr val="FF0066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标题 16385"/>
          <p:cNvSpPr>
            <a:spLocks noGrp="1"/>
          </p:cNvSpPr>
          <p:nvPr>
            <p:ph type="title"/>
          </p:nvPr>
        </p:nvSpPr>
        <p:spPr>
          <a:xfrm flipH="1">
            <a:off x="9756775" y="104775"/>
            <a:ext cx="711200" cy="127000"/>
          </a:xfrm>
        </p:spPr>
        <p:txBody>
          <a:bodyPr anchor="ctr" anchorCtr="0"/>
          <a:lstStyle/>
          <a:p/>
        </p:txBody>
      </p:sp>
      <p:sp>
        <p:nvSpPr>
          <p:cNvPr id="16387" name="文本框 16386"/>
          <p:cNvSpPr txBox="1"/>
          <p:nvPr/>
        </p:nvSpPr>
        <p:spPr>
          <a:xfrm>
            <a:off x="3217863" y="1684338"/>
            <a:ext cx="5675312" cy="36671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sz="1800" baseline="0">
              <a:latin typeface="Arial" pitchFamily="34" charset="0"/>
            </a:endParaRPr>
          </a:p>
        </p:txBody>
      </p:sp>
      <p:sp>
        <p:nvSpPr>
          <p:cNvPr id="16388" name="文本框 16387"/>
          <p:cNvSpPr txBox="1"/>
          <p:nvPr/>
        </p:nvSpPr>
        <p:spPr>
          <a:xfrm>
            <a:off x="611188" y="1531938"/>
            <a:ext cx="8497887" cy="399256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b="1" baseline="0">
                <a:latin typeface="Arial" pitchFamily="34" charset="0"/>
              </a:rPr>
              <a:t>2、南丁格尔对护理学的主要贡献</a:t>
            </a:r>
            <a:endParaRPr lang="zh-CN" b="1" baseline="0">
              <a:latin typeface="Arial" pitchFamily="34" charset="0"/>
            </a:endParaRPr>
          </a:p>
          <a:p>
            <a:endParaRPr lang="zh-CN" b="1" baseline="0">
              <a:latin typeface="Arial" pitchFamily="34" charset="0"/>
            </a:endParaRPr>
          </a:p>
          <a:p>
            <a:r>
              <a:rPr lang="zh-CN" sz="2000" b="1" baseline="0">
                <a:latin typeface="Arial" pitchFamily="34" charset="0"/>
              </a:rPr>
              <a:t>          （1）创建了世界上第一所护士学校</a:t>
            </a:r>
            <a:endParaRPr lang="zh-CN" sz="2000" b="1" baseline="0">
              <a:latin typeface="Arial" pitchFamily="34" charset="0"/>
            </a:endParaRPr>
          </a:p>
          <a:p>
            <a:r>
              <a:rPr lang="zh-CN" sz="2000" b="1" baseline="0">
                <a:solidFill>
                  <a:srgbClr val="FF0066"/>
                </a:solidFill>
                <a:latin typeface="Arial" pitchFamily="34" charset="0"/>
              </a:rPr>
              <a:t>                      1860年 英国的圣托马斯医院—南丁格尔护士训练学校</a:t>
            </a:r>
            <a:endParaRPr lang="zh-CN" sz="2000" b="1" baseline="0">
              <a:solidFill>
                <a:srgbClr val="FF0066"/>
              </a:solidFill>
              <a:latin typeface="Arial" pitchFamily="34" charset="0"/>
            </a:endParaRPr>
          </a:p>
          <a:p>
            <a:endParaRPr lang="zh-CN" sz="2000" b="1" baseline="0">
              <a:solidFill>
                <a:srgbClr val="FF0066"/>
              </a:solidFill>
              <a:latin typeface="Arial" pitchFamily="34" charset="0"/>
            </a:endParaRPr>
          </a:p>
          <a:p>
            <a:r>
              <a:rPr lang="zh-CN" sz="2000" b="1" baseline="0">
                <a:solidFill>
                  <a:srgbClr val="FF0066"/>
                </a:solidFill>
                <a:latin typeface="Arial" pitchFamily="34" charset="0"/>
              </a:rPr>
              <a:t>          </a:t>
            </a:r>
            <a:r>
              <a:rPr lang="zh-CN" sz="2000" b="1" baseline="0">
                <a:latin typeface="Arial" pitchFamily="34" charset="0"/>
              </a:rPr>
              <a:t>（2）撰写著作，指导护理工作</a:t>
            </a:r>
            <a:endParaRPr lang="zh-CN" sz="2000" b="1" baseline="0">
              <a:latin typeface="Arial" pitchFamily="34" charset="0"/>
            </a:endParaRPr>
          </a:p>
          <a:p>
            <a:r>
              <a:rPr lang="zh-CN" sz="2000" b="1" baseline="0">
                <a:solidFill>
                  <a:srgbClr val="FF0066"/>
                </a:solidFill>
                <a:latin typeface="Arial" pitchFamily="34" charset="0"/>
              </a:rPr>
              <a:t>                     《护理札记》和 《医院札记》</a:t>
            </a:r>
            <a:endParaRPr lang="zh-CN" sz="2000" b="1" baseline="0">
              <a:solidFill>
                <a:srgbClr val="FF0066"/>
              </a:solidFill>
              <a:latin typeface="Arial" pitchFamily="34" charset="0"/>
            </a:endParaRPr>
          </a:p>
          <a:p>
            <a:r>
              <a:rPr lang="zh-CN" sz="2000" b="1" baseline="0">
                <a:solidFill>
                  <a:srgbClr val="FF0066"/>
                </a:solidFill>
                <a:latin typeface="Arial" pitchFamily="34" charset="0"/>
              </a:rPr>
              <a:t>  </a:t>
            </a:r>
            <a:endParaRPr lang="zh-CN" sz="2000" b="1" baseline="0">
              <a:solidFill>
                <a:srgbClr val="FF0066"/>
              </a:solidFill>
              <a:latin typeface="Arial" pitchFamily="34" charset="0"/>
            </a:endParaRPr>
          </a:p>
          <a:p>
            <a:r>
              <a:rPr lang="zh-CN" sz="2000" b="1" baseline="0">
                <a:latin typeface="Arial" pitchFamily="34" charset="0"/>
              </a:rPr>
              <a:t>          （3）开创了科学的护理专业</a:t>
            </a:r>
            <a:endParaRPr lang="zh-CN" sz="2000" b="1" baseline="0">
              <a:latin typeface="Arial" pitchFamily="34" charset="0"/>
            </a:endParaRPr>
          </a:p>
          <a:p>
            <a:r>
              <a:rPr lang="zh-CN" sz="2000" b="1" baseline="0">
                <a:latin typeface="Arial" pitchFamily="34" charset="0"/>
              </a:rPr>
              <a:t>    </a:t>
            </a:r>
            <a:endParaRPr lang="zh-CN" sz="2000" b="1" baseline="0">
              <a:latin typeface="Arial" pitchFamily="34" charset="0"/>
            </a:endParaRPr>
          </a:p>
          <a:p>
            <a:r>
              <a:rPr lang="zh-CN" sz="2000" b="1" baseline="0">
                <a:latin typeface="Arial" pitchFamily="34" charset="0"/>
              </a:rPr>
              <a:t>          （4）创建了一套护理制度   </a:t>
            </a:r>
            <a:endParaRPr lang="zh-CN" sz="2000" b="1" baseline="0">
              <a:latin typeface="Arial" pitchFamily="34" charset="0"/>
            </a:endParaRPr>
          </a:p>
          <a:p>
            <a:r>
              <a:rPr lang="zh-CN" sz="2000" b="1" baseline="0">
                <a:latin typeface="Arial" pitchFamily="34" charset="0"/>
              </a:rPr>
              <a:t>          </a:t>
            </a:r>
            <a:endParaRPr lang="zh-CN" sz="2000" b="1" baseline="0">
              <a:latin typeface="Arial" pitchFamily="34" charset="0"/>
            </a:endParaRPr>
          </a:p>
        </p:txBody>
      </p:sp>
      <p:sp>
        <p:nvSpPr>
          <p:cNvPr id="16389" name="内容占位符 16388"/>
          <p:cNvSpPr>
            <a:spLocks noGrp="1"/>
          </p:cNvSpPr>
          <p:nvPr>
            <p:ph idx="1"/>
          </p:nvPr>
        </p:nvSpPr>
        <p:spPr>
          <a:xfrm>
            <a:off x="9612313" y="647700"/>
            <a:ext cx="144462" cy="215900"/>
          </a:xfrm>
        </p:spPr>
        <p:txBody>
          <a:bodyPr/>
          <a:lstStyle/>
          <a:p/>
        </p:txBody>
      </p:sp>
      <p:sp>
        <p:nvSpPr>
          <p:cNvPr id="16390" name="左大括号 16389"/>
          <p:cNvSpPr/>
          <p:nvPr/>
        </p:nvSpPr>
        <p:spPr>
          <a:xfrm flipH="1">
            <a:off x="10548938" y="3527425"/>
            <a:ext cx="74612" cy="781050"/>
          </a:xfrm>
          <a:prstGeom prst="leftBrace">
            <a:avLst>
              <a:gd name="adj1" fmla="val 87234"/>
              <a:gd name="adj2" fmla="val 5000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91" name="左大括号 16390"/>
          <p:cNvSpPr/>
          <p:nvPr/>
        </p:nvSpPr>
        <p:spPr>
          <a:xfrm>
            <a:off x="4645025" y="4600575"/>
            <a:ext cx="76200" cy="923925"/>
          </a:xfrm>
          <a:prstGeom prst="leftBrace">
            <a:avLst>
              <a:gd name="adj1" fmla="val 101041"/>
              <a:gd name="adj2" fmla="val 50000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92" name="文本框 16391"/>
          <p:cNvSpPr txBox="1"/>
          <p:nvPr/>
        </p:nvSpPr>
        <p:spPr>
          <a:xfrm>
            <a:off x="4721225" y="4416425"/>
            <a:ext cx="4037013" cy="517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400" b="1" baseline="0">
                <a:latin typeface="Arial" pitchFamily="34" charset="0"/>
                <a:sym typeface="Wingdings" panose="05000000000000000000" pitchFamily="2" charset="2"/>
              </a:rPr>
              <a:t>确定针对护理人员的相应政策，使其担负责任并适当授权</a:t>
            </a:r>
            <a:endParaRPr lang="zh-CN" sz="1400" b="1" baseline="0">
              <a:latin typeface="Arial" pitchFamily="34" charset="0"/>
              <a:sym typeface="Wingdings" panose="05000000000000000000" pitchFamily="2" charset="2"/>
            </a:endParaRPr>
          </a:p>
        </p:txBody>
      </p:sp>
      <p:sp>
        <p:nvSpPr>
          <p:cNvPr id="16393" name="文本框 16392"/>
          <p:cNvSpPr txBox="1"/>
          <p:nvPr/>
        </p:nvSpPr>
        <p:spPr>
          <a:xfrm>
            <a:off x="4721225" y="4933950"/>
            <a:ext cx="3698875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400" b="1" baseline="0">
                <a:latin typeface="Arial" pitchFamily="34" charset="0"/>
                <a:sym typeface="Wingdings" panose="05000000000000000000" pitchFamily="2" charset="2"/>
              </a:rPr>
              <a:t>要求护理人员必须经过专门训练</a:t>
            </a:r>
            <a:endParaRPr lang="zh-CN" sz="1400" b="1" baseline="0">
              <a:latin typeface="Arial" pitchFamily="34" charset="0"/>
              <a:sym typeface="Wingdings" panose="05000000000000000000" pitchFamily="2" charset="2"/>
            </a:endParaRPr>
          </a:p>
        </p:txBody>
      </p:sp>
      <p:sp>
        <p:nvSpPr>
          <p:cNvPr id="16394" name="文本框 16393"/>
          <p:cNvSpPr txBox="1"/>
          <p:nvPr/>
        </p:nvSpPr>
        <p:spPr>
          <a:xfrm>
            <a:off x="4721225" y="5295900"/>
            <a:ext cx="34798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400" b="1" baseline="0">
                <a:latin typeface="Arial" pitchFamily="34" charset="0"/>
                <a:sym typeface="Wingdings" panose="05000000000000000000" pitchFamily="2" charset="2"/>
              </a:rPr>
              <a:t>要求每个医院必须设立护理部</a:t>
            </a:r>
            <a:endParaRPr lang="zh-CN" sz="1400" b="1" baseline="0">
              <a:latin typeface="Arial" pitchFamily="34" charset="0"/>
              <a:sym typeface="Wingdings" panose="05000000000000000000" pitchFamily="2" charset="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文本占位符 17409"/>
          <p:cNvSpPr>
            <a:spLocks noGrp="1"/>
          </p:cNvSpPr>
          <p:nvPr>
            <p:ph type="body" sz="half" idx="1"/>
          </p:nvPr>
        </p:nvSpPr>
        <p:spPr>
          <a:xfrm>
            <a:off x="1836738" y="215900"/>
            <a:ext cx="3900487" cy="5256213"/>
          </a:xfrm>
        </p:spPr>
        <p:txBody>
          <a:bodyPr/>
          <a:lstStyle/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zh-CN" sz="2400">
                <a:solidFill>
                  <a:schemeClr val="tx1"/>
                </a:solidFill>
              </a:rPr>
              <a:t>ps 南丁格尔获得的成就：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zh-CN" sz="2400">
                <a:solidFill>
                  <a:schemeClr val="tx1"/>
                </a:solidFill>
              </a:rPr>
              <a:t>    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zh-CN" sz="2000">
                <a:solidFill>
                  <a:schemeClr val="tx1"/>
                </a:solidFill>
              </a:rPr>
              <a:t> 1、英国伦敦和意大利佛罗伦萨都有她的铜像</a:t>
            </a:r>
            <a:endParaRPr lang="zh-CN" sz="20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endParaRPr lang="zh-CN" sz="20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zh-CN" sz="2000">
                <a:solidFill>
                  <a:schemeClr val="tx1"/>
                </a:solidFill>
              </a:rPr>
              <a:t> 2、1912年国际护士会（ICN)建立了南丁格尔基金，并特定每年</a:t>
            </a:r>
            <a:r>
              <a:rPr lang="zh-CN" sz="2000">
                <a:solidFill>
                  <a:srgbClr val="FF0066"/>
                </a:solidFill>
              </a:rPr>
              <a:t>5月12日</a:t>
            </a:r>
            <a:r>
              <a:rPr lang="zh-CN" sz="2000">
                <a:solidFill>
                  <a:schemeClr val="tx1"/>
                </a:solidFill>
                <a:latin typeface="Arial" pitchFamily="34" charset="0"/>
              </a:rPr>
              <a:t>—</a:t>
            </a:r>
            <a:r>
              <a:rPr lang="zh-CN" sz="2000">
                <a:solidFill>
                  <a:schemeClr val="tx1"/>
                </a:solidFill>
              </a:rPr>
              <a:t>南丁格尔诞辰日为国际护士节</a:t>
            </a:r>
            <a:endParaRPr lang="zh-CN" sz="20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endParaRPr lang="zh-CN" sz="20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zh-CN" sz="2000">
                <a:solidFill>
                  <a:schemeClr val="tx1"/>
                </a:solidFill>
              </a:rPr>
              <a:t> 3、1912年国际红十字会设立南丁格尔奖章。</a:t>
            </a:r>
            <a:endParaRPr lang="zh-CN" sz="20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endParaRPr lang="zh-CN" sz="20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zh-CN" sz="2000">
                <a:solidFill>
                  <a:schemeClr val="tx1"/>
                </a:solidFill>
              </a:rPr>
              <a:t>4、1907年英国女王授予她最高国民荣誉勋章</a:t>
            </a:r>
            <a:endParaRPr lang="zh-CN" sz="20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endParaRPr lang="zh-CN" sz="20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endParaRPr lang="zh-CN" sz="2000">
              <a:solidFill>
                <a:schemeClr val="tx1"/>
              </a:solidFill>
            </a:endParaRPr>
          </a:p>
        </p:txBody>
      </p:sp>
      <p:sp>
        <p:nvSpPr>
          <p:cNvPr id="17411" name="标题 17410"/>
          <p:cNvSpPr>
            <a:spLocks noGrp="1"/>
          </p:cNvSpPr>
          <p:nvPr>
            <p:ph type="title"/>
          </p:nvPr>
        </p:nvSpPr>
        <p:spPr>
          <a:xfrm>
            <a:off x="9144000" y="-131762"/>
            <a:ext cx="468313" cy="204787"/>
          </a:xfrm>
        </p:spPr>
        <p:txBody>
          <a:bodyPr anchor="ctr" anchorCtr="0"/>
          <a:lstStyle/>
          <a:p/>
        </p:txBody>
      </p:sp>
      <p:pic>
        <p:nvPicPr>
          <p:cNvPr id="17412" name="内容占位符 17411" descr="getCABFBSNI"/>
          <p:cNvPicPr>
            <a:picLocks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84888" y="1368425"/>
            <a:ext cx="2863850" cy="2882900"/>
          </a:xfrm>
        </p:spPr>
      </p:pic>
      <p:sp>
        <p:nvSpPr>
          <p:cNvPr id="17413" name="文本框 17412"/>
          <p:cNvSpPr txBox="1"/>
          <p:nvPr/>
        </p:nvSpPr>
        <p:spPr>
          <a:xfrm>
            <a:off x="6223000" y="4679950"/>
            <a:ext cx="2725738" cy="3651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sz="1800" baseline="0">
                <a:latin typeface="Arial" pitchFamily="34" charset="0"/>
              </a:rPr>
              <a:t>        </a:t>
            </a:r>
            <a:r>
              <a:rPr lang="zh-CN" sz="1800" b="1" baseline="0">
                <a:solidFill>
                  <a:srgbClr val="FF0066"/>
                </a:solidFill>
                <a:latin typeface="Arial" pitchFamily="34" charset="0"/>
              </a:rPr>
              <a:t>南丁格尔奖章</a:t>
            </a:r>
            <a:endParaRPr lang="zh-CN" sz="1800" b="1" baseline="0">
              <a:solidFill>
                <a:srgbClr val="FF0066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18433"/>
          <p:cNvSpPr>
            <a:spLocks noGrp="1"/>
          </p:cNvSpPr>
          <p:nvPr>
            <p:ph type="title"/>
          </p:nvPr>
        </p:nvSpPr>
        <p:spPr>
          <a:xfrm>
            <a:off x="10117138" y="-233362"/>
            <a:ext cx="4619625" cy="522287"/>
          </a:xfrm>
        </p:spPr>
        <p:txBody>
          <a:bodyPr anchor="ctr" anchorCtr="0"/>
          <a:lstStyle/>
          <a:p/>
        </p:txBody>
      </p:sp>
      <p:sp>
        <p:nvSpPr>
          <p:cNvPr id="18435" name="文本占位符 18434"/>
          <p:cNvSpPr>
            <a:spLocks noGrp="1"/>
          </p:cNvSpPr>
          <p:nvPr>
            <p:ph type="body" idx="4294967295"/>
          </p:nvPr>
        </p:nvSpPr>
        <p:spPr>
          <a:xfrm>
            <a:off x="539750" y="1584325"/>
            <a:ext cx="8435975" cy="4392613"/>
          </a:xfrm>
        </p:spPr>
        <p:txBody>
          <a:bodyPr/>
          <a:lstStyle/>
          <a:p>
            <a:pPr>
              <a:lnSpc>
                <a:spcPct val="80000"/>
              </a:lnSpc>
              <a:buNone/>
            </a:pPr>
            <a:r>
              <a:rPr lang="zh-CN">
                <a:solidFill>
                  <a:srgbClr val="FF0066"/>
                </a:solidFill>
              </a:rPr>
              <a:t>二、现代护理学的发展</a:t>
            </a:r>
            <a:r>
              <a:rPr lang="zh-CN" sz="3200">
                <a:solidFill>
                  <a:srgbClr val="FF0066"/>
                </a:solidFill>
              </a:rPr>
              <a:t> </a:t>
            </a:r>
            <a:endParaRPr lang="zh-CN" sz="3200">
              <a:solidFill>
                <a:srgbClr val="FF0066"/>
              </a:solidFill>
            </a:endParaRPr>
          </a:p>
          <a:p>
            <a:pPr>
              <a:lnSpc>
                <a:spcPct val="80000"/>
              </a:lnSpc>
              <a:buNone/>
            </a:pPr>
            <a:endParaRPr lang="zh-CN" sz="3200">
              <a:solidFill>
                <a:srgbClr val="FF0066"/>
              </a:solidFill>
            </a:endParaRPr>
          </a:p>
          <a:p>
            <a:pPr>
              <a:lnSpc>
                <a:spcPct val="80000"/>
              </a:lnSpc>
              <a:buNone/>
            </a:pPr>
            <a:r>
              <a:rPr lang="zh-CN" sz="1600">
                <a:solidFill>
                  <a:srgbClr val="FF0066"/>
                </a:solidFill>
              </a:rPr>
              <a:t>    </a:t>
            </a:r>
            <a:r>
              <a:rPr lang="zh-CN" sz="2400">
                <a:solidFill>
                  <a:srgbClr val="FF0066"/>
                </a:solidFill>
              </a:rPr>
              <a:t>（一）以疾病为中心的护理阶段</a:t>
            </a:r>
            <a:r>
              <a:rPr lang="zh-CN">
                <a:solidFill>
                  <a:schemeClr val="tx1"/>
                </a:solidFill>
              </a:rPr>
              <a:t>        </a:t>
            </a:r>
            <a:endParaRPr lang="zh-CN">
              <a:solidFill>
                <a:srgbClr val="00CCFF"/>
              </a:solidFill>
            </a:endParaRPr>
          </a:p>
          <a:p>
            <a:pPr>
              <a:lnSpc>
                <a:spcPct val="80000"/>
              </a:lnSpc>
              <a:buNone/>
            </a:pPr>
            <a:r>
              <a:rPr lang="zh-CN">
                <a:solidFill>
                  <a:schemeClr val="tx1"/>
                </a:solidFill>
              </a:rPr>
              <a:t>     </a:t>
            </a:r>
            <a:r>
              <a:rPr lang="zh-CN" sz="2400">
                <a:solidFill>
                  <a:schemeClr val="tx1"/>
                </a:solidFill>
              </a:rPr>
              <a:t>护理的特点：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           1、护理已成为一个专门的职业，护士从业前必须经过   专门训练。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           2、护理从属于医疗，工作的主要内容是执行医嘱和各项护理技术操作。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           3、护士在护理中忽视对病人的全面照顾。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  <a:buNone/>
            </a:pPr>
            <a:r>
              <a:rPr lang="zh-CN" sz="2400">
                <a:solidFill>
                  <a:srgbClr val="00CCFF"/>
                </a:solidFill>
              </a:rPr>
              <a:t>           近代医学发展的主要特征</a:t>
            </a:r>
            <a:r>
              <a:rPr lang="zh-CN" sz="2400">
                <a:solidFill>
                  <a:srgbClr val="00CCFF"/>
                </a:solidFill>
                <a:latin typeface="Arial" pitchFamily="34" charset="0"/>
              </a:rPr>
              <a:t>—</a:t>
            </a:r>
            <a:r>
              <a:rPr lang="zh-CN" sz="2400">
                <a:solidFill>
                  <a:srgbClr val="00CCFF"/>
                </a:solidFill>
              </a:rPr>
              <a:t>生物医学模式</a:t>
            </a:r>
            <a:endParaRPr lang="zh-CN" sz="2400">
              <a:solidFill>
                <a:srgbClr val="00CCFF"/>
              </a:solidFill>
            </a:endParaRPr>
          </a:p>
          <a:p>
            <a:pPr>
              <a:lnSpc>
                <a:spcPct val="8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</a:t>
            </a:r>
            <a:endParaRPr lang="zh-CN" sz="24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标题 19457"/>
          <p:cNvSpPr>
            <a:spLocks noGrp="1"/>
          </p:cNvSpPr>
          <p:nvPr>
            <p:ph type="title"/>
          </p:nvPr>
        </p:nvSpPr>
        <p:spPr>
          <a:xfrm flipV="1">
            <a:off x="9469438" y="0"/>
            <a:ext cx="214312" cy="76200"/>
          </a:xfrm>
        </p:spPr>
        <p:txBody>
          <a:bodyPr anchor="ctr" anchorCtr="0"/>
          <a:lstStyle/>
          <a:p/>
        </p:txBody>
      </p:sp>
      <p:sp>
        <p:nvSpPr>
          <p:cNvPr id="19459" name="文本占位符 19458"/>
          <p:cNvSpPr>
            <a:spLocks noGrp="1"/>
          </p:cNvSpPr>
          <p:nvPr>
            <p:ph type="body" idx="4294967295"/>
          </p:nvPr>
        </p:nvSpPr>
        <p:spPr>
          <a:xfrm>
            <a:off x="1765300" y="215900"/>
            <a:ext cx="7416800" cy="5026025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zh-CN">
                <a:solidFill>
                  <a:srgbClr val="FF0066"/>
                </a:solidFill>
              </a:rPr>
              <a:t>（二）、以病人为中心的护理阶段</a:t>
            </a:r>
            <a:endParaRPr lang="zh-CN">
              <a:solidFill>
                <a:srgbClr val="FF0066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zh-CN" sz="2400">
              <a:solidFill>
                <a:srgbClr val="00CCFF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护理的特点：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             1、强调护理是一个独立的专业，医护双方是合作伙伴。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             2、护理学逐步形成了自己的理论知识体系，建立了以病人为中心的护理教育模式。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             3、护士不再单纯被动的执行医嘱，而是应用护理程序对病人实施全方位的连续的系统的整体护理。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             4、护理研究内容仍局限于病人的康复，护理工作场所限于医院内。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sz="2400">
                <a:solidFill>
                  <a:srgbClr val="00CCFF"/>
                </a:solidFill>
              </a:rPr>
              <a:t>1977年 美国医学家 恩格尔</a:t>
            </a:r>
            <a:r>
              <a:rPr lang="zh-CN" sz="2400">
                <a:solidFill>
                  <a:srgbClr val="00CCFF"/>
                </a:solidFill>
                <a:latin typeface="Arial" pitchFamily="34" charset="0"/>
              </a:rPr>
              <a:t>—</a:t>
            </a:r>
            <a:r>
              <a:rPr lang="zh-CN" sz="2400">
                <a:solidFill>
                  <a:srgbClr val="00CCFF"/>
                </a:solidFill>
              </a:rPr>
              <a:t>生物 心理 社会医学模式</a:t>
            </a:r>
            <a:endParaRPr lang="zh-CN" sz="2400">
              <a:solidFill>
                <a:srgbClr val="00CCFF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zh-CN" sz="24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标题 20481"/>
          <p:cNvSpPr>
            <a:spLocks noGrp="1"/>
          </p:cNvSpPr>
          <p:nvPr>
            <p:ph type="title"/>
          </p:nvPr>
        </p:nvSpPr>
        <p:spPr>
          <a:xfrm>
            <a:off x="9253538" y="-1063625"/>
            <a:ext cx="8229600" cy="960438"/>
          </a:xfrm>
        </p:spPr>
        <p:txBody>
          <a:bodyPr anchor="ctr" anchorCtr="0"/>
          <a:lstStyle/>
          <a:p/>
        </p:txBody>
      </p:sp>
      <p:sp>
        <p:nvSpPr>
          <p:cNvPr id="20483" name="文本占位符 20482"/>
          <p:cNvSpPr>
            <a:spLocks noGrp="1"/>
          </p:cNvSpPr>
          <p:nvPr>
            <p:ph type="body" idx="4294967295"/>
          </p:nvPr>
        </p:nvSpPr>
        <p:spPr>
          <a:xfrm>
            <a:off x="457200" y="1727200"/>
            <a:ext cx="8229600" cy="3803650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zh-CN">
                <a:solidFill>
                  <a:srgbClr val="FF0066"/>
                </a:solidFill>
              </a:rPr>
              <a:t>（三）以人的健康为中心的护理阶段</a:t>
            </a:r>
            <a:endParaRPr lang="zh-CN">
              <a:solidFill>
                <a:srgbClr val="FF0066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zh-CN">
              <a:solidFill>
                <a:srgbClr val="FF0066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   护理的特点：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                 1、护理学成为现在科学体系中一门综合应用自   然科学，社会科学知识的，独立的为人类健康服务的应用性科学。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                 2、服务对象从医院扩展到社会和家庭，任务扩展到从疾病到健康的全过程的护理。</a:t>
            </a:r>
            <a:endParaRPr lang="zh-CN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sz="2400">
                <a:solidFill>
                  <a:schemeClr val="tx1"/>
                </a:solidFill>
              </a:rPr>
              <a:t>                  3、护理人员的工作方法仍然使用护理程序。</a:t>
            </a:r>
            <a:endParaRPr lang="zh-CN" sz="24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44894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https://d.book118.com/658132032064006032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_3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默认设计模板_2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Wingdings</vt:lpstr>
      <vt:lpstr>Office Theme</vt:lpstr>
      <vt:lpstr> 护理学导论主编：史先辉</vt:lpstr>
      <vt:lpstr>第二章 护理学的发展史</vt:lpstr>
      <vt:lpstr>第一节 护理学的形成和发展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2024-09-10T00:19:43.429</cp:lastPrinted>
  <dcterms:created xsi:type="dcterms:W3CDTF">2024-09-09T16:19:43Z</dcterms:created>
  <dcterms:modified xsi:type="dcterms:W3CDTF">2024-09-09T16:19:44Z</dcterms:modified>
</cp:coreProperties>
</file>