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1522075" cy="6480175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amera1.wav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amera1.wav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amera1.wav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amera1.wav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65384-ACE5-4384-AA8C-61B35FF6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8A25F-EE91-4027-B8F2-33603302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0AFE7-1FBD-4080-9118-AF52F48FF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9C598-5FD0-409A-BE9A-05A9A6368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7A002-44B3-49F1-9726-71C49D6AB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4D15C2-E6A0-4F90-9383-70F61C13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2F322-CB34-4DA4-AFA0-137BF03BC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35E73-73D9-4E5D-8E0A-1D504AB54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FAAB8-305F-4643-9280-ACD2EE138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22152-EF5A-45E4-916F-8ED4BFFD4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DA363-BD86-4770-8EA5-05F41D2E4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太阳形 1">
            <a:hlinkClick r:id="rId2" action="ppaction://hlinksldjump">
              <a:snd r:embed="rId1" name="camera.wav"/>
            </a:hlinkClick>
          </p:cNvPr>
          <p:cNvSpPr/>
          <p:nvPr userDrawn="1"/>
        </p:nvSpPr>
        <p:spPr>
          <a:xfrm>
            <a:off x="10667309" y="9455"/>
            <a:ext cx="720080" cy="64807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太阳形 2">
            <a:hlinkClick r:id="rId2" action="ppaction://hlinksldjump">
              <a:snd r:embed="rId1" name="camera.wav"/>
            </a:hlinkClick>
          </p:cNvPr>
          <p:cNvSpPr/>
          <p:nvPr userDrawn="1"/>
        </p:nvSpPr>
        <p:spPr>
          <a:xfrm>
            <a:off x="10667309" y="9455"/>
            <a:ext cx="720080" cy="64807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205267" y="1425078"/>
            <a:ext cx="11162666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r>
              <a:rPr lang="zh-CN" altLang="en-US" sz="8000" smtClean="0">
                <a:solidFill>
                  <a:schemeClr val="accent2"/>
                </a:solidFill>
                <a:effectLst>
                  <a:outerShdw dist="50800" dir="5400000" algn="ctr" rotWithShape="0">
                    <a:srgbClr val="000000">
                      <a:alpha val="60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不积跬步，无以至千里；</a:t>
            </a:r>
            <a:endParaRPr lang="en-US" altLang="zh-CN" sz="8000" smtClean="0">
              <a:solidFill>
                <a:schemeClr val="accent2"/>
              </a:solidFill>
              <a:effectLst>
                <a:outerShdw dist="50800" dir="5400000" algn="ctr" rotWithShape="0">
                  <a:srgbClr val="000000">
                    <a:alpha val="60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sz="8000" smtClean="0">
                <a:solidFill>
                  <a:schemeClr val="accent2"/>
                </a:solidFill>
                <a:effectLst>
                  <a:outerShdw dist="50800" dir="5400000" algn="ctr" rotWithShape="0">
                    <a:srgbClr val="000000">
                      <a:alpha val="60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不积小流，无以成江海！</a:t>
            </a:r>
            <a:endParaRPr lang="en-US" altLang="zh-CN" sz="8000" smtClean="0">
              <a:solidFill>
                <a:schemeClr val="accent2"/>
              </a:solidFill>
              <a:effectLst>
                <a:outerShdw dist="50800" dir="5400000" algn="ctr" rotWithShape="0">
                  <a:srgbClr val="000000">
                    <a:alpha val="60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太阳形 2">
            <a:hlinkClick r:id="rId2" action="ppaction://hlinksldjump">
              <a:snd r:embed="rId1" name="camera.wav"/>
            </a:hlinkClick>
          </p:cNvPr>
          <p:cNvSpPr/>
          <p:nvPr userDrawn="1"/>
        </p:nvSpPr>
        <p:spPr>
          <a:xfrm>
            <a:off x="10667309" y="9455"/>
            <a:ext cx="720080" cy="64807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太阳形 2">
            <a:hlinkClick r:id="rId2" action="ppaction://hlinksldjump">
              <a:snd r:embed="rId1" name="camera.wav"/>
            </a:hlinkClick>
          </p:cNvPr>
          <p:cNvSpPr/>
          <p:nvPr userDrawn="1"/>
        </p:nvSpPr>
        <p:spPr>
          <a:xfrm>
            <a:off x="10667309" y="9455"/>
            <a:ext cx="720080" cy="64807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1.jpe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0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-1" y="359767"/>
            <a:ext cx="11522075" cy="288032"/>
          </a:xfrm>
          <a:prstGeom prst="rect">
            <a:avLst/>
          </a:prstGeom>
          <a:gradFill flip="none" rotWithShape="1">
            <a:gsLst>
              <a:gs pos="65000">
                <a:schemeClr val="bg2">
                  <a:lumMod val="90000"/>
                </a:schemeClr>
              </a:gs>
              <a:gs pos="38000">
                <a:schemeClr val="bg2">
                  <a:lumMod val="75000"/>
                </a:schemeClr>
              </a:gs>
              <a:gs pos="1000">
                <a:srgbClr val="0070C0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-9728" y="6404527"/>
            <a:ext cx="11522074" cy="7200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bg2">
                    <a:lumMod val="50000"/>
                  </a:schemeClr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6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5pPr>
      <a:lvl6pPr marL="431800"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6pPr>
      <a:lvl7pPr marL="864235"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7pPr>
      <a:lvl8pPr marL="1296035"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8pPr>
      <a:lvl9pPr marL="1727835" algn="ctr" rtl="0" eaLnBrk="1" fontAlgn="base" hangingPunct="1">
        <a:spcBef>
          <a:spcPct val="0"/>
        </a:spcBef>
        <a:spcAft>
          <a:spcPct val="0"/>
        </a:spcAft>
        <a:defRPr sz="4160">
          <a:solidFill>
            <a:schemeClr val="tx1"/>
          </a:solidFill>
          <a:latin typeface="Arial" pitchFamily="34" charset="0"/>
          <a:ea typeface="黑体" panose="02010600030101010101" pitchFamily="49" charset="-122"/>
        </a:defRPr>
      </a:lvl9pPr>
    </p:titleStyle>
    <p:bodyStyle>
      <a:lvl1pPr marL="323850" indent="-3238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025" kern="1200">
          <a:solidFill>
            <a:schemeClr val="tx1"/>
          </a:solidFill>
          <a:latin typeface="+mn-lt"/>
          <a:ea typeface="+mn-ea"/>
          <a:cs typeface="+mn-cs"/>
        </a:defRPr>
      </a:lvl1pPr>
      <a:lvl2pPr marL="702310" indent="-26987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645" kern="1200">
          <a:solidFill>
            <a:schemeClr val="tx1"/>
          </a:solidFill>
          <a:latin typeface="+mn-lt"/>
          <a:ea typeface="+mn-ea"/>
          <a:cs typeface="+mn-cs"/>
        </a:defRPr>
      </a:lvl2pPr>
      <a:lvl3pPr marL="1080135" indent="-215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27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35" indent="-215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43735" indent="-215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376170" indent="-215900" algn="l" defTabSz="864235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07970" indent="-215900" algn="l" defTabSz="864235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239770" indent="-215900" algn="l" defTabSz="864235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672205" indent="-215900" algn="l" defTabSz="864235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3180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64235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296035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27835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6027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9207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23870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456305" algn="l" defTabSz="864235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4055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142812" y="1969700"/>
            <a:ext cx="10915777" cy="99411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5400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第一阶段核心素养整合</a:t>
            </a:r>
            <a:endParaRPr lang="zh-CN" altLang="en-US" sz="5400">
              <a:solidFill>
                <a:schemeClr val="tx1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十字形 1"/>
          <p:cNvSpPr/>
          <p:nvPr/>
        </p:nvSpPr>
        <p:spPr>
          <a:xfrm>
            <a:off x="1584573" y="3321927"/>
            <a:ext cx="8280920" cy="936104"/>
          </a:xfrm>
          <a:prstGeom prst="pl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4400" smtClean="0"/>
              <a:t>社会生活聚焦</a:t>
            </a:r>
            <a:endParaRPr lang="zh-CN" altLang="en-US" sz="4400"/>
          </a:p>
        </p:txBody>
      </p:sp>
      <p:sp>
        <p:nvSpPr>
          <p:cNvPr id="4" name="十字形 3"/>
          <p:cNvSpPr/>
          <p:nvPr/>
        </p:nvSpPr>
        <p:spPr>
          <a:xfrm>
            <a:off x="1584573" y="1665743"/>
            <a:ext cx="8280920" cy="936104"/>
          </a:xfrm>
          <a:prstGeom prst="pl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4400" smtClean="0"/>
              <a:t>知识体系构建</a:t>
            </a:r>
            <a:endParaRPr lang="zh-CN" altLang="en-US" sz="4400"/>
          </a:p>
        </p:txBody>
      </p:sp>
    </p:spTree>
  </p:cSld>
  <p:clrMapOvr>
    <a:masterClrMapping/>
  </p:clrMapOvr>
  <p:transition spd="med">
    <p:pull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下箭头标注 2"/>
          <p:cNvSpPr/>
          <p:nvPr/>
        </p:nvSpPr>
        <p:spPr>
          <a:xfrm>
            <a:off x="432445" y="2087959"/>
            <a:ext cx="10585176" cy="1944216"/>
          </a:xfrm>
          <a:prstGeom prst="downArrowCallout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6000">
                <a:latin typeface="微软雅黑" panose="020b0503020204020204" pitchFamily="34" charset="-122"/>
                <a:ea typeface="微软雅黑" panose="020b0503020204020204" pitchFamily="34" charset="-122"/>
              </a:rPr>
              <a:t>知识体系构建</a:t>
            </a:r>
            <a:endParaRPr lang="zh-CN" altLang="en-US" sz="6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23ZG08.eps" descr="id:2147489155;FounderCE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7989" y="740152"/>
            <a:ext cx="7455623" cy="547938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23ZG09.eps" descr="id:2147489162;FounderCE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7989" y="727019"/>
            <a:ext cx="7455623" cy="5537404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下箭头标注 2"/>
          <p:cNvSpPr/>
          <p:nvPr/>
        </p:nvSpPr>
        <p:spPr>
          <a:xfrm>
            <a:off x="432445" y="2087959"/>
            <a:ext cx="10585176" cy="1944216"/>
          </a:xfrm>
          <a:prstGeom prst="downArrowCallout">
            <a:avLst/>
          </a:prstGeom>
          <a:pattFill prst="pct5">
            <a:fgClr>
              <a:schemeClr val="bg2">
                <a:lumMod val="75000"/>
              </a:schemeClr>
            </a:fgClr>
            <a:bgClr>
              <a:schemeClr val="bg1"/>
            </a:bgClr>
          </a:patt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6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社会生活聚焦</a:t>
            </a:r>
            <a:endParaRPr lang="zh-CN" altLang="en-US" sz="6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881767"/>
            <a:ext cx="10807700" cy="245605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热点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素材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马克思主义之所以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根本在于它的理论特质。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作为科学的理论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马克思主义深刻阐明了人类社会发展的一般规律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揭示了资本主义运行的特殊规律。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圆角矩形 2"/>
          <p:cNvSpPr>
            <a:spLocks noChangeAspect="1"/>
          </p:cNvSpPr>
          <p:nvPr/>
        </p:nvSpPr>
        <p:spPr>
          <a:xfrm>
            <a:off x="361950" y="728423"/>
            <a:ext cx="10807700" cy="51672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003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3000"/>
              <a:t>专题</a:t>
            </a:r>
            <a:r>
              <a:rPr lang="zh-CN" altLang="en-US" sz="3000" smtClean="0"/>
              <a:t>一  与</a:t>
            </a:r>
            <a:r>
              <a:rPr lang="zh-CN" altLang="en-US" sz="3000"/>
              <a:t>时代同步伐</a:t>
            </a:r>
            <a:r>
              <a:rPr lang="en-US" altLang="zh-CN" sz="3000"/>
              <a:t>,</a:t>
            </a:r>
            <a:r>
              <a:rPr lang="zh-CN" altLang="en-US" sz="3000"/>
              <a:t>与人民共命运</a:t>
            </a:r>
            <a:r>
              <a:rPr lang="en-US" altLang="zh-CN" sz="3000"/>
              <a:t>——</a:t>
            </a:r>
            <a:r>
              <a:rPr lang="zh-CN" altLang="en-US" sz="3000"/>
              <a:t>马克思主义为什么行　 </a:t>
            </a:r>
            <a:endParaRPr lang="zh-CN" altLang="en-US" sz="30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151855"/>
            <a:ext cx="10807700" cy="35594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作为人民的理论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马克思主义站在人民的立场探求人类自由解放的道路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创立了人民实现自身解放思想的体系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为最终建立一个没有压迫、没有剥削、人人平等、人人自由的理想社会指明了方向。马克思主义之所以产生跨越国度、跨越时代的巨大影响力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就是因为它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为了人民、植根人民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指明了依靠人民推动历史前进的人间正道。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305703"/>
            <a:ext cx="10807700" cy="296850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作为实践的理论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在马克思主义旗帜下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以社会主义为目标的工人运动逐渐形成一股势不可挡的历史洪流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在占世界六分之一的土地上建立起第一个社会主义国家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开辟了人类历史新纪元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中国革命的胜利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又使占世界人口四分之一的东方大国走上社会主义道路</a:t>
            </a:r>
            <a:r>
              <a:rPr lang="zh-CN" altLang="zh-CN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017671"/>
            <a:ext cx="10807700" cy="42288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⑤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作为不断发展的开放的理论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马克思主义从没有结束真理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而是开辟了通向真理的道路。一部马克思主义发展史就是马克思、恩格斯以及他们的后继者们不断根据时代、实践、认识发展而发展的历史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是不断吸收人类历史上一切优秀思想文化成果丰富自己的历史。</a:t>
            </a:r>
            <a:r>
              <a:rPr lang="zh-CN" altLang="zh-CN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正如恩格斯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一再告诫的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:“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我们的理论是发展着的理论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而不是必须背得烂熟并机械地加以重复的教条。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978343"/>
            <a:ext cx="2205732" cy="6267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信息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解读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/>
          <p:cNvGraphicFramePr>
            <a:graphicFrameLocks noGrp="1" noChangeAspect="1"/>
          </p:cNvGraphicFramePr>
          <p:nvPr/>
        </p:nvGraphicFramePr>
        <p:xfrm>
          <a:off x="361950" y="1682491"/>
          <a:ext cx="10807700" cy="3511296"/>
        </p:xfrm>
        <a:graphic>
          <a:graphicData uri="http://schemas.openxmlformats.org/drawingml/2006/table">
            <a:tbl>
              <a:tblPr firstRow="1" firstCol="1" bandRow="1"/>
              <a:tblGrid>
                <a:gridCol w="1294631"/>
                <a:gridCol w="9513069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信息点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对接知识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科学社会主义的理论基石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→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唯物史观和剩余价值学说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0480" marR="304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②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未来共产主义社会的理想目标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→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人的自由全面发展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0480" marR="304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③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人民群众的历史主体作用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0480" marR="304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④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科学社会主义从理论到实践</a:t>
                      </a:r>
                      <a:r>
                        <a:rPr lang="en-US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从一国到多国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0480" marR="304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⑤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32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马克思主义具有与时俱进的理论品质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0480" marR="304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657631"/>
            <a:ext cx="10807700" cy="565693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14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创新演练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14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1.1848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月马克思、恩格斯发表的《共产党宣言》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是关于科学共产主义的第一个纲领性文献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标志着马克思主义的诞生。一百多年来《共产党宣言》通过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多种文字传遍全球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改变世界。《共产党宣言》发表的伟大意义在于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14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为无产阶级的革命斗争提供了科学的理论指导　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科学揭示了资本主义制度必然灭亡的历史规律　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实现了社会主义从理论设想到现实实践的转变　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为社会主义社会的建立奠定了必要的物质条件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14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①②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B.</a:t>
            </a: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③④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	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C.</a:t>
            </a: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①③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D.</a:t>
            </a: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②④</a:t>
            </a:r>
            <a:endParaRPr lang="en-US" altLang="zh-CN" smtClean="0">
              <a:solidFill>
                <a:srgbClr val="000000"/>
              </a:solidFill>
              <a:latin typeface="NEU-BZ-S9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9331941" y="2940650"/>
            <a:ext cx="48122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r>
              <a:rPr lang="en-US" altLang="zh-CN" smtClean="0">
                <a:ea typeface="宋体" panose="02010600030101010101" pitchFamily="2" charset="-122"/>
              </a:rPr>
              <a:t>A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151855"/>
            <a:ext cx="10807700" cy="35813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解析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本题考查《共产党宣言》发表的意义。《共产党宣言》的发表标志着科学社会主义的诞生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为无产阶级斗争提供了理论指导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《共产党宣言》科学论证了资本主义必然灭亡和社会主义必然胜利的历史必然性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十月革命是社会主义由理论、运动到实践、制度的伟大跨越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排除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《共产党宣言》为社会发展提供的是理论支撑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排除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729639"/>
            <a:ext cx="10807700" cy="535415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阅读材料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完成下列要求。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马克思作为人类历史上伟大的思想家、哲学家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他最大的贡献就是创立了以唯物史观为哲学基础、以剩余价值学说为经济学依据的科学社会主义理论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从而为无产阶级和全人类走向自由解放开辟了一条光明大道。在《共产党宣言》的指引下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社会主义运动从欧洲扩展到全世界。然而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自苏联解体、东欧剧变之后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世界社会主义运动陷入了前所未有的低潮。伴随这种低潮的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则是对资本主义必然灭亡、社会主义必然胜利的历史发展总趋势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即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两个必然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的质疑。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2159967"/>
            <a:ext cx="10807700" cy="119571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结合材料和所学知识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请你对质疑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两个必然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的相关观点进行批判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906335"/>
            <a:ext cx="10807700" cy="476322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mtClean="0">
                <a:latin typeface="Arial" pitchFamily="34" charset="0"/>
                <a:cs typeface="Times New Roman" panose="02020603050405020304" pitchFamily="18" charset="0"/>
              </a:rPr>
              <a:t>答案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资本主义不会主动退出历史舞台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社会主义的发展一直在实践中探索前行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所以社会主义在发展过程中面临一定的困难和挫折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具有其历史必然性。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资本主义基本矛盾具有不可调和性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消灭资本主义私有制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建立生产资料公有制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是生产力发展的必然要求。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在社会主义社会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劳动者共同占有生产资料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顺应了生产力发展的要求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具有远大前途。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资本主义在其自身发展中产生了无产阶级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在科学社会主义的指导下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随着无产阶级革命的发展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资本主义终将会被推翻。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004440"/>
            <a:ext cx="10807700" cy="41503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003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阅读材料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完成下列要求。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一部生动讲述社会主义故事、中国特色社会主义故事的电视理论节目《社会主义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有点潮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》引发线上线下广泛热议和好评。该节目从名称、题材到内容甄选、表达方式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均充满正能量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具有亲和力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彰显了社会主义特别是中国特色社会主义的内在品质、远大前途和强大生命力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展现出理论宣传的新气象。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252075" cy="52101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https://d.book118.com/658134055130006044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穿越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经典">
      <a:maj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宋体"/>
        <a:cs typeface="Arial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Times New Roman</vt:lpstr>
      <vt:lpstr>宋体</vt:lpstr>
      <vt:lpstr>隶书</vt:lpstr>
      <vt:lpstr>微软雅黑</vt:lpstr>
      <vt:lpstr>NEU-BZ-S92</vt:lpstr>
      <vt:lpstr>方正书宋_GBK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2024-09-25T03:56:09.806</cp:lastPrinted>
  <dcterms:created xsi:type="dcterms:W3CDTF">2024-09-24T19:56:09Z</dcterms:created>
  <dcterms:modified xsi:type="dcterms:W3CDTF">2024-09-24T19:56:11Z</dcterms:modified>
</cp:coreProperties>
</file>