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colors3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charts/style3.xml" ContentType="application/vnd.ms-office.chartstyle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openxmlformats.org/officeDocument/2006/relationships/chartUserShapes" Target="../drawings/drawing1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Relationship Id="rId2" Type="http://schemas.openxmlformats.org/officeDocument/2006/relationships/themeOverride" Target="../theme/themeOverride1.xml" /><Relationship Id="rId3" Type="http://schemas.openxmlformats.org/officeDocument/2006/relationships/chartUserShapes" Target="../drawings/drawing2.xml" /><Relationship Id="rId4" Type="http://schemas.microsoft.com/office/2011/relationships/chartColorStyle" Target="colors3.xml" /><Relationship Id="rId5" Type="http://schemas.microsoft.com/office/2011/relationships/chartStyle" Target="style3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系列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14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14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14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4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p>
                <a:pPr>
                  <a:defRPr lang="zh-CN" sz="14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4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随访人数</c:v>
                </c:pt>
                <c:pt idx="1">
                  <c:v>有效随访人数</c:v>
                </c:pt>
                <c:pt idx="2">
                  <c:v>无效随访人数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180</c:v>
                </c:pt>
                <c:pt idx="1">
                  <c:v>86</c:v>
                </c:pt>
                <c:pt idx="2">
                  <c:v>94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681023984"/>
        <c:axId val="817488448"/>
      </c:barChart>
      <c:catAx>
        <c:axId val="681023984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4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4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817488448"/>
        <c:crosses val="autoZero"/>
        <c:auto val="0"/>
        <c:lblAlgn val="ctr"/>
        <c:lblOffset/>
        <c:noMultiLvlLbl val="0"/>
      </c:catAx>
      <c:valAx>
        <c:axId val="817488448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95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95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681023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83562523126602173"/>
          <c:y val="0.079891517758369446"/>
          <c:w val="0.68638819456100464"/>
          <c:h val="0.6046894788742065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改善前柏拉图!$B$1</c:f>
              <c:strCache>
                <c:ptCount val="1"/>
                <c:pt idx="0">
                  <c:v>频次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76000"/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hade val="76000"/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shade val="76000"/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1"/>
          <c:dPt>
            <c:idx val="0"/>
            <c:invertIfNegative val="1"/>
            <c:spPr>
              <a:solidFill>
                <a:srgbClr val="2CAC3E"/>
              </a:solidFill>
              <a:ln>
                <a:noFill/>
              </a:ln>
              <a:effectLst/>
            </c:spPr>
          </c:dPt>
          <c:dPt>
            <c:idx val="2"/>
            <c:invertIfNegative val="1"/>
            <c:spPr>
              <a:solidFill>
                <a:srgbClr val="FFFFFF">
                  <a:lumMod val="75000"/>
                </a:srgbClr>
              </a:solidFill>
              <a:ln>
                <a:noFill/>
              </a:ln>
              <a:effectLst/>
            </c:spPr>
          </c:dPt>
          <c:dPt>
            <c:idx val="6"/>
            <c:invertIfNegative val="1"/>
            <c:spPr>
              <a:solidFill>
                <a:srgbClr val="1684BF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05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/>
              <a:p>
                <a:pPr>
                  <a:defRPr lang="zh-CN" sz="105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pPr>
                <a:endParaRPr lang="zh-CN" sz="1050" b="1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改善前柏拉图!$A$3:$A$9</c:f>
              <c:strCache>
                <c:ptCount val="7"/>
                <c:pt idx="0">
                  <c:v>电话号码错误</c:v>
                </c:pt>
                <c:pt idx="1">
                  <c:v>电话占线（或拒接）</c:v>
                </c:pt>
                <c:pt idx="2">
                  <c:v>外地电话</c:v>
                </c:pt>
                <c:pt idx="3">
                  <c:v>随访表格病情信息不全</c:v>
                </c:pt>
                <c:pt idx="4">
                  <c:v>随访时间不合适</c:v>
                </c:pt>
                <c:pt idx="5">
                  <c:v>家属不了解病情</c:v>
                </c:pt>
                <c:pt idx="6">
                  <c:v>患者死亡</c:v>
                </c:pt>
              </c:strCache>
            </c:strRef>
          </c:cat>
          <c:val>
            <c:numRef>
              <c:f>改善前柏拉图!$B$3:$B$9</c:f>
              <c:numCache>
                <c:formatCode>General</c:formatCode>
                <c:ptCount val="7"/>
                <c:pt idx="0">
                  <c:v>22</c:v>
                </c:pt>
                <c:pt idx="1">
                  <c:v>20</c:v>
                </c:pt>
                <c:pt idx="2">
                  <c:v>18</c:v>
                </c:pt>
                <c:pt idx="3">
                  <c:v>16</c:v>
                </c:pt>
                <c:pt idx="4">
                  <c:v>8</c:v>
                </c:pt>
                <c:pt idx="5">
                  <c:v>7</c:v>
                </c:pt>
                <c:pt idx="6">
                  <c:v>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0"/>
        <c:overlap/>
        <c:axId val="817491248"/>
        <c:axId val="817491808"/>
      </c:barChart>
      <c:lineChart>
        <c:grouping/>
        <c:varyColors val="0"/>
        <c:ser>
          <c:idx val="1"/>
          <c:order val="1"/>
          <c:tx>
            <c:strRef>
              <c:f>改善前柏拉图!$C$1</c:f>
              <c:strCache>
                <c:ptCount val="1"/>
                <c:pt idx="0">
                  <c:v>累计百分比</c:v>
                </c:pt>
              </c:strCache>
            </c:strRef>
          </c:tx>
          <c:spPr>
            <a:ln w="34861" cap="rnd" cmpd="sng" algn="ctr">
              <a:solidFill>
                <a:srgbClr val="87CB06"/>
              </a:solidFill>
              <a:prstDash val="solid"/>
              <a:round/>
            </a:ln>
            <a:effectLst/>
          </c:spPr>
          <c:marker>
            <c:symbol val="circle"/>
            <c:spPr>
              <a:solidFill>
                <a:schemeClr val="bg1"/>
              </a:solidFill>
              <a:ln w="28523" cap="flat" cmpd="sng" algn="ctr">
                <a:solidFill>
                  <a:srgbClr val="87CB06"/>
                </a:solidFill>
                <a:prstDash val="solid"/>
                <a:round/>
              </a:ln>
              <a:effectLst/>
            </c:spPr>
          </c:marker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9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p>
                <a:pPr>
                  <a:defRPr lang="zh-CN" sz="9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pPr>
                <a:endParaRPr lang="zh-CN" sz="900" b="1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改善前柏拉图!$A$3:$A$9</c:f>
              <c:strCache>
                <c:ptCount val="7"/>
                <c:pt idx="0">
                  <c:v>电话号码错误</c:v>
                </c:pt>
                <c:pt idx="1">
                  <c:v>电话占线（或拒接）</c:v>
                </c:pt>
                <c:pt idx="2">
                  <c:v>外地电话</c:v>
                </c:pt>
                <c:pt idx="3">
                  <c:v>随访表格病情信息不全</c:v>
                </c:pt>
                <c:pt idx="4">
                  <c:v>随访时间不合适</c:v>
                </c:pt>
                <c:pt idx="5">
                  <c:v>家属不了解病情</c:v>
                </c:pt>
                <c:pt idx="6">
                  <c:v>患者死亡</c:v>
                </c:pt>
              </c:strCache>
            </c:strRef>
          </c:cat>
          <c:val>
            <c:numRef>
              <c:f>改善前柏拉图!$C$2:$C$9</c:f>
              <c:numCache>
                <c:formatCode>0.00%</c:formatCode>
                <c:ptCount val="8"/>
                <c:pt idx="0">
                  <c:v>0</c:v>
                </c:pt>
                <c:pt idx="1">
                  <c:v>0.234</c:v>
                </c:pt>
                <c:pt idx="2">
                  <c:v>0.4468</c:v>
                </c:pt>
                <c:pt idx="3">
                  <c:v>0.6383</c:v>
                </c:pt>
                <c:pt idx="4">
                  <c:v>0.8085</c:v>
                </c:pt>
                <c:pt idx="5">
                  <c:v>0.8936</c:v>
                </c:pt>
                <c:pt idx="6">
                  <c:v>0.9681</c:v>
                </c:pt>
                <c:pt idx="7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818312528"/>
        <c:axId val="818313088"/>
      </c:lineChart>
      <c:catAx>
        <c:axId val="817491248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12677" cap="flat" cmpd="sng" algn="ctr">
            <a:noFill/>
            <a:prstDash val="solid"/>
            <a:round/>
          </a:ln>
          <a:effectLst/>
        </c:spPr>
        <c:txPr>
          <a:bodyPr rot="-2700000" spcFirstLastPara="1" vertOverflow="ellipsis" vert="horz" wrap="square" anchor="ctr" anchorCtr="1"/>
          <a:p>
            <a:pPr>
              <a:defRPr lang="zh-CN" sz="1200" b="1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12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17491808"/>
        <c:crossesAt val="0"/>
        <c:auto val="0"/>
        <c:lblAlgn val="ctr"/>
        <c:lblOffset/>
        <c:tickLblSkip val="1"/>
        <c:noMultiLvlLbl val="0"/>
      </c:catAx>
      <c:valAx>
        <c:axId val="817491808"/>
        <c:scaling>
          <c:orientation/>
          <c:max val="94"/>
          <c:min val="0"/>
        </c:scaling>
        <c:delete val="0"/>
        <c:axPos val="l"/>
        <c:numFmt formatCode="General" sourceLinked="1"/>
        <c:majorTickMark val="none"/>
        <c:minorTickMark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900" b="1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9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17491248"/>
        <c:crosses val="autoZero"/>
        <c:crossBetween val="between"/>
        <c:majorUnit val="10"/>
      </c:valAx>
      <c:valAx>
        <c:axId val="818313088"/>
        <c:scaling>
          <c:orientation/>
          <c:max val="1"/>
          <c:min val="0"/>
        </c:scaling>
        <c:delete val="0"/>
        <c:axPos val="r"/>
        <c:numFmt formatCode="0%" sourceLinked="0"/>
        <c:majorTickMark val="none"/>
        <c:minorTickMark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900" b="1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9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18312528"/>
        <c:crosses val="max"/>
        <c:crossBetween val="midCat"/>
      </c:valAx>
      <c:catAx>
        <c:axId val="818312528"/>
        <c:scaling>
          <c:orientation/>
        </c:scaling>
        <c:delete val="0"/>
        <c:axPos val="b"/>
        <c:numFmt formatCode="General" sourceLinked="1"/>
        <c:majorTickMark val="none"/>
        <c:minorTickMark val="none"/>
        <c:tickLblPos val="none"/>
        <c:spPr>
          <a:noFill/>
          <a:ln w="12677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900" b="0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900" b="0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18313088"/>
        <c:crosses val="autoZero"/>
        <c:auto val="0"/>
        <c:lblAlgn val="ctr"/>
        <c:lblOffset/>
        <c:tickLblSkip val="1"/>
        <c:noMultiLvlLbl val="0"/>
      </c:catAx>
      <c:spPr>
        <a:noFill/>
        <a:ln w="25354">
          <a:noFill/>
        </a:ln>
      </c:spPr>
    </c:plotArea>
    <c:legend>
      <c:legendPos/>
      <c:legendEntry>
        <c:idx val="0"/>
        <c:delete val="1"/>
      </c:legendEntry>
      <c:layout>
        <c:manualLayout>
          <c:xMode val="edge"/>
          <c:yMode val="edge"/>
          <c:x val="0.81902313232421875"/>
          <c:y val="0.6393311619758606"/>
          <c:w val="0.075407028198242188"/>
          <c:h val="0.036328647285699844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9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defRPr>
          </a:pPr>
          <a:endParaRPr lang="zh-CN" sz="900" b="1" i="0" u="none" strike="noStrike" kern="1200" baseline="0" smtId="4294967295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</a:endParaRPr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z="900" smtId="4294967295">
          <a:solidFill>
            <a:schemeClr val="tx1">
              <a:lumMod val="75000"/>
              <a:lumOff val="25000"/>
            </a:schemeClr>
          </a:solidFill>
          <a:latin typeface="微软雅黑" panose="020b0503020204020204" pitchFamily="34" charset="-122"/>
          <a:ea typeface="微软雅黑" panose="020b0503020204020204" pitchFamily="34" charset="-122"/>
        </a:defRPr>
      </a:pPr>
      <a:endParaRPr lang="zh-CN" sz="900" smtId="4294967295">
        <a:solidFill>
          <a:schemeClr val="tx1">
            <a:lumMod val="75000"/>
            <a:lumOff val="25000"/>
          </a:schemeClr>
        </a:solidFill>
        <a:latin typeface="微软雅黑" panose="020b0503020204020204" pitchFamily="34" charset="-122"/>
        <a:ea typeface="微软雅黑" panose="020b0503020204020204" pitchFamily="34" charset="-122"/>
      </a:endParaRPr>
    </a:p>
  </c:txPr>
  <c:externalData r:id="rId1">
    <c:autoUpdate val="0"/>
  </c:externalData>
  <c:userShapes r:id="rId2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系列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rgbClr val="94D4ED"/>
              </a:solidFill>
              <a:ln>
                <a:noFill/>
              </a:ln>
              <a:effectLst/>
            </c:spPr>
          </c:dPt>
          <c:dPt>
            <c:idx val="1"/>
            <c:invertIfNegative val="0"/>
            <c:spPr>
              <a:solidFill>
                <a:srgbClr val="0C6485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p>
                  <a:pPr>
                    <a:defRPr lang="zh-CN" sz="16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p>
                <a:pPr>
                  <a:defRPr lang="zh-CN" sz="16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6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改善前</c:v>
                </c:pt>
                <c:pt idx="1">
                  <c:v>目标值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0.478</c:v>
                </c:pt>
                <c:pt idx="1">
                  <c:v>0.8156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126340736"/>
        <c:axId val="126340176"/>
      </c:barChart>
      <c:catAx>
        <c:axId val="126340736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95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95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26340176"/>
        <c:crosses val="autoZero"/>
        <c:auto val="0"/>
        <c:lblAlgn val="ctr"/>
        <c:lblOffset/>
        <c:noMultiLvlLbl val="0"/>
      </c:catAx>
      <c:valAx>
        <c:axId val="126340176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195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195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1263407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83562523126602173"/>
          <c:y val="0.079891517758369446"/>
          <c:w val="0.68638819456100464"/>
          <c:h val="0.6046894788742065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改善前柏拉图!$B$1</c:f>
              <c:strCache>
                <c:ptCount val="1"/>
                <c:pt idx="0">
                  <c:v>频次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76000"/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hade val="76000"/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shade val="76000"/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1"/>
          <c:dPt>
            <c:idx val="0"/>
            <c:invertIfNegative val="1"/>
            <c:spPr>
              <a:solidFill>
                <a:srgbClr val="F15704"/>
              </a:solidFill>
              <a:ln>
                <a:noFill/>
              </a:ln>
              <a:effectLst/>
            </c:spPr>
          </c:dPt>
          <c:dPt>
            <c:idx val="2"/>
            <c:invertIfNegative val="1"/>
            <c:spPr>
              <a:solidFill>
                <a:srgbClr val="FFFFFF">
                  <a:lumMod val="75000"/>
                </a:srgbClr>
              </a:solidFill>
              <a:ln>
                <a:noFill/>
              </a:ln>
              <a:effectLst/>
            </c:spPr>
          </c:dPt>
          <c:dPt>
            <c:idx val="5"/>
            <c:invertIfNegative val="1"/>
            <c:spPr>
              <a:solidFill>
                <a:srgbClr val="1684BF"/>
              </a:solidFill>
              <a:ln>
                <a:noFill/>
              </a:ln>
              <a:effectLst/>
            </c:spPr>
          </c:dPt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/>
              <a:p>
                <a:pPr>
                  <a:def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pPr>
                <a:endParaRPr lang="zh-CN" sz="1400" b="1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改善前柏拉图!$A$3:$A$8</c:f>
              <c:strCache>
                <c:ptCount val="6"/>
                <c:pt idx="0">
                  <c:v>回访过于形式化</c:v>
                </c:pt>
                <c:pt idx="1">
                  <c:v>未周期性回访</c:v>
                </c:pt>
                <c:pt idx="2">
                  <c:v>宣教内容枯燥单一</c:v>
                </c:pt>
                <c:pt idx="3">
                  <c:v>未换拉思考考虑患者情况</c:v>
                </c:pt>
                <c:pt idx="4">
                  <c:v>管理执行不到位</c:v>
                </c:pt>
                <c:pt idx="5">
                  <c:v>新媒体无专人运营</c:v>
                </c:pt>
              </c:strCache>
            </c:strRef>
          </c:cat>
          <c:val>
            <c:numRef>
              <c:f>改善前柏拉图!$B$3:$B$8</c:f>
              <c:numCache>
                <c:formatCode>General</c:formatCode>
                <c:ptCount val="6"/>
                <c:pt idx="0">
                  <c:v>7</c:v>
                </c:pt>
                <c:pt idx="1">
                  <c:v>6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  <c:pt idx="5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0"/>
        <c:overlap/>
        <c:axId val="823055648"/>
        <c:axId val="823056208"/>
      </c:barChart>
      <c:lineChart>
        <c:grouping/>
        <c:varyColors val="0"/>
        <c:ser>
          <c:idx val="1"/>
          <c:order val="1"/>
          <c:tx>
            <c:strRef>
              <c:f>改善前柏拉图!$C$1</c:f>
              <c:strCache>
                <c:ptCount val="1"/>
                <c:pt idx="0">
                  <c:v>累计百分比</c:v>
                </c:pt>
              </c:strCache>
            </c:strRef>
          </c:tx>
          <c:spPr>
            <a:ln w="34925" cap="rnd">
              <a:solidFill>
                <a:srgbClr val="87CB06"/>
              </a:solidFill>
              <a:round/>
            </a:ln>
            <a:effectLst/>
          </c:spPr>
          <c:marker>
            <c:symbol val="circle"/>
            <c:size val="6"/>
            <c:spPr>
              <a:solidFill>
                <a:schemeClr val="bg1"/>
              </a:solidFill>
              <a:ln w="28575">
                <a:solidFill>
                  <a:srgbClr val="87CB06"/>
                </a:solidFill>
                <a:round/>
              </a:ln>
              <a:effectLst/>
            </c:spPr>
          </c:marker>
          <c:dLbls>
            <c:dLbl>
              <c:idx val="0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400" b="1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cs typeface="+mn-cs"/>
                    </a:defRPr>
                  </a:pPr>
                  <a:endPara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/>
              <a:p>
                <a:pPr>
                  <a:defRPr lang="zh-CN" sz="1400" b="1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pPr>
                <a:endParaRPr lang="zh-CN" sz="1400" b="1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改善前柏拉图!$A$3:$A$8</c:f>
              <c:strCache>
                <c:ptCount val="6"/>
                <c:pt idx="0">
                  <c:v>回访过于形式化</c:v>
                </c:pt>
                <c:pt idx="1">
                  <c:v>未周期性回访</c:v>
                </c:pt>
                <c:pt idx="2">
                  <c:v>宣教内容枯燥单一</c:v>
                </c:pt>
                <c:pt idx="3">
                  <c:v>未换拉思考考虑患者情况</c:v>
                </c:pt>
                <c:pt idx="4">
                  <c:v>管理执行不到位</c:v>
                </c:pt>
                <c:pt idx="5">
                  <c:v>新媒体无专人运营</c:v>
                </c:pt>
              </c:strCache>
            </c:strRef>
          </c:cat>
          <c:val>
            <c:numRef>
              <c:f>改善前柏拉图!$C$2:$C$8</c:f>
              <c:numCache>
                <c:formatCode>0.00%</c:formatCode>
                <c:ptCount val="7"/>
                <c:pt idx="0">
                  <c:v>0</c:v>
                </c:pt>
                <c:pt idx="1">
                  <c:v>0.35</c:v>
                </c:pt>
                <c:pt idx="2">
                  <c:v>0.65</c:v>
                </c:pt>
                <c:pt idx="3">
                  <c:v>0.8</c:v>
                </c:pt>
                <c:pt idx="4">
                  <c:v>0.9</c:v>
                </c:pt>
                <c:pt idx="5">
                  <c:v>0.95</c:v>
                </c:pt>
                <c:pt idx="6">
                  <c:v>1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823056768"/>
        <c:axId val="823142960"/>
      </c:lineChart>
      <c:catAx>
        <c:axId val="823055648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12700" cap="flat" cmpd="sng" algn="ctr">
            <a:noFill/>
            <a:round/>
          </a:ln>
          <a:effectLst/>
        </c:spPr>
        <c:txPr>
          <a:bodyPr rot="-2700000" spcFirstLastPara="1" vertOverflow="ellipsis" vert="horz" wrap="square" anchor="ctr" anchorCtr="1"/>
          <a:p>
            <a:pPr>
              <a:defRPr lang="zh-CN" sz="1200" b="1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12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23056208"/>
        <c:crossesAt val="0"/>
        <c:auto val="0"/>
        <c:lblAlgn val="ctr"/>
        <c:lblOffset/>
        <c:tickLblSkip val="1"/>
        <c:noMultiLvlLbl val="0"/>
      </c:catAx>
      <c:valAx>
        <c:axId val="823056208"/>
        <c:scaling>
          <c:orientation/>
          <c:max val="20"/>
          <c:min val="0"/>
        </c:scaling>
        <c:delete val="0"/>
        <c:axPos val="l"/>
        <c:numFmt formatCode="General" sourceLinked="1"/>
        <c:majorTickMark val="none"/>
        <c:minorTickMark val="none"/>
        <c:spPr>
          <a:noFill/>
          <a:ln>
            <a:noFill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1050" b="0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1050" b="0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23055648"/>
        <c:crosses val="autoZero"/>
        <c:crossBetween val="between"/>
        <c:majorUnit val="2"/>
      </c:valAx>
      <c:valAx>
        <c:axId val="823142960"/>
        <c:scaling>
          <c:orientation/>
          <c:max val="1"/>
          <c:min val="0"/>
        </c:scaling>
        <c:delete val="0"/>
        <c:axPos val="r"/>
        <c:numFmt formatCode="0%" sourceLinked="0"/>
        <c:majorTickMark val="none"/>
        <c:minorTickMark val="none"/>
        <c:spPr>
          <a:noFill/>
          <a:ln>
            <a:noFill/>
          </a:ln>
          <a:effectLst/>
        </c:spPr>
        <c:txPr>
          <a:bodyPr rot="0" spcFirstLastPara="1" vertOverflow="ellipsis" vert="horz" wrap="square" anchor="ctr" anchorCtr="1"/>
          <a:p>
            <a:pPr>
              <a:defRPr lang="zh-CN" sz="1400" b="1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14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23056768"/>
        <c:crosses val="max"/>
        <c:crossBetween val="midCat"/>
      </c:valAx>
      <c:catAx>
        <c:axId val="823056768"/>
        <c:scaling>
          <c:orientation/>
        </c:scaling>
        <c:delete val="0"/>
        <c:axPos val="b"/>
        <c:numFmt formatCode="General" sourceLinked="1"/>
        <c:majorTickMark val="none"/>
        <c:minorTickMark val="none"/>
        <c:tickLblPos val="none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400" b="1" i="0" u="none" strike="noStrike" kern="1200" baseline="0" smtId="4294967295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pPr>
            <a:endParaRPr lang="zh-CN" sz="14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c:txPr>
        <c:crossAx val="823142960"/>
        <c:crosses val="autoZero"/>
        <c:auto val="0"/>
        <c:lblAlgn val="ctr"/>
        <c:lblOffset/>
        <c:tickLblSkip val="1"/>
        <c:noMultiLvlLbl val="0"/>
      </c:catAx>
      <c:spPr>
        <a:noFill/>
        <a:ln>
          <a:noFill/>
        </a:ln>
        <a:effectLst/>
      </c:spPr>
    </c:plotArea>
    <c:legend>
      <c:legendPos/>
      <c:legendEntry>
        <c:idx val="0"/>
        <c:delete val="1"/>
      </c:legendEntry>
      <c:layout>
        <c:manualLayout>
          <c:xMode val="edge"/>
          <c:yMode val="edge"/>
          <c:x val="0.7079119086265564"/>
          <c:y val="0.87942260503768921"/>
          <c:w val="0.18097695708274841"/>
          <c:h val="0.03632868826389312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lang="zh-CN" sz="800" b="1" i="0" u="none" strike="noStrike" kern="1200" baseline="0" smtId="4294967295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defRPr>
          </a:pPr>
          <a:endParaRPr lang="zh-CN" sz="800" b="1" i="0" u="none" strike="noStrike" kern="1200" baseline="0" smtId="4294967295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  <a:cs typeface="+mn-cs"/>
          </a:endParaRPr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z="1400" b="1" smtId="4294967295">
          <a:solidFill>
            <a:schemeClr val="tx1">
              <a:lumMod val="75000"/>
              <a:lumOff val="25000"/>
            </a:schemeClr>
          </a:solidFill>
          <a:latin typeface="微软雅黑" panose="020b0503020204020204" pitchFamily="34" charset="-122"/>
          <a:ea typeface="微软雅黑" panose="020b0503020204020204" pitchFamily="34" charset="-122"/>
        </a:defRPr>
      </a:pPr>
      <a:endParaRPr lang="zh-CN" sz="1400" b="1" smtId="4294967295">
        <a:solidFill>
          <a:schemeClr val="tx1">
            <a:lumMod val="75000"/>
            <a:lumOff val="25000"/>
          </a:schemeClr>
        </a:solidFill>
        <a:latin typeface="微软雅黑" panose="020b0503020204020204" pitchFamily="34" charset="-122"/>
        <a:ea typeface="微软雅黑" panose="020b0503020204020204" pitchFamily="34" charset="-122"/>
      </a:endParaRPr>
    </a:p>
  </c:txPr>
  <c:externalData r:id="rId1">
    <c:autoUpdate val="0"/>
  </c:externalData>
  <c:userShapes r:id="rId3"/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a="http://schemas.openxmlformats.org/drawingml/2006/main" xmlns:cs="http://schemas.microsoft.com/office/drawing/2012/chartStyle" meth="withinLinear" id="14">
  <a:schemeClr val="accent1"/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a="http://schemas.openxmlformats.org/drawingml/2006/main" xmlns:r="http://schemas.openxmlformats.org/officeDocument/2006/relationships" xmlns:cs="http://schemas.microsoft.com/office/drawing/2012/chartStyle" id="35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3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lt1"/>
    </cs:fontRef>
  </cs:wall>
</cs:chartStyle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0.47444</cdr:x>
      <cdr:y>0.18234</cdr:y>
    </cdr:from>
    <cdr:to>
      <cdr:x>0.48018</cdr:x>
      <cdr:y>0.65713</cdr:y>
    </cdr:to>
    <cdr:sp>
      <cdr:nvSpPr>
        <cdr:cNvPr id="2" name="直接连接符 1"/>
        <cdr:cNvSpPr/>
      </cdr:nvSpPr>
      <cdr:spPr>
        <a:xfrm>
          <a:off x="2946400" y="800100"/>
          <a:ext cx="35687" cy="2083308"/>
        </a:xfrm>
        <a:prstGeom prst="line">
          <a:avLst/>
        </a:prstGeom>
        <a:ln w="19050">
          <a:solidFill>
            <a:srgbClr val="D73229"/>
          </a:solidFill>
          <a:prstDash val="dash"/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  <cdr:txBody>
        <a:bodyPr/>
        <a:lstStyle/>
        <a:p/>
      </cdr:txBody>
    </cdr:sp>
  </cdr:relSizeAnchor>
  <cdr:relSizeAnchor>
    <cdr:from>
      <cdr:x>0.47472</cdr:x>
      <cdr:y>0.19685</cdr:y>
    </cdr:from>
    <cdr:to>
      <cdr:x>0.76902</cdr:x>
      <cdr:y>0.20292</cdr:y>
    </cdr:to>
    <cdr:sp>
      <cdr:nvSpPr>
        <cdr:cNvPr id="3" name="直接连接符 2"/>
        <cdr:cNvSpPr/>
      </cdr:nvSpPr>
      <cdr:spPr>
        <a:xfrm>
          <a:off x="2948178" y="863727"/>
          <a:ext cx="1827657" cy="26670"/>
        </a:xfrm>
        <a:prstGeom prst="line">
          <a:avLst/>
        </a:prstGeom>
        <a:ln w="19050">
          <a:solidFill>
            <a:srgbClr val="D73229"/>
          </a:solidFill>
          <a:prstDash val="dash"/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  <cdr:txBody>
        <a:bodyPr/>
        <a:lstStyle/>
        <a:p/>
      </cdr:txBody>
    </cdr:sp>
  </cdr:relSizeAnchor>
</c:userShapes>
</file>

<file path=ppt/drawings/drawing2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0.42593</cdr:x>
      <cdr:y>0.20504</cdr:y>
    </cdr:from>
    <cdr:to>
      <cdr:x>0.42824</cdr:x>
      <cdr:y>0.67812</cdr:y>
    </cdr:to>
    <cdr:sp>
      <cdr:nvSpPr>
        <cdr:cNvPr id="2" name="直接连接符 1"/>
        <cdr:cNvSpPr/>
      </cdr:nvSpPr>
      <cdr:spPr>
        <a:xfrm>
          <a:off x="2336800" y="976122"/>
          <a:ext cx="12700" cy="2252218"/>
        </a:xfrm>
        <a:prstGeom prst="line">
          <a:avLst/>
        </a:prstGeom>
        <a:ln w="19050">
          <a:solidFill>
            <a:srgbClr val="D73229"/>
          </a:solidFill>
          <a:prstDash val="dash"/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  <cdr:txBody>
        <a:bodyPr/>
        <a:lstStyle/>
        <a:p/>
      </cdr:txBody>
    </cdr:sp>
  </cdr:relSizeAnchor>
  <cdr:relSizeAnchor>
    <cdr:from>
      <cdr:x>0.42958</cdr:x>
      <cdr:y>0.18655</cdr:y>
    </cdr:from>
    <cdr:to>
      <cdr:x>0.83593</cdr:x>
      <cdr:y>0.18655</cdr:y>
    </cdr:to>
    <cdr:sp>
      <cdr:nvSpPr>
        <cdr:cNvPr id="3" name="直接连接符 2"/>
        <cdr:cNvSpPr/>
      </cdr:nvSpPr>
      <cdr:spPr>
        <a:xfrm>
          <a:off x="2356866" y="888111"/>
          <a:ext cx="2229358" cy="0"/>
        </a:xfrm>
        <a:prstGeom prst="line">
          <a:avLst/>
        </a:prstGeom>
        <a:ln w="19050">
          <a:solidFill>
            <a:srgbClr val="D73229"/>
          </a:solidFill>
          <a:prstDash val="dash"/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  <cdr:txBody>
        <a:bodyPr/>
        <a:lstStyle/>
        <a:p/>
      </cdr:txBody>
    </cdr:sp>
  </cdr:relSizeAnchor>
</c:userShap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8CED3-ACAE-486A-9161-E829BE0C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653C4-4905-48C6-8E31-803CC36C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E0374-CC29-4553-AB28-C81742BC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94890-5AE3-432C-8E79-E22AE8D52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395C9-B8B2-4943-A97A-B00A898C8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49B1F-A6C7-458E-8A5F-D9376B52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A3286-19A4-4005-980B-A5E58BA6D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9785F-7DD5-44DE-A292-EF3DB38F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28F8E-FDCA-47F8-B09B-CA2271CD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7C46D-E249-4F49-A0A4-DFAB63A5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88FC1-2365-4DB7-A8BC-B2D30589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ísḷíḓè"/>
          <p:cNvSpPr/>
          <p:nvPr userDrawn="1"/>
        </p:nvSpPr>
        <p:spPr bwMode="auto">
          <a:xfrm>
            <a:off x="7291388" y="0"/>
            <a:ext cx="4900612" cy="5137150"/>
          </a:xfrm>
          <a:custGeom>
            <a:gdLst>
              <a:gd name="T0" fmla="*/ 0 w 3072"/>
              <a:gd name="T1" fmla="*/ 1360 h 3220"/>
              <a:gd name="T2" fmla="*/ 1860 w 3072"/>
              <a:gd name="T3" fmla="*/ 3220 h 3220"/>
              <a:gd name="T4" fmla="*/ 3072 w 3072"/>
              <a:gd name="T5" fmla="*/ 2771 h 3220"/>
              <a:gd name="T6" fmla="*/ 3072 w 3072"/>
              <a:gd name="T7" fmla="*/ 0 h 3220"/>
              <a:gd name="T8" fmla="*/ 591 w 3072"/>
              <a:gd name="T9" fmla="*/ 0 h 3220"/>
              <a:gd name="T10" fmla="*/ 0 w 3072"/>
              <a:gd name="T11" fmla="*/ 1360 h 3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072" h="3220">
                <a:moveTo>
                  <a:pt x="0" y="1360"/>
                </a:moveTo>
                <a:cubicBezTo>
                  <a:pt x="0" y="2387"/>
                  <a:pt x="833" y="3220"/>
                  <a:pt x="1860" y="3220"/>
                </a:cubicBezTo>
                <a:cubicBezTo>
                  <a:pt x="2323" y="3220"/>
                  <a:pt x="2746" y="3051"/>
                  <a:pt x="3072" y="2771"/>
                </a:cubicBezTo>
                <a:cubicBezTo>
                  <a:pt x="3072" y="0"/>
                  <a:pt x="3072" y="0"/>
                  <a:pt x="3072" y="0"/>
                </a:cubicBezTo>
                <a:cubicBezTo>
                  <a:pt x="591" y="0"/>
                  <a:pt x="591" y="0"/>
                  <a:pt x="591" y="0"/>
                </a:cubicBezTo>
                <a:cubicBezTo>
                  <a:pt x="227" y="340"/>
                  <a:pt x="0" y="823"/>
                  <a:pt x="0" y="136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60402" y="1512888"/>
            <a:ext cx="10858500" cy="238760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altLang="zh-CN"/>
              <a:t>Click to edit Master title style 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60402" y="3992563"/>
            <a:ext cx="10858500" cy="9318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en-US" altLang="zh-CN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0" hasCustomPrompt="1"/>
          </p:nvPr>
        </p:nvSpPr>
        <p:spPr>
          <a:xfrm>
            <a:off x="7867649" y="6109859"/>
            <a:ext cx="3651251" cy="180659"/>
          </a:xfrm>
        </p:spPr>
        <p:txBody>
          <a:bodyPr vert="horz" wrap="none" lIns="91440" tIns="45720" rIns="91440" bIns="45720" rtlCol="0" anchor="ctr">
            <a:noAutofit/>
          </a:bodyPr>
          <a:lstStyle>
            <a:lvl1pPr marL="0" indent="0" algn="r">
              <a:buNone/>
              <a:defRPr lang="zh-CN" altLang="en-US" sz="1200" b="0" smtClean="0">
                <a:ln>
                  <a:noFill/>
                </a:ln>
                <a:latin typeface="+mj-lt"/>
                <a:ea typeface="+mj-ea"/>
                <a:cs typeface="+mj-cs"/>
              </a:defRPr>
            </a:lvl1pPr>
          </a:lstStyle>
          <a:p>
            <a:pPr marL="228600" lvl="0" indent="-228600" algn="r">
              <a:spcBef>
                <a:spcPct val="0"/>
              </a:spcBef>
            </a:pPr>
            <a:r>
              <a:rPr lang="en-US" altLang="zh-CN"/>
              <a:t>Speaker name and title</a:t>
            </a:r>
            <a:endParaRPr lang="en-US" altLang="zh-CN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1" hasCustomPrompt="1"/>
          </p:nvPr>
        </p:nvSpPr>
        <p:spPr>
          <a:xfrm>
            <a:off x="673100" y="6109859"/>
            <a:ext cx="3651251" cy="180659"/>
          </a:xfrm>
        </p:spPr>
        <p:txBody>
          <a:bodyPr vert="horz" wrap="none" lIns="91440" tIns="45720" rIns="91440" bIns="45720" rtlCol="0" anchor="ctr">
            <a:noAutofit/>
          </a:bodyPr>
          <a:lstStyle>
            <a:lvl1pPr marL="0" indent="0" algn="l">
              <a:buNone/>
              <a:defRPr lang="zh-CN" altLang="en-US" sz="1200" b="0" smtClean="0">
                <a:ln>
                  <a:noFill/>
                </a:ln>
                <a:latin typeface="+mj-lt"/>
                <a:ea typeface="+mj-ea"/>
                <a:cs typeface="+mj-cs"/>
              </a:defRPr>
            </a:lvl1pPr>
          </a:lstStyle>
          <a:p>
            <a:pPr marL="0" indent="0"/>
            <a:r>
              <a:rPr lang="en-US" altLang="zh-CN"/>
              <a:t>www.islide.cc</a:t>
            </a:r>
            <a:endParaRPr lang="en-US" altLang="zh-CN"/>
          </a:p>
        </p:txBody>
      </p:sp>
      <p:sp>
        <p:nvSpPr>
          <p:cNvPr id="160" name="îṩľíḑé"/>
          <p:cNvSpPr/>
          <p:nvPr userDrawn="1"/>
        </p:nvSpPr>
        <p:spPr>
          <a:xfrm>
            <a:off x="3579233" y="0"/>
            <a:ext cx="1828016" cy="756444"/>
          </a:xfrm>
          <a:custGeom>
            <a:gdLst>
              <a:gd name="connsiteX0" fmla="*/ 0 w 1828016"/>
              <a:gd name="connsiteY0" fmla="*/ 0 h 756444"/>
              <a:gd name="connsiteX1" fmla="*/ 1828016 w 1828016"/>
              <a:gd name="connsiteY1" fmla="*/ 0 h 756444"/>
              <a:gd name="connsiteX2" fmla="*/ 1827118 w 1828016"/>
              <a:gd name="connsiteY2" fmla="*/ 8944 h 756444"/>
              <a:gd name="connsiteX3" fmla="*/ 914008 w 1828016"/>
              <a:gd name="connsiteY3" fmla="*/ 756444 h 756444"/>
              <a:gd name="connsiteX4" fmla="*/ 898 w 1828016"/>
              <a:gd name="connsiteY4" fmla="*/ 8944 h 7564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8015" h="756444">
                <a:moveTo>
                  <a:pt x="0" y="0"/>
                </a:moveTo>
                <a:lnTo>
                  <a:pt x="1828016" y="0"/>
                </a:lnTo>
                <a:lnTo>
                  <a:pt x="1827118" y="8944"/>
                </a:lnTo>
                <a:cubicBezTo>
                  <a:pt x="1740209" y="435541"/>
                  <a:pt x="1364419" y="756444"/>
                  <a:pt x="914008" y="756444"/>
                </a:cubicBezTo>
                <a:cubicBezTo>
                  <a:pt x="463598" y="756444"/>
                  <a:pt x="87808" y="435541"/>
                  <a:pt x="898" y="8944"/>
                </a:cubicBezTo>
                <a:close/>
              </a:path>
            </a:pathLst>
          </a:custGeom>
          <a:solidFill>
            <a:schemeClr val="accent3">
              <a:alpha val="3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62" name="ïŝḻiḋé"/>
          <p:cNvSpPr/>
          <p:nvPr userDrawn="1"/>
        </p:nvSpPr>
        <p:spPr>
          <a:xfrm>
            <a:off x="0" y="2479809"/>
            <a:ext cx="2146301" cy="3512854"/>
          </a:xfrm>
          <a:custGeom>
            <a:gdLst>
              <a:gd name="connsiteX0" fmla="*/ 397614 w 2146301"/>
              <a:gd name="connsiteY0" fmla="*/ 0 h 3512854"/>
              <a:gd name="connsiteX1" fmla="*/ 2146301 w 2146301"/>
              <a:gd name="connsiteY1" fmla="*/ 1756427 h 3512854"/>
              <a:gd name="connsiteX2" fmla="*/ 397614 w 2146301"/>
              <a:gd name="connsiteY2" fmla="*/ 3512854 h 3512854"/>
              <a:gd name="connsiteX3" fmla="*/ 45193 w 2146301"/>
              <a:gd name="connsiteY3" fmla="*/ 3477170 h 3512854"/>
              <a:gd name="connsiteX4" fmla="*/ 0 w 2146301"/>
              <a:gd name="connsiteY4" fmla="*/ 3465498 h 3512854"/>
              <a:gd name="connsiteX5" fmla="*/ 0 w 2146301"/>
              <a:gd name="connsiteY5" fmla="*/ 47356 h 3512854"/>
              <a:gd name="connsiteX6" fmla="*/ 45193 w 2146301"/>
              <a:gd name="connsiteY6" fmla="*/ 35685 h 3512854"/>
              <a:gd name="connsiteX7" fmla="*/ 397614 w 2146301"/>
              <a:gd name="connsiteY7" fmla="*/ 0 h 3512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46301" h="3512854">
                <a:moveTo>
                  <a:pt x="397614" y="0"/>
                </a:moveTo>
                <a:cubicBezTo>
                  <a:pt x="1363387" y="0"/>
                  <a:pt x="2146301" y="786379"/>
                  <a:pt x="2146301" y="1756427"/>
                </a:cubicBezTo>
                <a:cubicBezTo>
                  <a:pt x="2146301" y="2726475"/>
                  <a:pt x="1363387" y="3512854"/>
                  <a:pt x="397614" y="3512854"/>
                </a:cubicBezTo>
                <a:cubicBezTo>
                  <a:pt x="276892" y="3512854"/>
                  <a:pt x="159028" y="3500567"/>
                  <a:pt x="45193" y="3477170"/>
                </a:cubicBezTo>
                <a:lnTo>
                  <a:pt x="0" y="3465498"/>
                </a:lnTo>
                <a:lnTo>
                  <a:pt x="0" y="47356"/>
                </a:lnTo>
                <a:lnTo>
                  <a:pt x="45193" y="35685"/>
                </a:lnTo>
                <a:cubicBezTo>
                  <a:pt x="159028" y="12287"/>
                  <a:pt x="276892" y="0"/>
                  <a:pt x="397614" y="0"/>
                </a:cubicBezTo>
                <a:close/>
              </a:path>
            </a:pathLst>
          </a:custGeom>
          <a:solidFill>
            <a:schemeClr val="accent1">
              <a:alpha val="1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64" name="组合 6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 userDrawn="1"/>
        </p:nvGrpSpPr>
        <p:grpSpPr>
          <a:xfrm>
            <a:off x="6421626" y="1104900"/>
            <a:ext cx="4873249" cy="4457701"/>
            <a:chOff x="3659376" y="1200150"/>
            <a:chExt cx="4873249" cy="4457701"/>
          </a:xfrm>
        </p:grpSpPr>
        <p:sp>
          <p:nvSpPr>
            <p:cNvPr id="65" name="iśḷiḍe"/>
            <p:cNvSpPr/>
            <p:nvPr/>
          </p:nvSpPr>
          <p:spPr bwMode="auto">
            <a:xfrm>
              <a:off x="3815881" y="1200150"/>
              <a:ext cx="4589920" cy="3101772"/>
            </a:xfrm>
            <a:custGeom>
              <a:gdLst>
                <a:gd name="T0" fmla="*/ 1202 w 1637"/>
                <a:gd name="T1" fmla="*/ 1076 h 1108"/>
                <a:gd name="T2" fmla="*/ 1485 w 1637"/>
                <a:gd name="T3" fmla="*/ 956 h 1108"/>
                <a:gd name="T4" fmla="*/ 1505 w 1637"/>
                <a:gd name="T5" fmla="*/ 784 h 1108"/>
                <a:gd name="T6" fmla="*/ 1462 w 1637"/>
                <a:gd name="T7" fmla="*/ 665 h 1108"/>
                <a:gd name="T8" fmla="*/ 1578 w 1637"/>
                <a:gd name="T9" fmla="*/ 446 h 1108"/>
                <a:gd name="T10" fmla="*/ 1313 w 1637"/>
                <a:gd name="T11" fmla="*/ 326 h 1108"/>
                <a:gd name="T12" fmla="*/ 1068 w 1637"/>
                <a:gd name="T13" fmla="*/ 172 h 1108"/>
                <a:gd name="T14" fmla="*/ 796 w 1637"/>
                <a:gd name="T15" fmla="*/ 5 h 1108"/>
                <a:gd name="T16" fmla="*/ 470 w 1637"/>
                <a:gd name="T17" fmla="*/ 169 h 1108"/>
                <a:gd name="T18" fmla="*/ 335 w 1637"/>
                <a:gd name="T19" fmla="*/ 323 h 1108"/>
                <a:gd name="T20" fmla="*/ 146 w 1637"/>
                <a:gd name="T21" fmla="*/ 399 h 1108"/>
                <a:gd name="T22" fmla="*/ 271 w 1637"/>
                <a:gd name="T23" fmla="*/ 1036 h 1108"/>
                <a:gd name="T24" fmla="*/ 1202 w 1637"/>
                <a:gd name="T25" fmla="*/ 1076 h 1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6" h="1108">
                  <a:moveTo>
                    <a:pt x="1202" y="1076"/>
                  </a:moveTo>
                  <a:cubicBezTo>
                    <a:pt x="1313" y="1108"/>
                    <a:pt x="1438" y="1061"/>
                    <a:pt x="1485" y="956"/>
                  </a:cubicBezTo>
                  <a:cubicBezTo>
                    <a:pt x="1511" y="904"/>
                    <a:pt x="1520" y="843"/>
                    <a:pt x="1505" y="784"/>
                  </a:cubicBezTo>
                  <a:cubicBezTo>
                    <a:pt x="1497" y="746"/>
                    <a:pt x="1456" y="706"/>
                    <a:pt x="1462" y="665"/>
                  </a:cubicBezTo>
                  <a:cubicBezTo>
                    <a:pt x="1473" y="568"/>
                    <a:pt x="1637" y="577"/>
                    <a:pt x="1578" y="446"/>
                  </a:cubicBezTo>
                  <a:cubicBezTo>
                    <a:pt x="1529" y="341"/>
                    <a:pt x="1412" y="332"/>
                    <a:pt x="1313" y="326"/>
                  </a:cubicBezTo>
                  <a:cubicBezTo>
                    <a:pt x="1187" y="320"/>
                    <a:pt x="1135" y="274"/>
                    <a:pt x="1068" y="172"/>
                  </a:cubicBezTo>
                  <a:cubicBezTo>
                    <a:pt x="1004" y="70"/>
                    <a:pt x="922" y="8"/>
                    <a:pt x="796" y="5"/>
                  </a:cubicBezTo>
                  <a:cubicBezTo>
                    <a:pt x="665" y="0"/>
                    <a:pt x="554" y="72"/>
                    <a:pt x="470" y="169"/>
                  </a:cubicBezTo>
                  <a:cubicBezTo>
                    <a:pt x="426" y="221"/>
                    <a:pt x="394" y="285"/>
                    <a:pt x="335" y="323"/>
                  </a:cubicBezTo>
                  <a:cubicBezTo>
                    <a:pt x="277" y="358"/>
                    <a:pt x="207" y="367"/>
                    <a:pt x="146" y="399"/>
                  </a:cubicBezTo>
                  <a:cubicBezTo>
                    <a:pt x="6" y="472"/>
                    <a:pt x="0" y="817"/>
                    <a:pt x="271" y="1036"/>
                  </a:cubicBezTo>
                  <a:cubicBezTo>
                    <a:pt x="1202" y="1076"/>
                    <a:pt x="1202" y="1076"/>
                    <a:pt x="1202" y="1076"/>
                  </a:cubicBezTo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6" name="îṡḷîḓê"/>
            <p:cNvSpPr/>
            <p:nvPr/>
          </p:nvSpPr>
          <p:spPr bwMode="auto">
            <a:xfrm>
              <a:off x="4449997" y="1669666"/>
              <a:ext cx="485706" cy="473564"/>
            </a:xfrm>
            <a:custGeom>
              <a:gdLst>
                <a:gd name="T0" fmla="*/ 36 w 173"/>
                <a:gd name="T1" fmla="*/ 132 h 169"/>
                <a:gd name="T2" fmla="*/ 152 w 173"/>
                <a:gd name="T3" fmla="*/ 61 h 169"/>
                <a:gd name="T4" fmla="*/ 36 w 173"/>
                <a:gd name="T5" fmla="*/ 132 h 1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3" h="169">
                  <a:moveTo>
                    <a:pt x="36" y="132"/>
                  </a:moveTo>
                  <a:cubicBezTo>
                    <a:pt x="62" y="169"/>
                    <a:pt x="173" y="91"/>
                    <a:pt x="152" y="61"/>
                  </a:cubicBezTo>
                  <a:cubicBezTo>
                    <a:pt x="109" y="0"/>
                    <a:pt x="0" y="80"/>
                    <a:pt x="36" y="132"/>
                  </a:cubicBezTo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7" name="îš1îḋe"/>
            <p:cNvSpPr/>
            <p:nvPr/>
          </p:nvSpPr>
          <p:spPr bwMode="auto">
            <a:xfrm>
              <a:off x="7368280" y="1854504"/>
              <a:ext cx="300868" cy="226663"/>
            </a:xfrm>
            <a:custGeom>
              <a:gdLst>
                <a:gd name="T0" fmla="*/ 33 w 107"/>
                <a:gd name="T1" fmla="*/ 62 h 81"/>
                <a:gd name="T2" fmla="*/ 56 w 107"/>
                <a:gd name="T3" fmla="*/ 16 h 81"/>
                <a:gd name="T4" fmla="*/ 33 w 107"/>
                <a:gd name="T5" fmla="*/ 62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81">
                  <a:moveTo>
                    <a:pt x="33" y="62"/>
                  </a:moveTo>
                  <a:cubicBezTo>
                    <a:pt x="0" y="53"/>
                    <a:pt x="10" y="0"/>
                    <a:pt x="56" y="16"/>
                  </a:cubicBezTo>
                  <a:cubicBezTo>
                    <a:pt x="93" y="30"/>
                    <a:pt x="107" y="81"/>
                    <a:pt x="33" y="62"/>
                  </a:cubicBezTo>
                  <a:close/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8" name="îṡļíḍè"/>
            <p:cNvSpPr/>
            <p:nvPr/>
          </p:nvSpPr>
          <p:spPr bwMode="auto">
            <a:xfrm>
              <a:off x="7654307" y="1989422"/>
              <a:ext cx="109284" cy="103888"/>
            </a:xfrm>
            <a:custGeom>
              <a:gdLst>
                <a:gd name="T0" fmla="*/ 12 w 39"/>
                <a:gd name="T1" fmla="*/ 30 h 37"/>
                <a:gd name="T2" fmla="*/ 22 w 39"/>
                <a:gd name="T3" fmla="*/ 7 h 37"/>
                <a:gd name="T4" fmla="*/ 12 w 39"/>
                <a:gd name="T5" fmla="*/ 3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7">
                  <a:moveTo>
                    <a:pt x="12" y="30"/>
                  </a:moveTo>
                  <a:cubicBezTo>
                    <a:pt x="0" y="27"/>
                    <a:pt x="5" y="0"/>
                    <a:pt x="22" y="7"/>
                  </a:cubicBezTo>
                  <a:cubicBezTo>
                    <a:pt x="36" y="12"/>
                    <a:pt x="39" y="37"/>
                    <a:pt x="12" y="30"/>
                  </a:cubicBezTo>
                  <a:close/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9" name="íśļíḍe"/>
            <p:cNvSpPr/>
            <p:nvPr/>
          </p:nvSpPr>
          <p:spPr bwMode="auto">
            <a:xfrm>
              <a:off x="7949777" y="3030992"/>
              <a:ext cx="140315" cy="109284"/>
            </a:xfrm>
            <a:custGeom>
              <a:gdLst>
                <a:gd name="T0" fmla="*/ 20 w 50"/>
                <a:gd name="T1" fmla="*/ 38 h 39"/>
                <a:gd name="T2" fmla="*/ 20 w 50"/>
                <a:gd name="T3" fmla="*/ 1 h 39"/>
                <a:gd name="T4" fmla="*/ 20 w 50"/>
                <a:gd name="T5" fmla="*/ 38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39">
                  <a:moveTo>
                    <a:pt x="20" y="38"/>
                  </a:moveTo>
                  <a:cubicBezTo>
                    <a:pt x="6" y="39"/>
                    <a:pt x="0" y="0"/>
                    <a:pt x="20" y="1"/>
                  </a:cubicBezTo>
                  <a:cubicBezTo>
                    <a:pt x="36" y="1"/>
                    <a:pt x="50" y="34"/>
                    <a:pt x="20" y="38"/>
                  </a:cubicBezTo>
                  <a:close/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0" name="ïṣlïďe"/>
            <p:cNvSpPr/>
            <p:nvPr/>
          </p:nvSpPr>
          <p:spPr bwMode="auto">
            <a:xfrm>
              <a:off x="4769754" y="1604905"/>
              <a:ext cx="2652493" cy="908000"/>
            </a:xfrm>
            <a:prstGeom prst="rect">
              <a:avLst/>
            </a:prstGeom>
            <a:solidFill>
              <a:srgbClr val="8DC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1" name="íṥ1îḓè"/>
            <p:cNvSpPr/>
            <p:nvPr/>
          </p:nvSpPr>
          <p:spPr bwMode="auto">
            <a:xfrm>
              <a:off x="4769754" y="1604905"/>
              <a:ext cx="2652493" cy="9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2" name="i$ļîḍe"/>
            <p:cNvSpPr/>
            <p:nvPr/>
          </p:nvSpPr>
          <p:spPr bwMode="auto">
            <a:xfrm>
              <a:off x="4769754" y="1604905"/>
              <a:ext cx="1659495" cy="908000"/>
            </a:xfrm>
            <a:custGeom>
              <a:gdLst>
                <a:gd name="T0" fmla="*/ 1230 w 1230"/>
                <a:gd name="T1" fmla="*/ 0 h 673"/>
                <a:gd name="T2" fmla="*/ 0 w 1230"/>
                <a:gd name="T3" fmla="*/ 0 h 673"/>
                <a:gd name="T4" fmla="*/ 0 w 1230"/>
                <a:gd name="T5" fmla="*/ 673 h 673"/>
                <a:gd name="T6" fmla="*/ 688 w 1230"/>
                <a:gd name="T7" fmla="*/ 673 h 673"/>
                <a:gd name="T8" fmla="*/ 1230 w 1230"/>
                <a:gd name="T9" fmla="*/ 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0" h="673">
                  <a:moveTo>
                    <a:pt x="1230" y="0"/>
                  </a:moveTo>
                  <a:lnTo>
                    <a:pt x="0" y="0"/>
                  </a:lnTo>
                  <a:lnTo>
                    <a:pt x="0" y="673"/>
                  </a:lnTo>
                  <a:lnTo>
                    <a:pt x="688" y="673"/>
                  </a:lnTo>
                  <a:lnTo>
                    <a:pt x="1230" y="0"/>
                  </a:lnTo>
                  <a:close/>
                </a:path>
              </a:pathLst>
            </a:custGeom>
            <a:solidFill>
              <a:srgbClr val="A4C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3" name="ïṡľiďê"/>
            <p:cNvSpPr/>
            <p:nvPr/>
          </p:nvSpPr>
          <p:spPr bwMode="auto">
            <a:xfrm>
              <a:off x="4769754" y="1604905"/>
              <a:ext cx="1659495" cy="908000"/>
            </a:xfrm>
            <a:custGeom>
              <a:gdLst>
                <a:gd name="T0" fmla="*/ 1230 w 1230"/>
                <a:gd name="T1" fmla="*/ 0 h 673"/>
                <a:gd name="T2" fmla="*/ 0 w 1230"/>
                <a:gd name="T3" fmla="*/ 0 h 673"/>
                <a:gd name="T4" fmla="*/ 0 w 1230"/>
                <a:gd name="T5" fmla="*/ 673 h 673"/>
                <a:gd name="T6" fmla="*/ 688 w 1230"/>
                <a:gd name="T7" fmla="*/ 673 h 673"/>
                <a:gd name="T8" fmla="*/ 1230 w 1230"/>
                <a:gd name="T9" fmla="*/ 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0" h="673">
                  <a:moveTo>
                    <a:pt x="1230" y="0"/>
                  </a:moveTo>
                  <a:lnTo>
                    <a:pt x="0" y="0"/>
                  </a:lnTo>
                  <a:lnTo>
                    <a:pt x="0" y="673"/>
                  </a:lnTo>
                  <a:lnTo>
                    <a:pt x="688" y="673"/>
                  </a:lnTo>
                  <a:lnTo>
                    <a:pt x="123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4" name="ïŝḷíḓe"/>
            <p:cNvSpPr/>
            <p:nvPr/>
          </p:nvSpPr>
          <p:spPr bwMode="auto">
            <a:xfrm>
              <a:off x="6166158" y="1604905"/>
              <a:ext cx="507293" cy="518086"/>
            </a:xfrm>
            <a:custGeom>
              <a:gdLst>
                <a:gd name="T0" fmla="*/ 376 w 376"/>
                <a:gd name="T1" fmla="*/ 0 h 384"/>
                <a:gd name="T2" fmla="*/ 285 w 376"/>
                <a:gd name="T3" fmla="*/ 0 h 384"/>
                <a:gd name="T4" fmla="*/ 0 w 376"/>
                <a:gd name="T5" fmla="*/ 384 h 384"/>
                <a:gd name="T6" fmla="*/ 376 w 376"/>
                <a:gd name="T7" fmla="*/ 0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6" h="384">
                  <a:moveTo>
                    <a:pt x="376" y="0"/>
                  </a:moveTo>
                  <a:lnTo>
                    <a:pt x="285" y="0"/>
                  </a:lnTo>
                  <a:lnTo>
                    <a:pt x="0" y="384"/>
                  </a:lnTo>
                  <a:lnTo>
                    <a:pt x="376" y="0"/>
                  </a:lnTo>
                  <a:close/>
                </a:path>
              </a:pathLst>
            </a:custGeom>
            <a:solidFill>
              <a:srgbClr val="A4C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5" name="îsḻîḓe"/>
            <p:cNvSpPr/>
            <p:nvPr/>
          </p:nvSpPr>
          <p:spPr bwMode="auto">
            <a:xfrm>
              <a:off x="6166158" y="1604905"/>
              <a:ext cx="507293" cy="518086"/>
            </a:xfrm>
            <a:custGeom>
              <a:gdLst>
                <a:gd name="T0" fmla="*/ 376 w 376"/>
                <a:gd name="T1" fmla="*/ 0 h 384"/>
                <a:gd name="T2" fmla="*/ 285 w 376"/>
                <a:gd name="T3" fmla="*/ 0 h 384"/>
                <a:gd name="T4" fmla="*/ 0 w 376"/>
                <a:gd name="T5" fmla="*/ 384 h 384"/>
                <a:gd name="T6" fmla="*/ 376 w 376"/>
                <a:gd name="T7" fmla="*/ 0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6" h="384">
                  <a:moveTo>
                    <a:pt x="376" y="0"/>
                  </a:moveTo>
                  <a:lnTo>
                    <a:pt x="285" y="0"/>
                  </a:lnTo>
                  <a:lnTo>
                    <a:pt x="0" y="384"/>
                  </a:lnTo>
                  <a:lnTo>
                    <a:pt x="37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6" name="îš1ïḍé"/>
            <p:cNvSpPr/>
            <p:nvPr/>
          </p:nvSpPr>
          <p:spPr bwMode="auto">
            <a:xfrm>
              <a:off x="5568470" y="2015056"/>
              <a:ext cx="597688" cy="441183"/>
            </a:xfrm>
            <a:custGeom>
              <a:gdLst>
                <a:gd name="T0" fmla="*/ 116 w 213"/>
                <a:gd name="T1" fmla="*/ 42 h 158"/>
                <a:gd name="T2" fmla="*/ 33 w 213"/>
                <a:gd name="T3" fmla="*/ 29 h 158"/>
                <a:gd name="T4" fmla="*/ 52 w 213"/>
                <a:gd name="T5" fmla="*/ 147 h 158"/>
                <a:gd name="T6" fmla="*/ 193 w 213"/>
                <a:gd name="T7" fmla="*/ 158 h 158"/>
                <a:gd name="T8" fmla="*/ 213 w 213"/>
                <a:gd name="T9" fmla="*/ 88 h 158"/>
                <a:gd name="T10" fmla="*/ 116 w 213"/>
                <a:gd name="T11" fmla="*/ 42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13" h="158">
                  <a:moveTo>
                    <a:pt x="116" y="42"/>
                  </a:moveTo>
                  <a:cubicBezTo>
                    <a:pt x="92" y="34"/>
                    <a:pt x="60" y="0"/>
                    <a:pt x="33" y="29"/>
                  </a:cubicBezTo>
                  <a:cubicBezTo>
                    <a:pt x="0" y="65"/>
                    <a:pt x="52" y="147"/>
                    <a:pt x="52" y="147"/>
                  </a:cubicBezTo>
                  <a:cubicBezTo>
                    <a:pt x="52" y="147"/>
                    <a:pt x="146" y="157"/>
                    <a:pt x="193" y="158"/>
                  </a:cubicBezTo>
                  <a:cubicBezTo>
                    <a:pt x="193" y="158"/>
                    <a:pt x="213" y="133"/>
                    <a:pt x="213" y="88"/>
                  </a:cubicBezTo>
                  <a:cubicBezTo>
                    <a:pt x="213" y="35"/>
                    <a:pt x="178" y="62"/>
                    <a:pt x="116" y="42"/>
                  </a:cubicBezTo>
                  <a:close/>
                </a:path>
              </a:pathLst>
            </a:custGeom>
            <a:solidFill>
              <a:srgbClr val="6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0" name="ïṧḷidè"/>
            <p:cNvSpPr/>
            <p:nvPr/>
          </p:nvSpPr>
          <p:spPr bwMode="auto">
            <a:xfrm>
              <a:off x="5212286" y="2784091"/>
              <a:ext cx="1388309" cy="1230455"/>
            </a:xfrm>
            <a:custGeom>
              <a:gdLst>
                <a:gd name="T0" fmla="*/ 867 w 1029"/>
                <a:gd name="T1" fmla="*/ 455 h 912"/>
                <a:gd name="T2" fmla="*/ 877 w 1029"/>
                <a:gd name="T3" fmla="*/ 912 h 912"/>
                <a:gd name="T4" fmla="*/ 962 w 1029"/>
                <a:gd name="T5" fmla="*/ 909 h 912"/>
                <a:gd name="T6" fmla="*/ 1029 w 1029"/>
                <a:gd name="T7" fmla="*/ 384 h 912"/>
                <a:gd name="T8" fmla="*/ 821 w 1029"/>
                <a:gd name="T9" fmla="*/ 2 h 912"/>
                <a:gd name="T10" fmla="*/ 196 w 1029"/>
                <a:gd name="T11" fmla="*/ 0 h 912"/>
                <a:gd name="T12" fmla="*/ 0 w 1029"/>
                <a:gd name="T13" fmla="*/ 447 h 912"/>
                <a:gd name="T14" fmla="*/ 119 w 1029"/>
                <a:gd name="T15" fmla="*/ 912 h 912"/>
                <a:gd name="T16" fmla="*/ 183 w 1029"/>
                <a:gd name="T17" fmla="*/ 907 h 912"/>
                <a:gd name="T18" fmla="*/ 171 w 1029"/>
                <a:gd name="T19" fmla="*/ 467 h 912"/>
                <a:gd name="T20" fmla="*/ 231 w 1029"/>
                <a:gd name="T21" fmla="*/ 301 h 912"/>
                <a:gd name="T22" fmla="*/ 256 w 1029"/>
                <a:gd name="T23" fmla="*/ 820 h 912"/>
                <a:gd name="T24" fmla="*/ 784 w 1029"/>
                <a:gd name="T25" fmla="*/ 820 h 912"/>
                <a:gd name="T26" fmla="*/ 798 w 1029"/>
                <a:gd name="T27" fmla="*/ 308 h 912"/>
                <a:gd name="T28" fmla="*/ 867 w 1029"/>
                <a:gd name="T29" fmla="*/ 455 h 9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29" h="912">
                  <a:moveTo>
                    <a:pt x="867" y="455"/>
                  </a:moveTo>
                  <a:lnTo>
                    <a:pt x="877" y="912"/>
                  </a:lnTo>
                  <a:lnTo>
                    <a:pt x="962" y="909"/>
                  </a:lnTo>
                  <a:lnTo>
                    <a:pt x="1029" y="384"/>
                  </a:lnTo>
                  <a:lnTo>
                    <a:pt x="821" y="2"/>
                  </a:lnTo>
                  <a:lnTo>
                    <a:pt x="196" y="0"/>
                  </a:lnTo>
                  <a:lnTo>
                    <a:pt x="0" y="447"/>
                  </a:lnTo>
                  <a:lnTo>
                    <a:pt x="119" y="912"/>
                  </a:lnTo>
                  <a:lnTo>
                    <a:pt x="183" y="907"/>
                  </a:lnTo>
                  <a:lnTo>
                    <a:pt x="171" y="467"/>
                  </a:lnTo>
                  <a:lnTo>
                    <a:pt x="231" y="301"/>
                  </a:lnTo>
                  <a:lnTo>
                    <a:pt x="256" y="820"/>
                  </a:lnTo>
                  <a:lnTo>
                    <a:pt x="784" y="820"/>
                  </a:lnTo>
                  <a:lnTo>
                    <a:pt x="798" y="308"/>
                  </a:lnTo>
                  <a:lnTo>
                    <a:pt x="867" y="455"/>
                  </a:lnTo>
                  <a:close/>
                </a:path>
              </a:pathLst>
            </a:custGeom>
            <a:solidFill>
              <a:srgbClr val="B8F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1" name="ïṧḻíḑe"/>
            <p:cNvSpPr/>
            <p:nvPr/>
          </p:nvSpPr>
          <p:spPr bwMode="auto">
            <a:xfrm>
              <a:off x="5843703" y="2650522"/>
              <a:ext cx="140315" cy="133570"/>
            </a:xfrm>
            <a:custGeom>
              <a:gdLst>
                <a:gd name="T0" fmla="*/ 0 w 104"/>
                <a:gd name="T1" fmla="*/ 99 h 99"/>
                <a:gd name="T2" fmla="*/ 2 w 104"/>
                <a:gd name="T3" fmla="*/ 4 h 99"/>
                <a:gd name="T4" fmla="*/ 102 w 104"/>
                <a:gd name="T5" fmla="*/ 0 h 99"/>
                <a:gd name="T6" fmla="*/ 104 w 104"/>
                <a:gd name="T7" fmla="*/ 99 h 99"/>
                <a:gd name="T8" fmla="*/ 0 w 104"/>
                <a:gd name="T9" fmla="*/ 99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4" h="99">
                  <a:moveTo>
                    <a:pt x="0" y="99"/>
                  </a:moveTo>
                  <a:lnTo>
                    <a:pt x="2" y="4"/>
                  </a:lnTo>
                  <a:lnTo>
                    <a:pt x="102" y="0"/>
                  </a:lnTo>
                  <a:lnTo>
                    <a:pt x="104" y="99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3" name="îšļiďe"/>
            <p:cNvSpPr/>
            <p:nvPr/>
          </p:nvSpPr>
          <p:spPr bwMode="auto">
            <a:xfrm>
              <a:off x="6085207" y="2387431"/>
              <a:ext cx="66110" cy="125474"/>
            </a:xfrm>
            <a:custGeom>
              <a:gdLst>
                <a:gd name="T0" fmla="*/ 6 w 24"/>
                <a:gd name="T1" fmla="*/ 7 h 45"/>
                <a:gd name="T2" fmla="*/ 24 w 24"/>
                <a:gd name="T3" fmla="*/ 15 h 45"/>
                <a:gd name="T4" fmla="*/ 0 w 24"/>
                <a:gd name="T5" fmla="*/ 45 h 45"/>
                <a:gd name="T6" fmla="*/ 6 w 24"/>
                <a:gd name="T7" fmla="*/ 7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5">
                  <a:moveTo>
                    <a:pt x="6" y="7"/>
                  </a:moveTo>
                  <a:cubicBezTo>
                    <a:pt x="6" y="7"/>
                    <a:pt x="24" y="0"/>
                    <a:pt x="24" y="15"/>
                  </a:cubicBezTo>
                  <a:cubicBezTo>
                    <a:pt x="23" y="33"/>
                    <a:pt x="0" y="45"/>
                    <a:pt x="0" y="45"/>
                  </a:cubicBezTo>
                  <a:lnTo>
                    <a:pt x="6" y="7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1" name="íSḷiḋé"/>
            <p:cNvSpPr/>
            <p:nvPr/>
          </p:nvSpPr>
          <p:spPr bwMode="auto">
            <a:xfrm>
              <a:off x="5683150" y="2372590"/>
              <a:ext cx="70158" cy="129522"/>
            </a:xfrm>
            <a:custGeom>
              <a:gdLst>
                <a:gd name="T0" fmla="*/ 20 w 25"/>
                <a:gd name="T1" fmla="*/ 8 h 46"/>
                <a:gd name="T2" fmla="*/ 1 w 25"/>
                <a:gd name="T3" fmla="*/ 14 h 46"/>
                <a:gd name="T4" fmla="*/ 25 w 25"/>
                <a:gd name="T5" fmla="*/ 46 h 46"/>
                <a:gd name="T6" fmla="*/ 20 w 25"/>
                <a:gd name="T7" fmla="*/ 8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46">
                  <a:moveTo>
                    <a:pt x="20" y="8"/>
                  </a:moveTo>
                  <a:cubicBezTo>
                    <a:pt x="20" y="8"/>
                    <a:pt x="1" y="0"/>
                    <a:pt x="1" y="14"/>
                  </a:cubicBezTo>
                  <a:cubicBezTo>
                    <a:pt x="0" y="33"/>
                    <a:pt x="25" y="46"/>
                    <a:pt x="25" y="46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7" name="îṣľîďé"/>
            <p:cNvSpPr/>
            <p:nvPr/>
          </p:nvSpPr>
          <p:spPr bwMode="auto">
            <a:xfrm>
              <a:off x="5726324" y="2297036"/>
              <a:ext cx="395311" cy="420945"/>
            </a:xfrm>
            <a:custGeom>
              <a:gdLst>
                <a:gd name="T0" fmla="*/ 43 w 293"/>
                <a:gd name="T1" fmla="*/ 305 h 312"/>
                <a:gd name="T2" fmla="*/ 239 w 293"/>
                <a:gd name="T3" fmla="*/ 312 h 312"/>
                <a:gd name="T4" fmla="*/ 293 w 293"/>
                <a:gd name="T5" fmla="*/ 8 h 312"/>
                <a:gd name="T6" fmla="*/ 0 w 293"/>
                <a:gd name="T7" fmla="*/ 0 h 312"/>
                <a:gd name="T8" fmla="*/ 43 w 293"/>
                <a:gd name="T9" fmla="*/ 305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3" h="312">
                  <a:moveTo>
                    <a:pt x="43" y="305"/>
                  </a:moveTo>
                  <a:lnTo>
                    <a:pt x="239" y="312"/>
                  </a:lnTo>
                  <a:lnTo>
                    <a:pt x="293" y="8"/>
                  </a:lnTo>
                  <a:lnTo>
                    <a:pt x="0" y="0"/>
                  </a:lnTo>
                  <a:lnTo>
                    <a:pt x="43" y="305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09" name="iS1ïde"/>
            <p:cNvSpPr/>
            <p:nvPr/>
          </p:nvSpPr>
          <p:spPr bwMode="auto">
            <a:xfrm>
              <a:off x="5880131" y="2411716"/>
              <a:ext cx="72856" cy="148410"/>
            </a:xfrm>
            <a:custGeom>
              <a:gdLst>
                <a:gd name="T0" fmla="*/ 6 w 26"/>
                <a:gd name="T1" fmla="*/ 37 h 53"/>
                <a:gd name="T2" fmla="*/ 8 w 26"/>
                <a:gd name="T3" fmla="*/ 0 h 53"/>
                <a:gd name="T4" fmla="*/ 2 w 26"/>
                <a:gd name="T5" fmla="*/ 37 h 53"/>
                <a:gd name="T6" fmla="*/ 0 w 26"/>
                <a:gd name="T7" fmla="*/ 52 h 53"/>
                <a:gd name="T8" fmla="*/ 6 w 26"/>
                <a:gd name="T9" fmla="*/ 53 h 53"/>
                <a:gd name="T10" fmla="*/ 10 w 26"/>
                <a:gd name="T11" fmla="*/ 53 h 53"/>
                <a:gd name="T12" fmla="*/ 17 w 26"/>
                <a:gd name="T13" fmla="*/ 52 h 53"/>
                <a:gd name="T14" fmla="*/ 26 w 26"/>
                <a:gd name="T15" fmla="*/ 52 h 53"/>
                <a:gd name="T16" fmla="*/ 17 w 26"/>
                <a:gd name="T17" fmla="*/ 50 h 53"/>
                <a:gd name="T18" fmla="*/ 10 w 26"/>
                <a:gd name="T19" fmla="*/ 49 h 53"/>
                <a:gd name="T20" fmla="*/ 6 w 26"/>
                <a:gd name="T21" fmla="*/ 49 h 53"/>
                <a:gd name="T22" fmla="*/ 4 w 26"/>
                <a:gd name="T23" fmla="*/ 49 h 53"/>
                <a:gd name="T24" fmla="*/ 4 w 26"/>
                <a:gd name="T25" fmla="*/ 49 h 53"/>
                <a:gd name="T26" fmla="*/ 4 w 26"/>
                <a:gd name="T27" fmla="*/ 49 h 53"/>
                <a:gd name="T28" fmla="*/ 4 w 26"/>
                <a:gd name="T29" fmla="*/ 49 h 53"/>
                <a:gd name="T30" fmla="*/ 4 w 26"/>
                <a:gd name="T31" fmla="*/ 48 h 53"/>
                <a:gd name="T32" fmla="*/ 5 w 26"/>
                <a:gd name="T33" fmla="*/ 44 h 53"/>
                <a:gd name="T34" fmla="*/ 6 w 26"/>
                <a:gd name="T35" fmla="*/ 37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52">
                  <a:moveTo>
                    <a:pt x="6" y="37"/>
                  </a:moveTo>
                  <a:cubicBezTo>
                    <a:pt x="8" y="20"/>
                    <a:pt x="9" y="5"/>
                    <a:pt x="8" y="0"/>
                  </a:cubicBezTo>
                  <a:cubicBezTo>
                    <a:pt x="6" y="5"/>
                    <a:pt x="4" y="20"/>
                    <a:pt x="2" y="37"/>
                  </a:cubicBezTo>
                  <a:cubicBezTo>
                    <a:pt x="1" y="42"/>
                    <a:pt x="0" y="48"/>
                    <a:pt x="0" y="52"/>
                  </a:cubicBezTo>
                  <a:cubicBezTo>
                    <a:pt x="2" y="52"/>
                    <a:pt x="4" y="53"/>
                    <a:pt x="6" y="53"/>
                  </a:cubicBezTo>
                  <a:cubicBezTo>
                    <a:pt x="7" y="53"/>
                    <a:pt x="9" y="53"/>
                    <a:pt x="10" y="53"/>
                  </a:cubicBezTo>
                  <a:cubicBezTo>
                    <a:pt x="12" y="52"/>
                    <a:pt x="15" y="52"/>
                    <a:pt x="17" y="52"/>
                  </a:cubicBezTo>
                  <a:cubicBezTo>
                    <a:pt x="21" y="52"/>
                    <a:pt x="24" y="52"/>
                    <a:pt x="26" y="52"/>
                  </a:cubicBezTo>
                  <a:cubicBezTo>
                    <a:pt x="24" y="51"/>
                    <a:pt x="21" y="51"/>
                    <a:pt x="17" y="50"/>
                  </a:cubicBezTo>
                  <a:cubicBezTo>
                    <a:pt x="15" y="50"/>
                    <a:pt x="12" y="50"/>
                    <a:pt x="10" y="49"/>
                  </a:cubicBezTo>
                  <a:cubicBezTo>
                    <a:pt x="9" y="49"/>
                    <a:pt x="7" y="49"/>
                    <a:pt x="6" y="49"/>
                  </a:cubicBezTo>
                  <a:cubicBezTo>
                    <a:pt x="6" y="49"/>
                    <a:pt x="5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8"/>
                    <a:pt x="4" y="48"/>
                    <a:pt x="4" y="48"/>
                  </a:cubicBezTo>
                  <a:cubicBezTo>
                    <a:pt x="4" y="47"/>
                    <a:pt x="5" y="46"/>
                    <a:pt x="5" y="44"/>
                  </a:cubicBezTo>
                  <a:cubicBezTo>
                    <a:pt x="5" y="42"/>
                    <a:pt x="5" y="40"/>
                    <a:pt x="6" y="37"/>
                  </a:cubicBezTo>
                  <a:close/>
                </a:path>
              </a:pathLst>
            </a:custGeom>
            <a:solidFill>
              <a:srgbClr val="88D6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10" name="íšļíḍe"/>
            <p:cNvSpPr/>
            <p:nvPr/>
          </p:nvSpPr>
          <p:spPr bwMode="auto">
            <a:xfrm>
              <a:off x="5846402" y="2711235"/>
              <a:ext cx="134918" cy="62062"/>
            </a:xfrm>
            <a:custGeom>
              <a:gdLst>
                <a:gd name="T0" fmla="*/ 100 w 100"/>
                <a:gd name="T1" fmla="*/ 46 h 46"/>
                <a:gd name="T2" fmla="*/ 0 w 100"/>
                <a:gd name="T3" fmla="*/ 13 h 46"/>
                <a:gd name="T4" fmla="*/ 0 w 100"/>
                <a:gd name="T5" fmla="*/ 0 h 46"/>
                <a:gd name="T6" fmla="*/ 100 w 100"/>
                <a:gd name="T7" fmla="*/ 2 h 46"/>
                <a:gd name="T8" fmla="*/ 100 w 100"/>
                <a:gd name="T9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46">
                  <a:moveTo>
                    <a:pt x="100" y="46"/>
                  </a:moveTo>
                  <a:lnTo>
                    <a:pt x="0" y="13"/>
                  </a:lnTo>
                  <a:lnTo>
                    <a:pt x="0" y="0"/>
                  </a:lnTo>
                  <a:lnTo>
                    <a:pt x="100" y="2"/>
                  </a:lnTo>
                  <a:lnTo>
                    <a:pt x="100" y="46"/>
                  </a:lnTo>
                  <a:close/>
                </a:path>
              </a:pathLst>
            </a:custGeom>
            <a:solidFill>
              <a:srgbClr val="B6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4" name="iSļïdê"/>
            <p:cNvSpPr/>
            <p:nvPr/>
          </p:nvSpPr>
          <p:spPr bwMode="auto">
            <a:xfrm>
              <a:off x="5828862" y="2784091"/>
              <a:ext cx="171347" cy="600387"/>
            </a:xfrm>
            <a:prstGeom prst="rect">
              <a:avLst/>
            </a:prstGeom>
            <a:solidFill>
              <a:srgbClr val="6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5" name="íṩḻïḑè"/>
            <p:cNvSpPr/>
            <p:nvPr/>
          </p:nvSpPr>
          <p:spPr bwMode="auto">
            <a:xfrm>
              <a:off x="5685849" y="2762504"/>
              <a:ext cx="174045" cy="621974"/>
            </a:xfrm>
            <a:custGeom>
              <a:gdLst>
                <a:gd name="T0" fmla="*/ 92 w 129"/>
                <a:gd name="T1" fmla="*/ 461 h 461"/>
                <a:gd name="T2" fmla="*/ 94 w 129"/>
                <a:gd name="T3" fmla="*/ 122 h 461"/>
                <a:gd name="T4" fmla="*/ 52 w 129"/>
                <a:gd name="T5" fmla="*/ 112 h 461"/>
                <a:gd name="T6" fmla="*/ 73 w 129"/>
                <a:gd name="T7" fmla="*/ 83 h 461"/>
                <a:gd name="T8" fmla="*/ 0 w 129"/>
                <a:gd name="T9" fmla="*/ 54 h 461"/>
                <a:gd name="T10" fmla="*/ 119 w 129"/>
                <a:gd name="T11" fmla="*/ 0 h 461"/>
                <a:gd name="T12" fmla="*/ 129 w 129"/>
                <a:gd name="T13" fmla="*/ 85 h 461"/>
                <a:gd name="T14" fmla="*/ 117 w 129"/>
                <a:gd name="T15" fmla="*/ 461 h 461"/>
                <a:gd name="T16" fmla="*/ 92 w 129"/>
                <a:gd name="T17" fmla="*/ 461 h 4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461">
                  <a:moveTo>
                    <a:pt x="92" y="461"/>
                  </a:moveTo>
                  <a:lnTo>
                    <a:pt x="94" y="122"/>
                  </a:lnTo>
                  <a:lnTo>
                    <a:pt x="52" y="112"/>
                  </a:lnTo>
                  <a:lnTo>
                    <a:pt x="73" y="83"/>
                  </a:lnTo>
                  <a:lnTo>
                    <a:pt x="0" y="54"/>
                  </a:lnTo>
                  <a:lnTo>
                    <a:pt x="119" y="0"/>
                  </a:lnTo>
                  <a:lnTo>
                    <a:pt x="129" y="85"/>
                  </a:lnTo>
                  <a:lnTo>
                    <a:pt x="117" y="461"/>
                  </a:lnTo>
                  <a:lnTo>
                    <a:pt x="92" y="461"/>
                  </a:lnTo>
                  <a:close/>
                </a:path>
              </a:pathLst>
            </a:custGeom>
            <a:solidFill>
              <a:srgbClr val="88D6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6" name="ïşļiḑè"/>
            <p:cNvSpPr/>
            <p:nvPr/>
          </p:nvSpPr>
          <p:spPr bwMode="auto">
            <a:xfrm>
              <a:off x="5969177" y="2762504"/>
              <a:ext cx="174045" cy="621974"/>
            </a:xfrm>
            <a:custGeom>
              <a:gdLst>
                <a:gd name="T0" fmla="*/ 38 w 129"/>
                <a:gd name="T1" fmla="*/ 461 h 461"/>
                <a:gd name="T2" fmla="*/ 36 w 129"/>
                <a:gd name="T3" fmla="*/ 122 h 461"/>
                <a:gd name="T4" fmla="*/ 75 w 129"/>
                <a:gd name="T5" fmla="*/ 112 h 461"/>
                <a:gd name="T6" fmla="*/ 54 w 129"/>
                <a:gd name="T7" fmla="*/ 81 h 461"/>
                <a:gd name="T8" fmla="*/ 129 w 129"/>
                <a:gd name="T9" fmla="*/ 54 h 461"/>
                <a:gd name="T10" fmla="*/ 9 w 129"/>
                <a:gd name="T11" fmla="*/ 0 h 461"/>
                <a:gd name="T12" fmla="*/ 0 w 129"/>
                <a:gd name="T13" fmla="*/ 85 h 461"/>
                <a:gd name="T14" fmla="*/ 11 w 129"/>
                <a:gd name="T15" fmla="*/ 461 h 461"/>
                <a:gd name="T16" fmla="*/ 38 w 129"/>
                <a:gd name="T17" fmla="*/ 461 h 4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461">
                  <a:moveTo>
                    <a:pt x="38" y="461"/>
                  </a:moveTo>
                  <a:lnTo>
                    <a:pt x="36" y="122"/>
                  </a:lnTo>
                  <a:lnTo>
                    <a:pt x="75" y="112"/>
                  </a:lnTo>
                  <a:lnTo>
                    <a:pt x="54" y="81"/>
                  </a:lnTo>
                  <a:lnTo>
                    <a:pt x="129" y="54"/>
                  </a:lnTo>
                  <a:lnTo>
                    <a:pt x="9" y="0"/>
                  </a:lnTo>
                  <a:lnTo>
                    <a:pt x="0" y="85"/>
                  </a:lnTo>
                  <a:lnTo>
                    <a:pt x="11" y="461"/>
                  </a:lnTo>
                  <a:lnTo>
                    <a:pt x="38" y="461"/>
                  </a:lnTo>
                  <a:close/>
                </a:path>
              </a:pathLst>
            </a:custGeom>
            <a:solidFill>
              <a:srgbClr val="88D6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7" name="ïṡḷíḍè"/>
            <p:cNvSpPr/>
            <p:nvPr/>
          </p:nvSpPr>
          <p:spPr bwMode="auto">
            <a:xfrm>
              <a:off x="5869337" y="2784091"/>
              <a:ext cx="94443" cy="72856"/>
            </a:xfrm>
            <a:custGeom>
              <a:gdLst>
                <a:gd name="T0" fmla="*/ 2 w 34"/>
                <a:gd name="T1" fmla="*/ 0 h 26"/>
                <a:gd name="T2" fmla="*/ 31 w 34"/>
                <a:gd name="T3" fmla="*/ 0 h 26"/>
                <a:gd name="T4" fmla="*/ 17 w 34"/>
                <a:gd name="T5" fmla="*/ 25 h 26"/>
                <a:gd name="T6" fmla="*/ 2 w 34"/>
                <a:gd name="T7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26">
                  <a:moveTo>
                    <a:pt x="2" y="0"/>
                  </a:move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4" y="26"/>
                    <a:pt x="17" y="25"/>
                  </a:cubicBezTo>
                  <a:cubicBezTo>
                    <a:pt x="0" y="25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B8F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8" name="ïṧḷíďe"/>
            <p:cNvSpPr/>
            <p:nvPr/>
          </p:nvSpPr>
          <p:spPr bwMode="auto">
            <a:xfrm>
              <a:off x="5854497" y="2840756"/>
              <a:ext cx="117379" cy="543721"/>
            </a:xfrm>
            <a:custGeom>
              <a:gdLst>
                <a:gd name="T0" fmla="*/ 38 w 87"/>
                <a:gd name="T1" fmla="*/ 4 h 403"/>
                <a:gd name="T2" fmla="*/ 0 w 87"/>
                <a:gd name="T3" fmla="*/ 403 h 403"/>
                <a:gd name="T4" fmla="*/ 87 w 87"/>
                <a:gd name="T5" fmla="*/ 403 h 403"/>
                <a:gd name="T6" fmla="*/ 56 w 87"/>
                <a:gd name="T7" fmla="*/ 0 h 403"/>
                <a:gd name="T8" fmla="*/ 38 w 87"/>
                <a:gd name="T9" fmla="*/ 4 h 4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" h="402">
                  <a:moveTo>
                    <a:pt x="38" y="4"/>
                  </a:moveTo>
                  <a:lnTo>
                    <a:pt x="0" y="403"/>
                  </a:lnTo>
                  <a:lnTo>
                    <a:pt x="87" y="403"/>
                  </a:lnTo>
                  <a:lnTo>
                    <a:pt x="56" y="0"/>
                  </a:lnTo>
                  <a:lnTo>
                    <a:pt x="38" y="4"/>
                  </a:lnTo>
                  <a:close/>
                </a:path>
              </a:pathLst>
            </a:custGeom>
            <a:solidFill>
              <a:srgbClr val="B8F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9" name="îṧļîďe"/>
            <p:cNvSpPr/>
            <p:nvPr/>
          </p:nvSpPr>
          <p:spPr bwMode="auto">
            <a:xfrm>
              <a:off x="6413058" y="3311622"/>
              <a:ext cx="1256090" cy="72856"/>
            </a:xfrm>
            <a:prstGeom prst="rect">
              <a:avLst/>
            </a:prstGeom>
            <a:solidFill>
              <a:srgbClr val="4D90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0" name="iṣļîdé"/>
            <p:cNvSpPr/>
            <p:nvPr/>
          </p:nvSpPr>
          <p:spPr bwMode="auto">
            <a:xfrm>
              <a:off x="4696898" y="2983770"/>
              <a:ext cx="364279" cy="396660"/>
            </a:xfrm>
            <a:custGeom>
              <a:gdLst>
                <a:gd name="T0" fmla="*/ 0 w 270"/>
                <a:gd name="T1" fmla="*/ 0 h 294"/>
                <a:gd name="T2" fmla="*/ 208 w 270"/>
                <a:gd name="T3" fmla="*/ 0 h 294"/>
                <a:gd name="T4" fmla="*/ 270 w 270"/>
                <a:gd name="T5" fmla="*/ 294 h 294"/>
                <a:gd name="T6" fmla="*/ 62 w 270"/>
                <a:gd name="T7" fmla="*/ 294 h 294"/>
                <a:gd name="T8" fmla="*/ 0 w 270"/>
                <a:gd name="T9" fmla="*/ 0 h 2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0" h="294">
                  <a:moveTo>
                    <a:pt x="0" y="0"/>
                  </a:moveTo>
                  <a:lnTo>
                    <a:pt x="208" y="0"/>
                  </a:lnTo>
                  <a:lnTo>
                    <a:pt x="270" y="294"/>
                  </a:lnTo>
                  <a:lnTo>
                    <a:pt x="62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1" name="îsľïďe"/>
            <p:cNvSpPr/>
            <p:nvPr/>
          </p:nvSpPr>
          <p:spPr bwMode="auto">
            <a:xfrm>
              <a:off x="4613249" y="2983770"/>
              <a:ext cx="364279" cy="396660"/>
            </a:xfrm>
            <a:custGeom>
              <a:gdLst>
                <a:gd name="T0" fmla="*/ 270 w 270"/>
                <a:gd name="T1" fmla="*/ 0 h 294"/>
                <a:gd name="T2" fmla="*/ 62 w 270"/>
                <a:gd name="T3" fmla="*/ 0 h 294"/>
                <a:gd name="T4" fmla="*/ 0 w 270"/>
                <a:gd name="T5" fmla="*/ 294 h 294"/>
                <a:gd name="T6" fmla="*/ 207 w 270"/>
                <a:gd name="T7" fmla="*/ 294 h 294"/>
                <a:gd name="T8" fmla="*/ 270 w 270"/>
                <a:gd name="T9" fmla="*/ 0 h 2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0" h="294">
                  <a:moveTo>
                    <a:pt x="270" y="0"/>
                  </a:moveTo>
                  <a:lnTo>
                    <a:pt x="62" y="0"/>
                  </a:lnTo>
                  <a:lnTo>
                    <a:pt x="0" y="294"/>
                  </a:lnTo>
                  <a:lnTo>
                    <a:pt x="207" y="294"/>
                  </a:lnTo>
                  <a:lnTo>
                    <a:pt x="270" y="0"/>
                  </a:ln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2" name="î$liḓe"/>
            <p:cNvSpPr/>
            <p:nvPr/>
          </p:nvSpPr>
          <p:spPr bwMode="auto">
            <a:xfrm>
              <a:off x="5105700" y="3025595"/>
              <a:ext cx="176743" cy="354836"/>
            </a:xfrm>
            <a:prstGeom prst="rect">
              <a:avLst/>
            </a:pr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3" name="iŝļiďe"/>
            <p:cNvSpPr/>
            <p:nvPr/>
          </p:nvSpPr>
          <p:spPr bwMode="auto">
            <a:xfrm>
              <a:off x="5282443" y="3025595"/>
              <a:ext cx="70158" cy="354836"/>
            </a:xfrm>
            <a:prstGeom prst="rect">
              <a:avLst/>
            </a:prstGeom>
            <a:solidFill>
              <a:srgbClr val="3E86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4" name="işļïḋê"/>
            <p:cNvSpPr/>
            <p:nvPr/>
          </p:nvSpPr>
          <p:spPr bwMode="auto">
            <a:xfrm>
              <a:off x="5352601" y="3025595"/>
              <a:ext cx="36428" cy="354836"/>
            </a:xfrm>
            <a:prstGeom prst="rect">
              <a:avLst/>
            </a:pr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5" name="î$ḻídê"/>
            <p:cNvSpPr/>
            <p:nvPr/>
          </p:nvSpPr>
          <p:spPr bwMode="auto">
            <a:xfrm>
              <a:off x="4356904" y="3384477"/>
              <a:ext cx="3476844" cy="2273374"/>
            </a:xfrm>
            <a:custGeom>
              <a:gdLst>
                <a:gd name="T0" fmla="*/ 0 w 1240"/>
                <a:gd name="T1" fmla="*/ 0 h 812"/>
                <a:gd name="T2" fmla="*/ 0 w 1240"/>
                <a:gd name="T3" fmla="*/ 671 h 812"/>
                <a:gd name="T4" fmla="*/ 1240 w 1240"/>
                <a:gd name="T5" fmla="*/ 671 h 812"/>
                <a:gd name="T6" fmla="*/ 1240 w 1240"/>
                <a:gd name="T7" fmla="*/ 0 h 812"/>
                <a:gd name="T8" fmla="*/ 0 w 1240"/>
                <a:gd name="T9" fmla="*/ 0 h 8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0" h="812">
                  <a:moveTo>
                    <a:pt x="0" y="0"/>
                  </a:moveTo>
                  <a:cubicBezTo>
                    <a:pt x="0" y="671"/>
                    <a:pt x="0" y="671"/>
                    <a:pt x="0" y="671"/>
                  </a:cubicBezTo>
                  <a:cubicBezTo>
                    <a:pt x="0" y="671"/>
                    <a:pt x="598" y="812"/>
                    <a:pt x="1240" y="671"/>
                  </a:cubicBezTo>
                  <a:cubicBezTo>
                    <a:pt x="1240" y="0"/>
                    <a:pt x="1240" y="0"/>
                    <a:pt x="124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3E86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6" name="ïslíḓè"/>
            <p:cNvSpPr/>
            <p:nvPr/>
          </p:nvSpPr>
          <p:spPr bwMode="auto">
            <a:xfrm>
              <a:off x="4356904" y="3384477"/>
              <a:ext cx="3476844" cy="2062901"/>
            </a:xfrm>
            <a:custGeom>
              <a:gdLst>
                <a:gd name="T0" fmla="*/ 0 w 1240"/>
                <a:gd name="T1" fmla="*/ 188 h 737"/>
                <a:gd name="T2" fmla="*/ 397 w 1240"/>
                <a:gd name="T3" fmla="*/ 725 h 737"/>
                <a:gd name="T4" fmla="*/ 843 w 1240"/>
                <a:gd name="T5" fmla="*/ 726 h 737"/>
                <a:gd name="T6" fmla="*/ 1240 w 1240"/>
                <a:gd name="T7" fmla="*/ 188 h 737"/>
                <a:gd name="T8" fmla="*/ 1240 w 1240"/>
                <a:gd name="T9" fmla="*/ 0 h 737"/>
                <a:gd name="T10" fmla="*/ 0 w 1240"/>
                <a:gd name="T11" fmla="*/ 0 h 737"/>
                <a:gd name="T12" fmla="*/ 0 w 1240"/>
                <a:gd name="T13" fmla="*/ 188 h 7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40" h="737">
                  <a:moveTo>
                    <a:pt x="0" y="188"/>
                  </a:moveTo>
                  <a:cubicBezTo>
                    <a:pt x="137" y="239"/>
                    <a:pt x="353" y="375"/>
                    <a:pt x="397" y="725"/>
                  </a:cubicBezTo>
                  <a:cubicBezTo>
                    <a:pt x="526" y="734"/>
                    <a:pt x="678" y="737"/>
                    <a:pt x="843" y="726"/>
                  </a:cubicBezTo>
                  <a:cubicBezTo>
                    <a:pt x="887" y="376"/>
                    <a:pt x="1103" y="239"/>
                    <a:pt x="1240" y="188"/>
                  </a:cubicBezTo>
                  <a:cubicBezTo>
                    <a:pt x="1240" y="0"/>
                    <a:pt x="1240" y="0"/>
                    <a:pt x="124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88"/>
                  </a:lnTo>
                  <a:close/>
                </a:path>
              </a:pathLst>
            </a:cu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7" name="i$ḻîďé"/>
            <p:cNvSpPr/>
            <p:nvPr/>
          </p:nvSpPr>
          <p:spPr bwMode="auto">
            <a:xfrm>
              <a:off x="4356904" y="3377731"/>
              <a:ext cx="3476844" cy="93094"/>
            </a:xfrm>
            <a:prstGeom prst="rect">
              <a:avLst/>
            </a:prstGeom>
            <a:solidFill>
              <a:srgbClr val="3E86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8" name="ïṩ1îḑe"/>
            <p:cNvSpPr/>
            <p:nvPr/>
          </p:nvSpPr>
          <p:spPr bwMode="auto">
            <a:xfrm>
              <a:off x="5768149" y="4083354"/>
              <a:ext cx="655703" cy="655703"/>
            </a:xfrm>
            <a:custGeom>
              <a:gdLst>
                <a:gd name="T0" fmla="*/ 486 w 486"/>
                <a:gd name="T1" fmla="*/ 154 h 486"/>
                <a:gd name="T2" fmla="*/ 330 w 486"/>
                <a:gd name="T3" fmla="*/ 154 h 486"/>
                <a:gd name="T4" fmla="*/ 330 w 486"/>
                <a:gd name="T5" fmla="*/ 0 h 486"/>
                <a:gd name="T6" fmla="*/ 156 w 486"/>
                <a:gd name="T7" fmla="*/ 0 h 486"/>
                <a:gd name="T8" fmla="*/ 156 w 486"/>
                <a:gd name="T9" fmla="*/ 154 h 486"/>
                <a:gd name="T10" fmla="*/ 0 w 486"/>
                <a:gd name="T11" fmla="*/ 154 h 486"/>
                <a:gd name="T12" fmla="*/ 0 w 486"/>
                <a:gd name="T13" fmla="*/ 330 h 486"/>
                <a:gd name="T14" fmla="*/ 156 w 486"/>
                <a:gd name="T15" fmla="*/ 330 h 486"/>
                <a:gd name="T16" fmla="*/ 156 w 486"/>
                <a:gd name="T17" fmla="*/ 486 h 486"/>
                <a:gd name="T18" fmla="*/ 330 w 486"/>
                <a:gd name="T19" fmla="*/ 486 h 486"/>
                <a:gd name="T20" fmla="*/ 330 w 486"/>
                <a:gd name="T21" fmla="*/ 330 h 486"/>
                <a:gd name="T22" fmla="*/ 486 w 486"/>
                <a:gd name="T23" fmla="*/ 330 h 486"/>
                <a:gd name="T24" fmla="*/ 486 w 486"/>
                <a:gd name="T25" fmla="*/ 154 h 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6" h="486">
                  <a:moveTo>
                    <a:pt x="486" y="154"/>
                  </a:moveTo>
                  <a:lnTo>
                    <a:pt x="330" y="154"/>
                  </a:lnTo>
                  <a:lnTo>
                    <a:pt x="330" y="0"/>
                  </a:lnTo>
                  <a:lnTo>
                    <a:pt x="156" y="0"/>
                  </a:lnTo>
                  <a:lnTo>
                    <a:pt x="156" y="154"/>
                  </a:lnTo>
                  <a:lnTo>
                    <a:pt x="0" y="154"/>
                  </a:lnTo>
                  <a:lnTo>
                    <a:pt x="0" y="330"/>
                  </a:lnTo>
                  <a:lnTo>
                    <a:pt x="156" y="330"/>
                  </a:lnTo>
                  <a:lnTo>
                    <a:pt x="156" y="486"/>
                  </a:lnTo>
                  <a:lnTo>
                    <a:pt x="330" y="486"/>
                  </a:lnTo>
                  <a:lnTo>
                    <a:pt x="330" y="330"/>
                  </a:lnTo>
                  <a:lnTo>
                    <a:pt x="486" y="330"/>
                  </a:lnTo>
                  <a:lnTo>
                    <a:pt x="486" y="154"/>
                  </a:lnTo>
                  <a:close/>
                </a:path>
              </a:pathLst>
            </a:custGeom>
            <a:solidFill>
              <a:srgbClr val="9CC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9" name="îšḷíḑe"/>
            <p:cNvSpPr/>
            <p:nvPr/>
          </p:nvSpPr>
          <p:spPr bwMode="auto">
            <a:xfrm>
              <a:off x="6754401" y="2762504"/>
              <a:ext cx="914746" cy="621974"/>
            </a:xfrm>
            <a:prstGeom prst="rect">
              <a:avLst/>
            </a:pr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0" name="ïšḷîdé"/>
            <p:cNvSpPr/>
            <p:nvPr/>
          </p:nvSpPr>
          <p:spPr bwMode="auto">
            <a:xfrm>
              <a:off x="7118681" y="2981071"/>
              <a:ext cx="186187" cy="184838"/>
            </a:xfrm>
            <a:prstGeom prst="ellipse">
              <a:avLst/>
            </a:prstGeom>
            <a:solidFill>
              <a:srgbClr val="CCF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1" name="i$líḋé"/>
            <p:cNvSpPr/>
            <p:nvPr/>
          </p:nvSpPr>
          <p:spPr bwMode="auto">
            <a:xfrm>
              <a:off x="3745724" y="4431443"/>
              <a:ext cx="928238" cy="929587"/>
            </a:xfrm>
            <a:custGeom>
              <a:gdLst>
                <a:gd name="T0" fmla="*/ 136 w 331"/>
                <a:gd name="T1" fmla="*/ 0 h 332"/>
                <a:gd name="T2" fmla="*/ 136 w 331"/>
                <a:gd name="T3" fmla="*/ 332 h 332"/>
                <a:gd name="T4" fmla="*/ 194 w 331"/>
                <a:gd name="T5" fmla="*/ 332 h 332"/>
                <a:gd name="T6" fmla="*/ 194 w 331"/>
                <a:gd name="T7" fmla="*/ 0 h 332"/>
                <a:gd name="T8" fmla="*/ 136 w 331"/>
                <a:gd name="T9" fmla="*/ 0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1" h="332">
                  <a:moveTo>
                    <a:pt x="136" y="0"/>
                  </a:moveTo>
                  <a:cubicBezTo>
                    <a:pt x="136" y="0"/>
                    <a:pt x="0" y="290"/>
                    <a:pt x="136" y="332"/>
                  </a:cubicBezTo>
                  <a:cubicBezTo>
                    <a:pt x="194" y="332"/>
                    <a:pt x="194" y="332"/>
                    <a:pt x="194" y="332"/>
                  </a:cubicBezTo>
                  <a:cubicBezTo>
                    <a:pt x="331" y="290"/>
                    <a:pt x="194" y="0"/>
                    <a:pt x="194" y="0"/>
                  </a:cubicBezTo>
                  <a:lnTo>
                    <a:pt x="136" y="0"/>
                  </a:ln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2" name="îšḻídé"/>
            <p:cNvSpPr/>
            <p:nvPr/>
          </p:nvSpPr>
          <p:spPr bwMode="auto">
            <a:xfrm>
              <a:off x="3830723" y="3389874"/>
              <a:ext cx="414200" cy="1215614"/>
            </a:xfrm>
            <a:custGeom>
              <a:gdLst>
                <a:gd name="T0" fmla="*/ 137 w 148"/>
                <a:gd name="T1" fmla="*/ 434 h 434"/>
                <a:gd name="T2" fmla="*/ 133 w 148"/>
                <a:gd name="T3" fmla="*/ 433 h 434"/>
                <a:gd name="T4" fmla="*/ 0 w 148"/>
                <a:gd name="T5" fmla="*/ 2 h 434"/>
                <a:gd name="T6" fmla="*/ 4 w 148"/>
                <a:gd name="T7" fmla="*/ 0 h 434"/>
                <a:gd name="T8" fmla="*/ 137 w 148"/>
                <a:gd name="T9" fmla="*/ 434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432">
                  <a:moveTo>
                    <a:pt x="137" y="434"/>
                  </a:moveTo>
                  <a:cubicBezTo>
                    <a:pt x="133" y="433"/>
                    <a:pt x="133" y="433"/>
                    <a:pt x="133" y="433"/>
                  </a:cubicBezTo>
                  <a:cubicBezTo>
                    <a:pt x="133" y="431"/>
                    <a:pt x="144" y="181"/>
                    <a:pt x="0" y="2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48" y="179"/>
                    <a:pt x="137" y="431"/>
                    <a:pt x="137" y="434"/>
                  </a:cubicBez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9" name="iṣ1ïďê"/>
            <p:cNvSpPr/>
            <p:nvPr/>
          </p:nvSpPr>
          <p:spPr bwMode="auto">
            <a:xfrm>
              <a:off x="4189605" y="3983515"/>
              <a:ext cx="310312" cy="281980"/>
            </a:xfrm>
            <a:custGeom>
              <a:gdLst>
                <a:gd name="T0" fmla="*/ 0 w 111"/>
                <a:gd name="T1" fmla="*/ 101 h 101"/>
                <a:gd name="T2" fmla="*/ 111 w 111"/>
                <a:gd name="T3" fmla="*/ 0 h 101"/>
                <a:gd name="T4" fmla="*/ 0 w 111"/>
                <a:gd name="T5" fmla="*/ 101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100">
                  <a:moveTo>
                    <a:pt x="0" y="101"/>
                  </a:moveTo>
                  <a:cubicBezTo>
                    <a:pt x="0" y="101"/>
                    <a:pt x="81" y="75"/>
                    <a:pt x="111" y="0"/>
                  </a:cubicBezTo>
                  <a:cubicBezTo>
                    <a:pt x="111" y="0"/>
                    <a:pt x="35" y="8"/>
                    <a:pt x="0" y="101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1" name="îşḷïḓe"/>
            <p:cNvSpPr/>
            <p:nvPr/>
          </p:nvSpPr>
          <p:spPr bwMode="auto">
            <a:xfrm>
              <a:off x="4155875" y="3762249"/>
              <a:ext cx="229361" cy="325153"/>
            </a:xfrm>
            <a:custGeom>
              <a:gdLst>
                <a:gd name="T0" fmla="*/ 0 w 82"/>
                <a:gd name="T1" fmla="*/ 116 h 116"/>
                <a:gd name="T2" fmla="*/ 82 w 82"/>
                <a:gd name="T3" fmla="*/ 0 h 116"/>
                <a:gd name="T4" fmla="*/ 0 w 82"/>
                <a:gd name="T5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115">
                  <a:moveTo>
                    <a:pt x="0" y="116"/>
                  </a:moveTo>
                  <a:cubicBezTo>
                    <a:pt x="0" y="116"/>
                    <a:pt x="70" y="76"/>
                    <a:pt x="82" y="0"/>
                  </a:cubicBezTo>
                  <a:cubicBezTo>
                    <a:pt x="82" y="0"/>
                    <a:pt x="14" y="23"/>
                    <a:pt x="0" y="11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3" name="iṩļiḍê"/>
            <p:cNvSpPr/>
            <p:nvPr/>
          </p:nvSpPr>
          <p:spPr bwMode="auto">
            <a:xfrm>
              <a:off x="4101908" y="3596299"/>
              <a:ext cx="165950" cy="327852"/>
            </a:xfrm>
            <a:custGeom>
              <a:gdLst>
                <a:gd name="T0" fmla="*/ 5 w 59"/>
                <a:gd name="T1" fmla="*/ 117 h 117"/>
                <a:gd name="T2" fmla="*/ 56 w 59"/>
                <a:gd name="T3" fmla="*/ 0 h 117"/>
                <a:gd name="T4" fmla="*/ 5 w 59"/>
                <a:gd name="T5" fmla="*/ 11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17">
                  <a:moveTo>
                    <a:pt x="5" y="117"/>
                  </a:moveTo>
                  <a:cubicBezTo>
                    <a:pt x="5" y="117"/>
                    <a:pt x="59" y="69"/>
                    <a:pt x="56" y="0"/>
                  </a:cubicBezTo>
                  <a:cubicBezTo>
                    <a:pt x="56" y="0"/>
                    <a:pt x="0" y="33"/>
                    <a:pt x="5" y="11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4" name="íṩ1íḋé"/>
            <p:cNvSpPr/>
            <p:nvPr/>
          </p:nvSpPr>
          <p:spPr bwMode="auto">
            <a:xfrm>
              <a:off x="3956196" y="3384477"/>
              <a:ext cx="191584" cy="354836"/>
            </a:xfrm>
            <a:custGeom>
              <a:gdLst>
                <a:gd name="T0" fmla="*/ 32 w 68"/>
                <a:gd name="T1" fmla="*/ 127 h 127"/>
                <a:gd name="T2" fmla="*/ 43 w 68"/>
                <a:gd name="T3" fmla="*/ 0 h 127"/>
                <a:gd name="T4" fmla="*/ 32 w 68"/>
                <a:gd name="T5" fmla="*/ 127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27">
                  <a:moveTo>
                    <a:pt x="32" y="127"/>
                  </a:moveTo>
                  <a:cubicBezTo>
                    <a:pt x="32" y="127"/>
                    <a:pt x="68" y="64"/>
                    <a:pt x="43" y="0"/>
                  </a:cubicBezTo>
                  <a:cubicBezTo>
                    <a:pt x="43" y="0"/>
                    <a:pt x="0" y="49"/>
                    <a:pt x="32" y="12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5" name="íṡlîďé"/>
            <p:cNvSpPr/>
            <p:nvPr/>
          </p:nvSpPr>
          <p:spPr bwMode="auto">
            <a:xfrm>
              <a:off x="3875245" y="3263051"/>
              <a:ext cx="125474" cy="241504"/>
            </a:xfrm>
            <a:custGeom>
              <a:gdLst>
                <a:gd name="T0" fmla="*/ 15 w 45"/>
                <a:gd name="T1" fmla="*/ 86 h 86"/>
                <a:gd name="T2" fmla="*/ 34 w 45"/>
                <a:gd name="T3" fmla="*/ 0 h 86"/>
                <a:gd name="T4" fmla="*/ 15 w 45"/>
                <a:gd name="T5" fmla="*/ 86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86">
                  <a:moveTo>
                    <a:pt x="15" y="86"/>
                  </a:moveTo>
                  <a:cubicBezTo>
                    <a:pt x="15" y="86"/>
                    <a:pt x="45" y="46"/>
                    <a:pt x="34" y="0"/>
                  </a:cubicBezTo>
                  <a:cubicBezTo>
                    <a:pt x="34" y="0"/>
                    <a:pt x="0" y="30"/>
                    <a:pt x="15" y="8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6" name="iśḷïḋê"/>
            <p:cNvSpPr/>
            <p:nvPr/>
          </p:nvSpPr>
          <p:spPr bwMode="auto">
            <a:xfrm>
              <a:off x="3784850" y="4072561"/>
              <a:ext cx="404755" cy="226663"/>
            </a:xfrm>
            <a:custGeom>
              <a:gdLst>
                <a:gd name="T0" fmla="*/ 144 w 144"/>
                <a:gd name="T1" fmla="*/ 69 h 81"/>
                <a:gd name="T2" fmla="*/ 0 w 144"/>
                <a:gd name="T3" fmla="*/ 25 h 81"/>
                <a:gd name="T4" fmla="*/ 144 w 144"/>
                <a:gd name="T5" fmla="*/ 69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81">
                  <a:moveTo>
                    <a:pt x="144" y="69"/>
                  </a:moveTo>
                  <a:cubicBezTo>
                    <a:pt x="144" y="69"/>
                    <a:pt x="59" y="81"/>
                    <a:pt x="0" y="25"/>
                  </a:cubicBezTo>
                  <a:cubicBezTo>
                    <a:pt x="0" y="25"/>
                    <a:pt x="72" y="0"/>
                    <a:pt x="144" y="69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7" name="ïSḻïďe"/>
            <p:cNvSpPr/>
            <p:nvPr/>
          </p:nvSpPr>
          <p:spPr bwMode="auto">
            <a:xfrm>
              <a:off x="3807786" y="3862088"/>
              <a:ext cx="348089" cy="218568"/>
            </a:xfrm>
            <a:custGeom>
              <a:gdLst>
                <a:gd name="T0" fmla="*/ 124 w 124"/>
                <a:gd name="T1" fmla="*/ 78 h 78"/>
                <a:gd name="T2" fmla="*/ 0 w 124"/>
                <a:gd name="T3" fmla="*/ 8 h 78"/>
                <a:gd name="T4" fmla="*/ 124 w 124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78">
                  <a:moveTo>
                    <a:pt x="124" y="78"/>
                  </a:moveTo>
                  <a:cubicBezTo>
                    <a:pt x="124" y="78"/>
                    <a:pt x="44" y="72"/>
                    <a:pt x="0" y="8"/>
                  </a:cubicBezTo>
                  <a:cubicBezTo>
                    <a:pt x="0" y="8"/>
                    <a:pt x="72" y="0"/>
                    <a:pt x="124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8" name="ïṩľiḋé"/>
            <p:cNvSpPr/>
            <p:nvPr/>
          </p:nvSpPr>
          <p:spPr bwMode="auto">
            <a:xfrm>
              <a:off x="3802389" y="3705583"/>
              <a:ext cx="311662" cy="218568"/>
            </a:xfrm>
            <a:custGeom>
              <a:gdLst>
                <a:gd name="T0" fmla="*/ 111 w 111"/>
                <a:gd name="T1" fmla="*/ 78 h 78"/>
                <a:gd name="T2" fmla="*/ 0 w 111"/>
                <a:gd name="T3" fmla="*/ 16 h 78"/>
                <a:gd name="T4" fmla="*/ 111 w 111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78">
                  <a:moveTo>
                    <a:pt x="111" y="78"/>
                  </a:moveTo>
                  <a:cubicBezTo>
                    <a:pt x="111" y="78"/>
                    <a:pt x="37" y="61"/>
                    <a:pt x="0" y="16"/>
                  </a:cubicBezTo>
                  <a:cubicBezTo>
                    <a:pt x="0" y="16"/>
                    <a:pt x="79" y="0"/>
                    <a:pt x="111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9" name="ïṩľiďé"/>
            <p:cNvSpPr/>
            <p:nvPr/>
          </p:nvSpPr>
          <p:spPr bwMode="auto">
            <a:xfrm>
              <a:off x="3751120" y="3528840"/>
              <a:ext cx="290075" cy="210473"/>
            </a:xfrm>
            <a:custGeom>
              <a:gdLst>
                <a:gd name="T0" fmla="*/ 103 w 103"/>
                <a:gd name="T1" fmla="*/ 75 h 75"/>
                <a:gd name="T2" fmla="*/ 0 w 103"/>
                <a:gd name="T3" fmla="*/ 7 h 75"/>
                <a:gd name="T4" fmla="*/ 103 w 103"/>
                <a:gd name="T5" fmla="*/ 75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75">
                  <a:moveTo>
                    <a:pt x="103" y="75"/>
                  </a:moveTo>
                  <a:cubicBezTo>
                    <a:pt x="103" y="75"/>
                    <a:pt x="12" y="55"/>
                    <a:pt x="0" y="7"/>
                  </a:cubicBezTo>
                  <a:cubicBezTo>
                    <a:pt x="0" y="7"/>
                    <a:pt x="64" y="0"/>
                    <a:pt x="103" y="75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0" name="îšľíḍé"/>
            <p:cNvSpPr/>
            <p:nvPr/>
          </p:nvSpPr>
          <p:spPr bwMode="auto">
            <a:xfrm>
              <a:off x="3687709" y="3384477"/>
              <a:ext cx="229361" cy="128173"/>
            </a:xfrm>
            <a:custGeom>
              <a:gdLst>
                <a:gd name="T0" fmla="*/ 82 w 82"/>
                <a:gd name="T1" fmla="*/ 43 h 46"/>
                <a:gd name="T2" fmla="*/ 0 w 82"/>
                <a:gd name="T3" fmla="*/ 11 h 46"/>
                <a:gd name="T4" fmla="*/ 82 w 82"/>
                <a:gd name="T5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46">
                  <a:moveTo>
                    <a:pt x="82" y="43"/>
                  </a:moveTo>
                  <a:cubicBezTo>
                    <a:pt x="82" y="43"/>
                    <a:pt x="32" y="46"/>
                    <a:pt x="0" y="11"/>
                  </a:cubicBezTo>
                  <a:cubicBezTo>
                    <a:pt x="0" y="11"/>
                    <a:pt x="43" y="0"/>
                    <a:pt x="82" y="43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1" name="î$1iḑé"/>
            <p:cNvSpPr/>
            <p:nvPr/>
          </p:nvSpPr>
          <p:spPr bwMode="auto">
            <a:xfrm>
              <a:off x="3659376" y="3165910"/>
              <a:ext cx="182140" cy="234758"/>
            </a:xfrm>
            <a:custGeom>
              <a:gdLst>
                <a:gd name="T0" fmla="*/ 65 w 65"/>
                <a:gd name="T1" fmla="*/ 84 h 84"/>
                <a:gd name="T2" fmla="*/ 0 w 65"/>
                <a:gd name="T3" fmla="*/ 0 h 84"/>
                <a:gd name="T4" fmla="*/ 65 w 65"/>
                <a:gd name="T5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5" h="84">
                  <a:moveTo>
                    <a:pt x="65" y="84"/>
                  </a:moveTo>
                  <a:cubicBezTo>
                    <a:pt x="65" y="84"/>
                    <a:pt x="60" y="21"/>
                    <a:pt x="0" y="0"/>
                  </a:cubicBezTo>
                  <a:cubicBezTo>
                    <a:pt x="0" y="0"/>
                    <a:pt x="2" y="54"/>
                    <a:pt x="65" y="84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2" name="í$lîḋè"/>
            <p:cNvSpPr/>
            <p:nvPr/>
          </p:nvSpPr>
          <p:spPr bwMode="auto">
            <a:xfrm>
              <a:off x="7518039" y="4431443"/>
              <a:ext cx="928238" cy="929587"/>
            </a:xfrm>
            <a:custGeom>
              <a:gdLst>
                <a:gd name="T0" fmla="*/ 195 w 331"/>
                <a:gd name="T1" fmla="*/ 0 h 332"/>
                <a:gd name="T2" fmla="*/ 195 w 331"/>
                <a:gd name="T3" fmla="*/ 332 h 332"/>
                <a:gd name="T4" fmla="*/ 137 w 331"/>
                <a:gd name="T5" fmla="*/ 332 h 332"/>
                <a:gd name="T6" fmla="*/ 137 w 331"/>
                <a:gd name="T7" fmla="*/ 0 h 332"/>
                <a:gd name="T8" fmla="*/ 195 w 331"/>
                <a:gd name="T9" fmla="*/ 0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1" h="332">
                  <a:moveTo>
                    <a:pt x="195" y="0"/>
                  </a:moveTo>
                  <a:cubicBezTo>
                    <a:pt x="195" y="0"/>
                    <a:pt x="331" y="290"/>
                    <a:pt x="195" y="332"/>
                  </a:cubicBezTo>
                  <a:cubicBezTo>
                    <a:pt x="137" y="332"/>
                    <a:pt x="137" y="332"/>
                    <a:pt x="137" y="332"/>
                  </a:cubicBezTo>
                  <a:cubicBezTo>
                    <a:pt x="0" y="290"/>
                    <a:pt x="137" y="0"/>
                    <a:pt x="137" y="0"/>
                  </a:cubicBezTo>
                  <a:lnTo>
                    <a:pt x="195" y="0"/>
                  </a:ln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3" name="iṥļïḍê"/>
            <p:cNvSpPr/>
            <p:nvPr/>
          </p:nvSpPr>
          <p:spPr bwMode="auto">
            <a:xfrm>
              <a:off x="7947079" y="3389874"/>
              <a:ext cx="414200" cy="1215614"/>
            </a:xfrm>
            <a:custGeom>
              <a:gdLst>
                <a:gd name="T0" fmla="*/ 11 w 148"/>
                <a:gd name="T1" fmla="*/ 434 h 434"/>
                <a:gd name="T2" fmla="*/ 15 w 148"/>
                <a:gd name="T3" fmla="*/ 433 h 434"/>
                <a:gd name="T4" fmla="*/ 148 w 148"/>
                <a:gd name="T5" fmla="*/ 2 h 434"/>
                <a:gd name="T6" fmla="*/ 144 w 148"/>
                <a:gd name="T7" fmla="*/ 0 h 434"/>
                <a:gd name="T8" fmla="*/ 11 w 148"/>
                <a:gd name="T9" fmla="*/ 434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432">
                  <a:moveTo>
                    <a:pt x="11" y="434"/>
                  </a:moveTo>
                  <a:cubicBezTo>
                    <a:pt x="15" y="433"/>
                    <a:pt x="15" y="433"/>
                    <a:pt x="15" y="433"/>
                  </a:cubicBezTo>
                  <a:cubicBezTo>
                    <a:pt x="15" y="431"/>
                    <a:pt x="4" y="181"/>
                    <a:pt x="148" y="2"/>
                  </a:cubicBezTo>
                  <a:cubicBezTo>
                    <a:pt x="144" y="0"/>
                    <a:pt x="144" y="0"/>
                    <a:pt x="144" y="0"/>
                  </a:cubicBezTo>
                  <a:cubicBezTo>
                    <a:pt x="0" y="179"/>
                    <a:pt x="11" y="431"/>
                    <a:pt x="11" y="434"/>
                  </a:cubicBez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4" name="iṡlíḑè"/>
            <p:cNvSpPr/>
            <p:nvPr/>
          </p:nvSpPr>
          <p:spPr bwMode="auto">
            <a:xfrm>
              <a:off x="7690734" y="3983515"/>
              <a:ext cx="311662" cy="281980"/>
            </a:xfrm>
            <a:custGeom>
              <a:gdLst>
                <a:gd name="T0" fmla="*/ 111 w 111"/>
                <a:gd name="T1" fmla="*/ 101 h 101"/>
                <a:gd name="T2" fmla="*/ 0 w 111"/>
                <a:gd name="T3" fmla="*/ 0 h 101"/>
                <a:gd name="T4" fmla="*/ 111 w 111"/>
                <a:gd name="T5" fmla="*/ 101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100">
                  <a:moveTo>
                    <a:pt x="111" y="101"/>
                  </a:moveTo>
                  <a:cubicBezTo>
                    <a:pt x="111" y="101"/>
                    <a:pt x="30" y="75"/>
                    <a:pt x="0" y="0"/>
                  </a:cubicBezTo>
                  <a:cubicBezTo>
                    <a:pt x="0" y="0"/>
                    <a:pt x="76" y="8"/>
                    <a:pt x="111" y="101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5" name="i$ľiḋè"/>
            <p:cNvSpPr/>
            <p:nvPr/>
          </p:nvSpPr>
          <p:spPr bwMode="auto">
            <a:xfrm>
              <a:off x="7806764" y="3762249"/>
              <a:ext cx="229361" cy="325153"/>
            </a:xfrm>
            <a:custGeom>
              <a:gdLst>
                <a:gd name="T0" fmla="*/ 82 w 82"/>
                <a:gd name="T1" fmla="*/ 116 h 116"/>
                <a:gd name="T2" fmla="*/ 0 w 82"/>
                <a:gd name="T3" fmla="*/ 0 h 116"/>
                <a:gd name="T4" fmla="*/ 82 w 82"/>
                <a:gd name="T5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115">
                  <a:moveTo>
                    <a:pt x="82" y="116"/>
                  </a:moveTo>
                  <a:cubicBezTo>
                    <a:pt x="82" y="116"/>
                    <a:pt x="12" y="76"/>
                    <a:pt x="0" y="0"/>
                  </a:cubicBezTo>
                  <a:cubicBezTo>
                    <a:pt x="0" y="0"/>
                    <a:pt x="68" y="23"/>
                    <a:pt x="82" y="11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6" name="îṥļíḋé"/>
            <p:cNvSpPr/>
            <p:nvPr/>
          </p:nvSpPr>
          <p:spPr bwMode="auto">
            <a:xfrm>
              <a:off x="7924143" y="3596299"/>
              <a:ext cx="165950" cy="327852"/>
            </a:xfrm>
            <a:custGeom>
              <a:gdLst>
                <a:gd name="T0" fmla="*/ 54 w 59"/>
                <a:gd name="T1" fmla="*/ 117 h 117"/>
                <a:gd name="T2" fmla="*/ 3 w 59"/>
                <a:gd name="T3" fmla="*/ 0 h 117"/>
                <a:gd name="T4" fmla="*/ 54 w 59"/>
                <a:gd name="T5" fmla="*/ 11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17">
                  <a:moveTo>
                    <a:pt x="54" y="117"/>
                  </a:moveTo>
                  <a:cubicBezTo>
                    <a:pt x="54" y="117"/>
                    <a:pt x="0" y="69"/>
                    <a:pt x="3" y="0"/>
                  </a:cubicBezTo>
                  <a:cubicBezTo>
                    <a:pt x="3" y="0"/>
                    <a:pt x="59" y="33"/>
                    <a:pt x="54" y="11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7" name="išḻïḓê"/>
            <p:cNvSpPr/>
            <p:nvPr/>
          </p:nvSpPr>
          <p:spPr bwMode="auto">
            <a:xfrm>
              <a:off x="8044220" y="3384477"/>
              <a:ext cx="191584" cy="354836"/>
            </a:xfrm>
            <a:custGeom>
              <a:gdLst>
                <a:gd name="T0" fmla="*/ 36 w 68"/>
                <a:gd name="T1" fmla="*/ 127 h 127"/>
                <a:gd name="T2" fmla="*/ 25 w 68"/>
                <a:gd name="T3" fmla="*/ 0 h 127"/>
                <a:gd name="T4" fmla="*/ 36 w 68"/>
                <a:gd name="T5" fmla="*/ 127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27">
                  <a:moveTo>
                    <a:pt x="36" y="127"/>
                  </a:moveTo>
                  <a:cubicBezTo>
                    <a:pt x="36" y="127"/>
                    <a:pt x="0" y="64"/>
                    <a:pt x="25" y="0"/>
                  </a:cubicBezTo>
                  <a:cubicBezTo>
                    <a:pt x="25" y="0"/>
                    <a:pt x="68" y="49"/>
                    <a:pt x="36" y="12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8" name="íśliďè"/>
            <p:cNvSpPr/>
            <p:nvPr/>
          </p:nvSpPr>
          <p:spPr bwMode="auto">
            <a:xfrm>
              <a:off x="8189932" y="3263051"/>
              <a:ext cx="126823" cy="241504"/>
            </a:xfrm>
            <a:custGeom>
              <a:gdLst>
                <a:gd name="T0" fmla="*/ 30 w 45"/>
                <a:gd name="T1" fmla="*/ 86 h 86"/>
                <a:gd name="T2" fmla="*/ 11 w 45"/>
                <a:gd name="T3" fmla="*/ 0 h 86"/>
                <a:gd name="T4" fmla="*/ 30 w 45"/>
                <a:gd name="T5" fmla="*/ 86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86">
                  <a:moveTo>
                    <a:pt x="30" y="86"/>
                  </a:moveTo>
                  <a:cubicBezTo>
                    <a:pt x="30" y="86"/>
                    <a:pt x="0" y="46"/>
                    <a:pt x="11" y="0"/>
                  </a:cubicBezTo>
                  <a:cubicBezTo>
                    <a:pt x="11" y="0"/>
                    <a:pt x="45" y="30"/>
                    <a:pt x="30" y="8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9" name="iŝļíḋe"/>
            <p:cNvSpPr/>
            <p:nvPr/>
          </p:nvSpPr>
          <p:spPr bwMode="auto">
            <a:xfrm>
              <a:off x="8002396" y="4072561"/>
              <a:ext cx="403406" cy="226663"/>
            </a:xfrm>
            <a:custGeom>
              <a:gdLst>
                <a:gd name="T0" fmla="*/ 0 w 144"/>
                <a:gd name="T1" fmla="*/ 69 h 81"/>
                <a:gd name="T2" fmla="*/ 144 w 144"/>
                <a:gd name="T3" fmla="*/ 25 h 81"/>
                <a:gd name="T4" fmla="*/ 0 w 144"/>
                <a:gd name="T5" fmla="*/ 69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81">
                  <a:moveTo>
                    <a:pt x="0" y="69"/>
                  </a:moveTo>
                  <a:cubicBezTo>
                    <a:pt x="0" y="69"/>
                    <a:pt x="85" y="81"/>
                    <a:pt x="144" y="25"/>
                  </a:cubicBezTo>
                  <a:cubicBezTo>
                    <a:pt x="144" y="25"/>
                    <a:pt x="72" y="0"/>
                    <a:pt x="0" y="69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0" name="ísļîďè"/>
            <p:cNvSpPr/>
            <p:nvPr/>
          </p:nvSpPr>
          <p:spPr bwMode="auto">
            <a:xfrm>
              <a:off x="8036125" y="3862088"/>
              <a:ext cx="348089" cy="218568"/>
            </a:xfrm>
            <a:custGeom>
              <a:gdLst>
                <a:gd name="T0" fmla="*/ 0 w 124"/>
                <a:gd name="T1" fmla="*/ 78 h 78"/>
                <a:gd name="T2" fmla="*/ 124 w 124"/>
                <a:gd name="T3" fmla="*/ 8 h 78"/>
                <a:gd name="T4" fmla="*/ 0 w 124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78">
                  <a:moveTo>
                    <a:pt x="0" y="78"/>
                  </a:moveTo>
                  <a:cubicBezTo>
                    <a:pt x="0" y="78"/>
                    <a:pt x="80" y="72"/>
                    <a:pt x="124" y="8"/>
                  </a:cubicBezTo>
                  <a:cubicBezTo>
                    <a:pt x="124" y="8"/>
                    <a:pt x="52" y="0"/>
                    <a:pt x="0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1" name="i$ḻïdê"/>
            <p:cNvSpPr/>
            <p:nvPr/>
          </p:nvSpPr>
          <p:spPr bwMode="auto">
            <a:xfrm>
              <a:off x="8077950" y="3705583"/>
              <a:ext cx="311662" cy="218568"/>
            </a:xfrm>
            <a:custGeom>
              <a:gdLst>
                <a:gd name="T0" fmla="*/ 0 w 111"/>
                <a:gd name="T1" fmla="*/ 78 h 78"/>
                <a:gd name="T2" fmla="*/ 111 w 111"/>
                <a:gd name="T3" fmla="*/ 16 h 78"/>
                <a:gd name="T4" fmla="*/ 0 w 111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78">
                  <a:moveTo>
                    <a:pt x="0" y="78"/>
                  </a:moveTo>
                  <a:cubicBezTo>
                    <a:pt x="0" y="78"/>
                    <a:pt x="74" y="61"/>
                    <a:pt x="111" y="16"/>
                  </a:cubicBezTo>
                  <a:cubicBezTo>
                    <a:pt x="111" y="16"/>
                    <a:pt x="32" y="0"/>
                    <a:pt x="0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2" name="ïṧlïďè"/>
            <p:cNvSpPr/>
            <p:nvPr/>
          </p:nvSpPr>
          <p:spPr bwMode="auto">
            <a:xfrm>
              <a:off x="8150806" y="3528840"/>
              <a:ext cx="288725" cy="210473"/>
            </a:xfrm>
            <a:custGeom>
              <a:gdLst>
                <a:gd name="T0" fmla="*/ 0 w 103"/>
                <a:gd name="T1" fmla="*/ 75 h 75"/>
                <a:gd name="T2" fmla="*/ 103 w 103"/>
                <a:gd name="T3" fmla="*/ 7 h 75"/>
                <a:gd name="T4" fmla="*/ 0 w 103"/>
                <a:gd name="T5" fmla="*/ 75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75">
                  <a:moveTo>
                    <a:pt x="0" y="75"/>
                  </a:moveTo>
                  <a:cubicBezTo>
                    <a:pt x="0" y="75"/>
                    <a:pt x="91" y="55"/>
                    <a:pt x="103" y="7"/>
                  </a:cubicBezTo>
                  <a:cubicBezTo>
                    <a:pt x="103" y="7"/>
                    <a:pt x="39" y="0"/>
                    <a:pt x="0" y="75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3" name="ïśļidè"/>
            <p:cNvSpPr/>
            <p:nvPr/>
          </p:nvSpPr>
          <p:spPr bwMode="auto">
            <a:xfrm>
              <a:off x="8274931" y="3384477"/>
              <a:ext cx="229361" cy="128173"/>
            </a:xfrm>
            <a:custGeom>
              <a:gdLst>
                <a:gd name="T0" fmla="*/ 0 w 82"/>
                <a:gd name="T1" fmla="*/ 43 h 46"/>
                <a:gd name="T2" fmla="*/ 82 w 82"/>
                <a:gd name="T3" fmla="*/ 11 h 46"/>
                <a:gd name="T4" fmla="*/ 0 w 82"/>
                <a:gd name="T5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46">
                  <a:moveTo>
                    <a:pt x="0" y="43"/>
                  </a:moveTo>
                  <a:cubicBezTo>
                    <a:pt x="0" y="43"/>
                    <a:pt x="50" y="46"/>
                    <a:pt x="82" y="11"/>
                  </a:cubicBezTo>
                  <a:cubicBezTo>
                    <a:pt x="82" y="11"/>
                    <a:pt x="39" y="0"/>
                    <a:pt x="0" y="43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4" name="íSlidé"/>
            <p:cNvSpPr/>
            <p:nvPr/>
          </p:nvSpPr>
          <p:spPr bwMode="auto">
            <a:xfrm>
              <a:off x="8350485" y="3165910"/>
              <a:ext cx="182140" cy="234758"/>
            </a:xfrm>
            <a:custGeom>
              <a:gdLst>
                <a:gd name="T0" fmla="*/ 0 w 65"/>
                <a:gd name="T1" fmla="*/ 84 h 84"/>
                <a:gd name="T2" fmla="*/ 65 w 65"/>
                <a:gd name="T3" fmla="*/ 0 h 84"/>
                <a:gd name="T4" fmla="*/ 0 w 65"/>
                <a:gd name="T5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5" h="84">
                  <a:moveTo>
                    <a:pt x="0" y="84"/>
                  </a:moveTo>
                  <a:cubicBezTo>
                    <a:pt x="0" y="84"/>
                    <a:pt x="5" y="21"/>
                    <a:pt x="65" y="0"/>
                  </a:cubicBezTo>
                  <a:cubicBezTo>
                    <a:pt x="65" y="0"/>
                    <a:pt x="63" y="54"/>
                    <a:pt x="0" y="84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724407" y="2609851"/>
            <a:ext cx="5677105" cy="113347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4724407" y="3770311"/>
            <a:ext cx="5677105" cy="965763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21" name="íşļiḓê"/>
          <p:cNvSpPr/>
          <p:nvPr userDrawn="1"/>
        </p:nvSpPr>
        <p:spPr>
          <a:xfrm flipH="1">
            <a:off x="7998833" y="0"/>
            <a:ext cx="1828016" cy="756444"/>
          </a:xfrm>
          <a:custGeom>
            <a:gdLst>
              <a:gd name="connsiteX0" fmla="*/ 0 w 1828016"/>
              <a:gd name="connsiteY0" fmla="*/ 0 h 756444"/>
              <a:gd name="connsiteX1" fmla="*/ 1828016 w 1828016"/>
              <a:gd name="connsiteY1" fmla="*/ 0 h 756444"/>
              <a:gd name="connsiteX2" fmla="*/ 1827118 w 1828016"/>
              <a:gd name="connsiteY2" fmla="*/ 8944 h 756444"/>
              <a:gd name="connsiteX3" fmla="*/ 914008 w 1828016"/>
              <a:gd name="connsiteY3" fmla="*/ 756444 h 756444"/>
              <a:gd name="connsiteX4" fmla="*/ 898 w 1828016"/>
              <a:gd name="connsiteY4" fmla="*/ 8944 h 7564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8015" h="756444">
                <a:moveTo>
                  <a:pt x="0" y="0"/>
                </a:moveTo>
                <a:lnTo>
                  <a:pt x="1828016" y="0"/>
                </a:lnTo>
                <a:lnTo>
                  <a:pt x="1827118" y="8944"/>
                </a:lnTo>
                <a:cubicBezTo>
                  <a:pt x="1740209" y="435541"/>
                  <a:pt x="1364419" y="756444"/>
                  <a:pt x="914008" y="756444"/>
                </a:cubicBezTo>
                <a:cubicBezTo>
                  <a:pt x="463598" y="756444"/>
                  <a:pt x="87808" y="435541"/>
                  <a:pt x="898" y="8944"/>
                </a:cubicBezTo>
                <a:close/>
              </a:path>
            </a:pathLst>
          </a:custGeom>
          <a:solidFill>
            <a:schemeClr val="accent3">
              <a:alpha val="3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2" name="ï$ḷîḓe"/>
          <p:cNvSpPr/>
          <p:nvPr userDrawn="1"/>
        </p:nvSpPr>
        <p:spPr>
          <a:xfrm flipH="1">
            <a:off x="10045699" y="2732089"/>
            <a:ext cx="2146301" cy="3512854"/>
          </a:xfrm>
          <a:custGeom>
            <a:gdLst>
              <a:gd name="connsiteX0" fmla="*/ 397614 w 2146301"/>
              <a:gd name="connsiteY0" fmla="*/ 0 h 3512854"/>
              <a:gd name="connsiteX1" fmla="*/ 2146301 w 2146301"/>
              <a:gd name="connsiteY1" fmla="*/ 1756427 h 3512854"/>
              <a:gd name="connsiteX2" fmla="*/ 397614 w 2146301"/>
              <a:gd name="connsiteY2" fmla="*/ 3512854 h 3512854"/>
              <a:gd name="connsiteX3" fmla="*/ 45193 w 2146301"/>
              <a:gd name="connsiteY3" fmla="*/ 3477170 h 3512854"/>
              <a:gd name="connsiteX4" fmla="*/ 0 w 2146301"/>
              <a:gd name="connsiteY4" fmla="*/ 3465498 h 3512854"/>
              <a:gd name="connsiteX5" fmla="*/ 0 w 2146301"/>
              <a:gd name="connsiteY5" fmla="*/ 47356 h 3512854"/>
              <a:gd name="connsiteX6" fmla="*/ 45193 w 2146301"/>
              <a:gd name="connsiteY6" fmla="*/ 35685 h 3512854"/>
              <a:gd name="connsiteX7" fmla="*/ 397614 w 2146301"/>
              <a:gd name="connsiteY7" fmla="*/ 0 h 35128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46301" h="3512854">
                <a:moveTo>
                  <a:pt x="397614" y="0"/>
                </a:moveTo>
                <a:cubicBezTo>
                  <a:pt x="1363387" y="0"/>
                  <a:pt x="2146301" y="786379"/>
                  <a:pt x="2146301" y="1756427"/>
                </a:cubicBezTo>
                <a:cubicBezTo>
                  <a:pt x="2146301" y="2726475"/>
                  <a:pt x="1363387" y="3512854"/>
                  <a:pt x="397614" y="3512854"/>
                </a:cubicBezTo>
                <a:cubicBezTo>
                  <a:pt x="276892" y="3512854"/>
                  <a:pt x="159028" y="3500567"/>
                  <a:pt x="45193" y="3477170"/>
                </a:cubicBezTo>
                <a:lnTo>
                  <a:pt x="0" y="3465498"/>
                </a:lnTo>
                <a:lnTo>
                  <a:pt x="0" y="47356"/>
                </a:lnTo>
                <a:lnTo>
                  <a:pt x="45193" y="35685"/>
                </a:lnTo>
                <a:cubicBezTo>
                  <a:pt x="159028" y="12287"/>
                  <a:pt x="276892" y="0"/>
                  <a:pt x="397614" y="0"/>
                </a:cubicBezTo>
                <a:close/>
              </a:path>
            </a:pathLst>
          </a:custGeom>
          <a:solidFill>
            <a:schemeClr val="accent1">
              <a:alpha val="1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ís1îďé"/>
          <p:cNvSpPr/>
          <p:nvPr userDrawn="1"/>
        </p:nvSpPr>
        <p:spPr bwMode="auto">
          <a:xfrm flipH="1">
            <a:off x="0" y="-9524"/>
            <a:ext cx="4900612" cy="5137150"/>
          </a:xfrm>
          <a:custGeom>
            <a:gdLst>
              <a:gd name="T0" fmla="*/ 0 w 3072"/>
              <a:gd name="T1" fmla="*/ 1360 h 3220"/>
              <a:gd name="T2" fmla="*/ 1860 w 3072"/>
              <a:gd name="T3" fmla="*/ 3220 h 3220"/>
              <a:gd name="T4" fmla="*/ 3072 w 3072"/>
              <a:gd name="T5" fmla="*/ 2771 h 3220"/>
              <a:gd name="T6" fmla="*/ 3072 w 3072"/>
              <a:gd name="T7" fmla="*/ 0 h 3220"/>
              <a:gd name="T8" fmla="*/ 591 w 3072"/>
              <a:gd name="T9" fmla="*/ 0 h 3220"/>
              <a:gd name="T10" fmla="*/ 0 w 3072"/>
              <a:gd name="T11" fmla="*/ 1360 h 3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072" h="3220">
                <a:moveTo>
                  <a:pt x="0" y="1360"/>
                </a:moveTo>
                <a:cubicBezTo>
                  <a:pt x="0" y="2387"/>
                  <a:pt x="833" y="3220"/>
                  <a:pt x="1860" y="3220"/>
                </a:cubicBezTo>
                <a:cubicBezTo>
                  <a:pt x="2323" y="3220"/>
                  <a:pt x="2746" y="3051"/>
                  <a:pt x="3072" y="2771"/>
                </a:cubicBezTo>
                <a:cubicBezTo>
                  <a:pt x="3072" y="0"/>
                  <a:pt x="3072" y="0"/>
                  <a:pt x="3072" y="0"/>
                </a:cubicBezTo>
                <a:cubicBezTo>
                  <a:pt x="591" y="0"/>
                  <a:pt x="591" y="0"/>
                  <a:pt x="591" y="0"/>
                </a:cubicBezTo>
                <a:cubicBezTo>
                  <a:pt x="227" y="340"/>
                  <a:pt x="0" y="823"/>
                  <a:pt x="0" y="136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grpSp>
        <p:nvGrpSpPr>
          <p:cNvPr id="126" name="组合 6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 userDrawn="1"/>
        </p:nvGrpSpPr>
        <p:grpSpPr>
          <a:xfrm>
            <a:off x="1419628" y="2127248"/>
            <a:ext cx="3592459" cy="3286126"/>
            <a:chOff x="3659376" y="1200150"/>
            <a:chExt cx="4873249" cy="4457701"/>
          </a:xfrm>
        </p:grpSpPr>
        <p:sp>
          <p:nvSpPr>
            <p:cNvPr id="127" name="iśḷiḍe"/>
            <p:cNvSpPr/>
            <p:nvPr/>
          </p:nvSpPr>
          <p:spPr bwMode="auto">
            <a:xfrm>
              <a:off x="3815881" y="1200150"/>
              <a:ext cx="4589920" cy="3101772"/>
            </a:xfrm>
            <a:custGeom>
              <a:gdLst>
                <a:gd name="T0" fmla="*/ 1202 w 1637"/>
                <a:gd name="T1" fmla="*/ 1076 h 1108"/>
                <a:gd name="T2" fmla="*/ 1485 w 1637"/>
                <a:gd name="T3" fmla="*/ 956 h 1108"/>
                <a:gd name="T4" fmla="*/ 1505 w 1637"/>
                <a:gd name="T5" fmla="*/ 784 h 1108"/>
                <a:gd name="T6" fmla="*/ 1462 w 1637"/>
                <a:gd name="T7" fmla="*/ 665 h 1108"/>
                <a:gd name="T8" fmla="*/ 1578 w 1637"/>
                <a:gd name="T9" fmla="*/ 446 h 1108"/>
                <a:gd name="T10" fmla="*/ 1313 w 1637"/>
                <a:gd name="T11" fmla="*/ 326 h 1108"/>
                <a:gd name="T12" fmla="*/ 1068 w 1637"/>
                <a:gd name="T13" fmla="*/ 172 h 1108"/>
                <a:gd name="T14" fmla="*/ 796 w 1637"/>
                <a:gd name="T15" fmla="*/ 5 h 1108"/>
                <a:gd name="T16" fmla="*/ 470 w 1637"/>
                <a:gd name="T17" fmla="*/ 169 h 1108"/>
                <a:gd name="T18" fmla="*/ 335 w 1637"/>
                <a:gd name="T19" fmla="*/ 323 h 1108"/>
                <a:gd name="T20" fmla="*/ 146 w 1637"/>
                <a:gd name="T21" fmla="*/ 399 h 1108"/>
                <a:gd name="T22" fmla="*/ 271 w 1637"/>
                <a:gd name="T23" fmla="*/ 1036 h 1108"/>
                <a:gd name="T24" fmla="*/ 1202 w 1637"/>
                <a:gd name="T25" fmla="*/ 1076 h 1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6" h="1108">
                  <a:moveTo>
                    <a:pt x="1202" y="1076"/>
                  </a:moveTo>
                  <a:cubicBezTo>
                    <a:pt x="1313" y="1108"/>
                    <a:pt x="1438" y="1061"/>
                    <a:pt x="1485" y="956"/>
                  </a:cubicBezTo>
                  <a:cubicBezTo>
                    <a:pt x="1511" y="904"/>
                    <a:pt x="1520" y="843"/>
                    <a:pt x="1505" y="784"/>
                  </a:cubicBezTo>
                  <a:cubicBezTo>
                    <a:pt x="1497" y="746"/>
                    <a:pt x="1456" y="706"/>
                    <a:pt x="1462" y="665"/>
                  </a:cubicBezTo>
                  <a:cubicBezTo>
                    <a:pt x="1473" y="568"/>
                    <a:pt x="1637" y="577"/>
                    <a:pt x="1578" y="446"/>
                  </a:cubicBezTo>
                  <a:cubicBezTo>
                    <a:pt x="1529" y="341"/>
                    <a:pt x="1412" y="332"/>
                    <a:pt x="1313" y="326"/>
                  </a:cubicBezTo>
                  <a:cubicBezTo>
                    <a:pt x="1187" y="320"/>
                    <a:pt x="1135" y="274"/>
                    <a:pt x="1068" y="172"/>
                  </a:cubicBezTo>
                  <a:cubicBezTo>
                    <a:pt x="1004" y="70"/>
                    <a:pt x="922" y="8"/>
                    <a:pt x="796" y="5"/>
                  </a:cubicBezTo>
                  <a:cubicBezTo>
                    <a:pt x="665" y="0"/>
                    <a:pt x="554" y="72"/>
                    <a:pt x="470" y="169"/>
                  </a:cubicBezTo>
                  <a:cubicBezTo>
                    <a:pt x="426" y="221"/>
                    <a:pt x="394" y="285"/>
                    <a:pt x="335" y="323"/>
                  </a:cubicBezTo>
                  <a:cubicBezTo>
                    <a:pt x="277" y="358"/>
                    <a:pt x="207" y="367"/>
                    <a:pt x="146" y="399"/>
                  </a:cubicBezTo>
                  <a:cubicBezTo>
                    <a:pt x="6" y="472"/>
                    <a:pt x="0" y="817"/>
                    <a:pt x="271" y="1036"/>
                  </a:cubicBezTo>
                  <a:cubicBezTo>
                    <a:pt x="1202" y="1076"/>
                    <a:pt x="1202" y="1076"/>
                    <a:pt x="1202" y="1076"/>
                  </a:cubicBezTo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8" name="îṡḷîḓê"/>
            <p:cNvSpPr/>
            <p:nvPr/>
          </p:nvSpPr>
          <p:spPr bwMode="auto">
            <a:xfrm>
              <a:off x="4449997" y="1669666"/>
              <a:ext cx="485706" cy="473564"/>
            </a:xfrm>
            <a:custGeom>
              <a:gdLst>
                <a:gd name="T0" fmla="*/ 36 w 173"/>
                <a:gd name="T1" fmla="*/ 132 h 169"/>
                <a:gd name="T2" fmla="*/ 152 w 173"/>
                <a:gd name="T3" fmla="*/ 61 h 169"/>
                <a:gd name="T4" fmla="*/ 36 w 173"/>
                <a:gd name="T5" fmla="*/ 132 h 1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3" h="169">
                  <a:moveTo>
                    <a:pt x="36" y="132"/>
                  </a:moveTo>
                  <a:cubicBezTo>
                    <a:pt x="62" y="169"/>
                    <a:pt x="173" y="91"/>
                    <a:pt x="152" y="61"/>
                  </a:cubicBezTo>
                  <a:cubicBezTo>
                    <a:pt x="109" y="0"/>
                    <a:pt x="0" y="80"/>
                    <a:pt x="36" y="132"/>
                  </a:cubicBezTo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29" name="îš1îḋe"/>
            <p:cNvSpPr/>
            <p:nvPr/>
          </p:nvSpPr>
          <p:spPr bwMode="auto">
            <a:xfrm>
              <a:off x="7368280" y="1854504"/>
              <a:ext cx="300868" cy="226663"/>
            </a:xfrm>
            <a:custGeom>
              <a:gdLst>
                <a:gd name="T0" fmla="*/ 33 w 107"/>
                <a:gd name="T1" fmla="*/ 62 h 81"/>
                <a:gd name="T2" fmla="*/ 56 w 107"/>
                <a:gd name="T3" fmla="*/ 16 h 81"/>
                <a:gd name="T4" fmla="*/ 33 w 107"/>
                <a:gd name="T5" fmla="*/ 62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7" h="81">
                  <a:moveTo>
                    <a:pt x="33" y="62"/>
                  </a:moveTo>
                  <a:cubicBezTo>
                    <a:pt x="0" y="53"/>
                    <a:pt x="10" y="0"/>
                    <a:pt x="56" y="16"/>
                  </a:cubicBezTo>
                  <a:cubicBezTo>
                    <a:pt x="93" y="30"/>
                    <a:pt x="107" y="81"/>
                    <a:pt x="33" y="62"/>
                  </a:cubicBezTo>
                  <a:close/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0" name="îṡļíḍè"/>
            <p:cNvSpPr/>
            <p:nvPr/>
          </p:nvSpPr>
          <p:spPr bwMode="auto">
            <a:xfrm>
              <a:off x="7654307" y="1989422"/>
              <a:ext cx="109284" cy="103888"/>
            </a:xfrm>
            <a:custGeom>
              <a:gdLst>
                <a:gd name="T0" fmla="*/ 12 w 39"/>
                <a:gd name="T1" fmla="*/ 30 h 37"/>
                <a:gd name="T2" fmla="*/ 22 w 39"/>
                <a:gd name="T3" fmla="*/ 7 h 37"/>
                <a:gd name="T4" fmla="*/ 12 w 39"/>
                <a:gd name="T5" fmla="*/ 3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7">
                  <a:moveTo>
                    <a:pt x="12" y="30"/>
                  </a:moveTo>
                  <a:cubicBezTo>
                    <a:pt x="0" y="27"/>
                    <a:pt x="5" y="0"/>
                    <a:pt x="22" y="7"/>
                  </a:cubicBezTo>
                  <a:cubicBezTo>
                    <a:pt x="36" y="12"/>
                    <a:pt x="39" y="37"/>
                    <a:pt x="12" y="30"/>
                  </a:cubicBezTo>
                  <a:close/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1" name="íśļíḍe"/>
            <p:cNvSpPr/>
            <p:nvPr/>
          </p:nvSpPr>
          <p:spPr bwMode="auto">
            <a:xfrm>
              <a:off x="7949777" y="3030992"/>
              <a:ext cx="140315" cy="109284"/>
            </a:xfrm>
            <a:custGeom>
              <a:gdLst>
                <a:gd name="T0" fmla="*/ 20 w 50"/>
                <a:gd name="T1" fmla="*/ 38 h 39"/>
                <a:gd name="T2" fmla="*/ 20 w 50"/>
                <a:gd name="T3" fmla="*/ 1 h 39"/>
                <a:gd name="T4" fmla="*/ 20 w 50"/>
                <a:gd name="T5" fmla="*/ 38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39">
                  <a:moveTo>
                    <a:pt x="20" y="38"/>
                  </a:moveTo>
                  <a:cubicBezTo>
                    <a:pt x="6" y="39"/>
                    <a:pt x="0" y="0"/>
                    <a:pt x="20" y="1"/>
                  </a:cubicBezTo>
                  <a:cubicBezTo>
                    <a:pt x="36" y="1"/>
                    <a:pt x="50" y="34"/>
                    <a:pt x="20" y="38"/>
                  </a:cubicBezTo>
                  <a:close/>
                </a:path>
              </a:pathLst>
            </a:custGeom>
            <a:solidFill>
              <a:srgbClr val="C0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2" name="ïṣlïďe"/>
            <p:cNvSpPr/>
            <p:nvPr/>
          </p:nvSpPr>
          <p:spPr bwMode="auto">
            <a:xfrm>
              <a:off x="4769754" y="1604905"/>
              <a:ext cx="2652493" cy="908000"/>
            </a:xfrm>
            <a:prstGeom prst="rect">
              <a:avLst/>
            </a:prstGeom>
            <a:solidFill>
              <a:srgbClr val="8DC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3" name="íṥ1îḓè"/>
            <p:cNvSpPr/>
            <p:nvPr/>
          </p:nvSpPr>
          <p:spPr bwMode="auto">
            <a:xfrm>
              <a:off x="4769754" y="1604905"/>
              <a:ext cx="2652493" cy="9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4" name="i$ļîḍe"/>
            <p:cNvSpPr/>
            <p:nvPr/>
          </p:nvSpPr>
          <p:spPr bwMode="auto">
            <a:xfrm>
              <a:off x="4769754" y="1604905"/>
              <a:ext cx="1659495" cy="908000"/>
            </a:xfrm>
            <a:custGeom>
              <a:gdLst>
                <a:gd name="T0" fmla="*/ 1230 w 1230"/>
                <a:gd name="T1" fmla="*/ 0 h 673"/>
                <a:gd name="T2" fmla="*/ 0 w 1230"/>
                <a:gd name="T3" fmla="*/ 0 h 673"/>
                <a:gd name="T4" fmla="*/ 0 w 1230"/>
                <a:gd name="T5" fmla="*/ 673 h 673"/>
                <a:gd name="T6" fmla="*/ 688 w 1230"/>
                <a:gd name="T7" fmla="*/ 673 h 673"/>
                <a:gd name="T8" fmla="*/ 1230 w 1230"/>
                <a:gd name="T9" fmla="*/ 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0" h="673">
                  <a:moveTo>
                    <a:pt x="1230" y="0"/>
                  </a:moveTo>
                  <a:lnTo>
                    <a:pt x="0" y="0"/>
                  </a:lnTo>
                  <a:lnTo>
                    <a:pt x="0" y="673"/>
                  </a:lnTo>
                  <a:lnTo>
                    <a:pt x="688" y="673"/>
                  </a:lnTo>
                  <a:lnTo>
                    <a:pt x="1230" y="0"/>
                  </a:lnTo>
                  <a:close/>
                </a:path>
              </a:pathLst>
            </a:custGeom>
            <a:solidFill>
              <a:srgbClr val="A4C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5" name="ïṡľiďê"/>
            <p:cNvSpPr/>
            <p:nvPr/>
          </p:nvSpPr>
          <p:spPr bwMode="auto">
            <a:xfrm>
              <a:off x="4769754" y="1604905"/>
              <a:ext cx="1659495" cy="908000"/>
            </a:xfrm>
            <a:custGeom>
              <a:gdLst>
                <a:gd name="T0" fmla="*/ 1230 w 1230"/>
                <a:gd name="T1" fmla="*/ 0 h 673"/>
                <a:gd name="T2" fmla="*/ 0 w 1230"/>
                <a:gd name="T3" fmla="*/ 0 h 673"/>
                <a:gd name="T4" fmla="*/ 0 w 1230"/>
                <a:gd name="T5" fmla="*/ 673 h 673"/>
                <a:gd name="T6" fmla="*/ 688 w 1230"/>
                <a:gd name="T7" fmla="*/ 673 h 673"/>
                <a:gd name="T8" fmla="*/ 1230 w 1230"/>
                <a:gd name="T9" fmla="*/ 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0" h="673">
                  <a:moveTo>
                    <a:pt x="1230" y="0"/>
                  </a:moveTo>
                  <a:lnTo>
                    <a:pt x="0" y="0"/>
                  </a:lnTo>
                  <a:lnTo>
                    <a:pt x="0" y="673"/>
                  </a:lnTo>
                  <a:lnTo>
                    <a:pt x="688" y="673"/>
                  </a:lnTo>
                  <a:lnTo>
                    <a:pt x="123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6" name="ïŝḷíḓe"/>
            <p:cNvSpPr/>
            <p:nvPr/>
          </p:nvSpPr>
          <p:spPr bwMode="auto">
            <a:xfrm>
              <a:off x="6166158" y="1604905"/>
              <a:ext cx="507293" cy="518086"/>
            </a:xfrm>
            <a:custGeom>
              <a:gdLst>
                <a:gd name="T0" fmla="*/ 376 w 376"/>
                <a:gd name="T1" fmla="*/ 0 h 384"/>
                <a:gd name="T2" fmla="*/ 285 w 376"/>
                <a:gd name="T3" fmla="*/ 0 h 384"/>
                <a:gd name="T4" fmla="*/ 0 w 376"/>
                <a:gd name="T5" fmla="*/ 384 h 384"/>
                <a:gd name="T6" fmla="*/ 376 w 376"/>
                <a:gd name="T7" fmla="*/ 0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6" h="384">
                  <a:moveTo>
                    <a:pt x="376" y="0"/>
                  </a:moveTo>
                  <a:lnTo>
                    <a:pt x="285" y="0"/>
                  </a:lnTo>
                  <a:lnTo>
                    <a:pt x="0" y="384"/>
                  </a:lnTo>
                  <a:lnTo>
                    <a:pt x="376" y="0"/>
                  </a:lnTo>
                  <a:close/>
                </a:path>
              </a:pathLst>
            </a:custGeom>
            <a:solidFill>
              <a:srgbClr val="A4C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7" name="îsḻîḓe"/>
            <p:cNvSpPr/>
            <p:nvPr/>
          </p:nvSpPr>
          <p:spPr bwMode="auto">
            <a:xfrm>
              <a:off x="6166158" y="1604905"/>
              <a:ext cx="507293" cy="518086"/>
            </a:xfrm>
            <a:custGeom>
              <a:gdLst>
                <a:gd name="T0" fmla="*/ 376 w 376"/>
                <a:gd name="T1" fmla="*/ 0 h 384"/>
                <a:gd name="T2" fmla="*/ 285 w 376"/>
                <a:gd name="T3" fmla="*/ 0 h 384"/>
                <a:gd name="T4" fmla="*/ 0 w 376"/>
                <a:gd name="T5" fmla="*/ 384 h 384"/>
                <a:gd name="T6" fmla="*/ 376 w 376"/>
                <a:gd name="T7" fmla="*/ 0 h 3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6" h="384">
                  <a:moveTo>
                    <a:pt x="376" y="0"/>
                  </a:moveTo>
                  <a:lnTo>
                    <a:pt x="285" y="0"/>
                  </a:lnTo>
                  <a:lnTo>
                    <a:pt x="0" y="384"/>
                  </a:lnTo>
                  <a:lnTo>
                    <a:pt x="37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8" name="îš1ïḍé"/>
            <p:cNvSpPr/>
            <p:nvPr/>
          </p:nvSpPr>
          <p:spPr bwMode="auto">
            <a:xfrm>
              <a:off x="5568470" y="2015056"/>
              <a:ext cx="597688" cy="441183"/>
            </a:xfrm>
            <a:custGeom>
              <a:gdLst>
                <a:gd name="T0" fmla="*/ 116 w 213"/>
                <a:gd name="T1" fmla="*/ 42 h 158"/>
                <a:gd name="T2" fmla="*/ 33 w 213"/>
                <a:gd name="T3" fmla="*/ 29 h 158"/>
                <a:gd name="T4" fmla="*/ 52 w 213"/>
                <a:gd name="T5" fmla="*/ 147 h 158"/>
                <a:gd name="T6" fmla="*/ 193 w 213"/>
                <a:gd name="T7" fmla="*/ 158 h 158"/>
                <a:gd name="T8" fmla="*/ 213 w 213"/>
                <a:gd name="T9" fmla="*/ 88 h 158"/>
                <a:gd name="T10" fmla="*/ 116 w 213"/>
                <a:gd name="T11" fmla="*/ 42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13" h="158">
                  <a:moveTo>
                    <a:pt x="116" y="42"/>
                  </a:moveTo>
                  <a:cubicBezTo>
                    <a:pt x="92" y="34"/>
                    <a:pt x="60" y="0"/>
                    <a:pt x="33" y="29"/>
                  </a:cubicBezTo>
                  <a:cubicBezTo>
                    <a:pt x="0" y="65"/>
                    <a:pt x="52" y="147"/>
                    <a:pt x="52" y="147"/>
                  </a:cubicBezTo>
                  <a:cubicBezTo>
                    <a:pt x="52" y="147"/>
                    <a:pt x="146" y="157"/>
                    <a:pt x="193" y="158"/>
                  </a:cubicBezTo>
                  <a:cubicBezTo>
                    <a:pt x="193" y="158"/>
                    <a:pt x="213" y="133"/>
                    <a:pt x="213" y="88"/>
                  </a:cubicBezTo>
                  <a:cubicBezTo>
                    <a:pt x="213" y="35"/>
                    <a:pt x="178" y="62"/>
                    <a:pt x="116" y="42"/>
                  </a:cubicBezTo>
                  <a:close/>
                </a:path>
              </a:pathLst>
            </a:custGeom>
            <a:solidFill>
              <a:srgbClr val="6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9" name="ïṧḷidè"/>
            <p:cNvSpPr/>
            <p:nvPr/>
          </p:nvSpPr>
          <p:spPr bwMode="auto">
            <a:xfrm>
              <a:off x="5212286" y="2784091"/>
              <a:ext cx="1388309" cy="1230455"/>
            </a:xfrm>
            <a:custGeom>
              <a:gdLst>
                <a:gd name="T0" fmla="*/ 867 w 1029"/>
                <a:gd name="T1" fmla="*/ 455 h 912"/>
                <a:gd name="T2" fmla="*/ 877 w 1029"/>
                <a:gd name="T3" fmla="*/ 912 h 912"/>
                <a:gd name="T4" fmla="*/ 962 w 1029"/>
                <a:gd name="T5" fmla="*/ 909 h 912"/>
                <a:gd name="T6" fmla="*/ 1029 w 1029"/>
                <a:gd name="T7" fmla="*/ 384 h 912"/>
                <a:gd name="T8" fmla="*/ 821 w 1029"/>
                <a:gd name="T9" fmla="*/ 2 h 912"/>
                <a:gd name="T10" fmla="*/ 196 w 1029"/>
                <a:gd name="T11" fmla="*/ 0 h 912"/>
                <a:gd name="T12" fmla="*/ 0 w 1029"/>
                <a:gd name="T13" fmla="*/ 447 h 912"/>
                <a:gd name="T14" fmla="*/ 119 w 1029"/>
                <a:gd name="T15" fmla="*/ 912 h 912"/>
                <a:gd name="T16" fmla="*/ 183 w 1029"/>
                <a:gd name="T17" fmla="*/ 907 h 912"/>
                <a:gd name="T18" fmla="*/ 171 w 1029"/>
                <a:gd name="T19" fmla="*/ 467 h 912"/>
                <a:gd name="T20" fmla="*/ 231 w 1029"/>
                <a:gd name="T21" fmla="*/ 301 h 912"/>
                <a:gd name="T22" fmla="*/ 256 w 1029"/>
                <a:gd name="T23" fmla="*/ 820 h 912"/>
                <a:gd name="T24" fmla="*/ 784 w 1029"/>
                <a:gd name="T25" fmla="*/ 820 h 912"/>
                <a:gd name="T26" fmla="*/ 798 w 1029"/>
                <a:gd name="T27" fmla="*/ 308 h 912"/>
                <a:gd name="T28" fmla="*/ 867 w 1029"/>
                <a:gd name="T29" fmla="*/ 455 h 9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29" h="912">
                  <a:moveTo>
                    <a:pt x="867" y="455"/>
                  </a:moveTo>
                  <a:lnTo>
                    <a:pt x="877" y="912"/>
                  </a:lnTo>
                  <a:lnTo>
                    <a:pt x="962" y="909"/>
                  </a:lnTo>
                  <a:lnTo>
                    <a:pt x="1029" y="384"/>
                  </a:lnTo>
                  <a:lnTo>
                    <a:pt x="821" y="2"/>
                  </a:lnTo>
                  <a:lnTo>
                    <a:pt x="196" y="0"/>
                  </a:lnTo>
                  <a:lnTo>
                    <a:pt x="0" y="447"/>
                  </a:lnTo>
                  <a:lnTo>
                    <a:pt x="119" y="912"/>
                  </a:lnTo>
                  <a:lnTo>
                    <a:pt x="183" y="907"/>
                  </a:lnTo>
                  <a:lnTo>
                    <a:pt x="171" y="467"/>
                  </a:lnTo>
                  <a:lnTo>
                    <a:pt x="231" y="301"/>
                  </a:lnTo>
                  <a:lnTo>
                    <a:pt x="256" y="820"/>
                  </a:lnTo>
                  <a:lnTo>
                    <a:pt x="784" y="820"/>
                  </a:lnTo>
                  <a:lnTo>
                    <a:pt x="798" y="308"/>
                  </a:lnTo>
                  <a:lnTo>
                    <a:pt x="867" y="455"/>
                  </a:lnTo>
                  <a:close/>
                </a:path>
              </a:pathLst>
            </a:custGeom>
            <a:solidFill>
              <a:srgbClr val="B8F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0" name="ïṧḻíḑe"/>
            <p:cNvSpPr/>
            <p:nvPr/>
          </p:nvSpPr>
          <p:spPr bwMode="auto">
            <a:xfrm>
              <a:off x="5843703" y="2650522"/>
              <a:ext cx="140315" cy="133570"/>
            </a:xfrm>
            <a:custGeom>
              <a:gdLst>
                <a:gd name="T0" fmla="*/ 0 w 104"/>
                <a:gd name="T1" fmla="*/ 99 h 99"/>
                <a:gd name="T2" fmla="*/ 2 w 104"/>
                <a:gd name="T3" fmla="*/ 4 h 99"/>
                <a:gd name="T4" fmla="*/ 102 w 104"/>
                <a:gd name="T5" fmla="*/ 0 h 99"/>
                <a:gd name="T6" fmla="*/ 104 w 104"/>
                <a:gd name="T7" fmla="*/ 99 h 99"/>
                <a:gd name="T8" fmla="*/ 0 w 104"/>
                <a:gd name="T9" fmla="*/ 99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4" h="99">
                  <a:moveTo>
                    <a:pt x="0" y="99"/>
                  </a:moveTo>
                  <a:lnTo>
                    <a:pt x="2" y="4"/>
                  </a:lnTo>
                  <a:lnTo>
                    <a:pt x="102" y="0"/>
                  </a:lnTo>
                  <a:lnTo>
                    <a:pt x="104" y="99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1" name="îšļiďe"/>
            <p:cNvSpPr/>
            <p:nvPr/>
          </p:nvSpPr>
          <p:spPr bwMode="auto">
            <a:xfrm>
              <a:off x="6085207" y="2387431"/>
              <a:ext cx="66110" cy="125474"/>
            </a:xfrm>
            <a:custGeom>
              <a:gdLst>
                <a:gd name="T0" fmla="*/ 6 w 24"/>
                <a:gd name="T1" fmla="*/ 7 h 45"/>
                <a:gd name="T2" fmla="*/ 24 w 24"/>
                <a:gd name="T3" fmla="*/ 15 h 45"/>
                <a:gd name="T4" fmla="*/ 0 w 24"/>
                <a:gd name="T5" fmla="*/ 45 h 45"/>
                <a:gd name="T6" fmla="*/ 6 w 24"/>
                <a:gd name="T7" fmla="*/ 7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45">
                  <a:moveTo>
                    <a:pt x="6" y="7"/>
                  </a:moveTo>
                  <a:cubicBezTo>
                    <a:pt x="6" y="7"/>
                    <a:pt x="24" y="0"/>
                    <a:pt x="24" y="15"/>
                  </a:cubicBezTo>
                  <a:cubicBezTo>
                    <a:pt x="23" y="33"/>
                    <a:pt x="0" y="45"/>
                    <a:pt x="0" y="45"/>
                  </a:cubicBezTo>
                  <a:lnTo>
                    <a:pt x="6" y="7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2" name="íSḷiḋé"/>
            <p:cNvSpPr/>
            <p:nvPr/>
          </p:nvSpPr>
          <p:spPr bwMode="auto">
            <a:xfrm>
              <a:off x="5683150" y="2372590"/>
              <a:ext cx="70158" cy="129522"/>
            </a:xfrm>
            <a:custGeom>
              <a:gdLst>
                <a:gd name="T0" fmla="*/ 20 w 25"/>
                <a:gd name="T1" fmla="*/ 8 h 46"/>
                <a:gd name="T2" fmla="*/ 1 w 25"/>
                <a:gd name="T3" fmla="*/ 14 h 46"/>
                <a:gd name="T4" fmla="*/ 25 w 25"/>
                <a:gd name="T5" fmla="*/ 46 h 46"/>
                <a:gd name="T6" fmla="*/ 20 w 25"/>
                <a:gd name="T7" fmla="*/ 8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46">
                  <a:moveTo>
                    <a:pt x="20" y="8"/>
                  </a:moveTo>
                  <a:cubicBezTo>
                    <a:pt x="20" y="8"/>
                    <a:pt x="1" y="0"/>
                    <a:pt x="1" y="14"/>
                  </a:cubicBezTo>
                  <a:cubicBezTo>
                    <a:pt x="0" y="33"/>
                    <a:pt x="25" y="46"/>
                    <a:pt x="25" y="46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3" name="îṣľîďé"/>
            <p:cNvSpPr/>
            <p:nvPr/>
          </p:nvSpPr>
          <p:spPr bwMode="auto">
            <a:xfrm>
              <a:off x="5726324" y="2297036"/>
              <a:ext cx="395311" cy="420945"/>
            </a:xfrm>
            <a:custGeom>
              <a:gdLst>
                <a:gd name="T0" fmla="*/ 43 w 293"/>
                <a:gd name="T1" fmla="*/ 305 h 312"/>
                <a:gd name="T2" fmla="*/ 239 w 293"/>
                <a:gd name="T3" fmla="*/ 312 h 312"/>
                <a:gd name="T4" fmla="*/ 293 w 293"/>
                <a:gd name="T5" fmla="*/ 8 h 312"/>
                <a:gd name="T6" fmla="*/ 0 w 293"/>
                <a:gd name="T7" fmla="*/ 0 h 312"/>
                <a:gd name="T8" fmla="*/ 43 w 293"/>
                <a:gd name="T9" fmla="*/ 305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3" h="312">
                  <a:moveTo>
                    <a:pt x="43" y="305"/>
                  </a:moveTo>
                  <a:lnTo>
                    <a:pt x="239" y="312"/>
                  </a:lnTo>
                  <a:lnTo>
                    <a:pt x="293" y="8"/>
                  </a:lnTo>
                  <a:lnTo>
                    <a:pt x="0" y="0"/>
                  </a:lnTo>
                  <a:lnTo>
                    <a:pt x="43" y="305"/>
                  </a:lnTo>
                  <a:close/>
                </a:path>
              </a:pathLst>
            </a:custGeom>
            <a:solidFill>
              <a:srgbClr val="D7F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4" name="iS1ïde"/>
            <p:cNvSpPr/>
            <p:nvPr/>
          </p:nvSpPr>
          <p:spPr bwMode="auto">
            <a:xfrm>
              <a:off x="5880131" y="2411716"/>
              <a:ext cx="72856" cy="148410"/>
            </a:xfrm>
            <a:custGeom>
              <a:gdLst>
                <a:gd name="T0" fmla="*/ 6 w 26"/>
                <a:gd name="T1" fmla="*/ 37 h 53"/>
                <a:gd name="T2" fmla="*/ 8 w 26"/>
                <a:gd name="T3" fmla="*/ 0 h 53"/>
                <a:gd name="T4" fmla="*/ 2 w 26"/>
                <a:gd name="T5" fmla="*/ 37 h 53"/>
                <a:gd name="T6" fmla="*/ 0 w 26"/>
                <a:gd name="T7" fmla="*/ 52 h 53"/>
                <a:gd name="T8" fmla="*/ 6 w 26"/>
                <a:gd name="T9" fmla="*/ 53 h 53"/>
                <a:gd name="T10" fmla="*/ 10 w 26"/>
                <a:gd name="T11" fmla="*/ 53 h 53"/>
                <a:gd name="T12" fmla="*/ 17 w 26"/>
                <a:gd name="T13" fmla="*/ 52 h 53"/>
                <a:gd name="T14" fmla="*/ 26 w 26"/>
                <a:gd name="T15" fmla="*/ 52 h 53"/>
                <a:gd name="T16" fmla="*/ 17 w 26"/>
                <a:gd name="T17" fmla="*/ 50 h 53"/>
                <a:gd name="T18" fmla="*/ 10 w 26"/>
                <a:gd name="T19" fmla="*/ 49 h 53"/>
                <a:gd name="T20" fmla="*/ 6 w 26"/>
                <a:gd name="T21" fmla="*/ 49 h 53"/>
                <a:gd name="T22" fmla="*/ 4 w 26"/>
                <a:gd name="T23" fmla="*/ 49 h 53"/>
                <a:gd name="T24" fmla="*/ 4 w 26"/>
                <a:gd name="T25" fmla="*/ 49 h 53"/>
                <a:gd name="T26" fmla="*/ 4 w 26"/>
                <a:gd name="T27" fmla="*/ 49 h 53"/>
                <a:gd name="T28" fmla="*/ 4 w 26"/>
                <a:gd name="T29" fmla="*/ 49 h 53"/>
                <a:gd name="T30" fmla="*/ 4 w 26"/>
                <a:gd name="T31" fmla="*/ 48 h 53"/>
                <a:gd name="T32" fmla="*/ 5 w 26"/>
                <a:gd name="T33" fmla="*/ 44 h 53"/>
                <a:gd name="T34" fmla="*/ 6 w 26"/>
                <a:gd name="T35" fmla="*/ 37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52">
                  <a:moveTo>
                    <a:pt x="6" y="37"/>
                  </a:moveTo>
                  <a:cubicBezTo>
                    <a:pt x="8" y="20"/>
                    <a:pt x="9" y="5"/>
                    <a:pt x="8" y="0"/>
                  </a:cubicBezTo>
                  <a:cubicBezTo>
                    <a:pt x="6" y="5"/>
                    <a:pt x="4" y="20"/>
                    <a:pt x="2" y="37"/>
                  </a:cubicBezTo>
                  <a:cubicBezTo>
                    <a:pt x="1" y="42"/>
                    <a:pt x="0" y="48"/>
                    <a:pt x="0" y="52"/>
                  </a:cubicBezTo>
                  <a:cubicBezTo>
                    <a:pt x="2" y="52"/>
                    <a:pt x="4" y="53"/>
                    <a:pt x="6" y="53"/>
                  </a:cubicBezTo>
                  <a:cubicBezTo>
                    <a:pt x="7" y="53"/>
                    <a:pt x="9" y="53"/>
                    <a:pt x="10" y="53"/>
                  </a:cubicBezTo>
                  <a:cubicBezTo>
                    <a:pt x="12" y="52"/>
                    <a:pt x="15" y="52"/>
                    <a:pt x="17" y="52"/>
                  </a:cubicBezTo>
                  <a:cubicBezTo>
                    <a:pt x="21" y="52"/>
                    <a:pt x="24" y="52"/>
                    <a:pt x="26" y="52"/>
                  </a:cubicBezTo>
                  <a:cubicBezTo>
                    <a:pt x="24" y="51"/>
                    <a:pt x="21" y="51"/>
                    <a:pt x="17" y="50"/>
                  </a:cubicBezTo>
                  <a:cubicBezTo>
                    <a:pt x="15" y="50"/>
                    <a:pt x="12" y="50"/>
                    <a:pt x="10" y="49"/>
                  </a:cubicBezTo>
                  <a:cubicBezTo>
                    <a:pt x="9" y="49"/>
                    <a:pt x="7" y="49"/>
                    <a:pt x="6" y="49"/>
                  </a:cubicBezTo>
                  <a:cubicBezTo>
                    <a:pt x="6" y="49"/>
                    <a:pt x="5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8"/>
                    <a:pt x="4" y="48"/>
                    <a:pt x="4" y="48"/>
                  </a:cubicBezTo>
                  <a:cubicBezTo>
                    <a:pt x="4" y="47"/>
                    <a:pt x="5" y="46"/>
                    <a:pt x="5" y="44"/>
                  </a:cubicBezTo>
                  <a:cubicBezTo>
                    <a:pt x="5" y="42"/>
                    <a:pt x="5" y="40"/>
                    <a:pt x="6" y="37"/>
                  </a:cubicBezTo>
                  <a:close/>
                </a:path>
              </a:pathLst>
            </a:custGeom>
            <a:solidFill>
              <a:srgbClr val="88D6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5" name="íšļíḍe"/>
            <p:cNvSpPr/>
            <p:nvPr/>
          </p:nvSpPr>
          <p:spPr bwMode="auto">
            <a:xfrm>
              <a:off x="5846402" y="2711235"/>
              <a:ext cx="134918" cy="62062"/>
            </a:xfrm>
            <a:custGeom>
              <a:gdLst>
                <a:gd name="T0" fmla="*/ 100 w 100"/>
                <a:gd name="T1" fmla="*/ 46 h 46"/>
                <a:gd name="T2" fmla="*/ 0 w 100"/>
                <a:gd name="T3" fmla="*/ 13 h 46"/>
                <a:gd name="T4" fmla="*/ 0 w 100"/>
                <a:gd name="T5" fmla="*/ 0 h 46"/>
                <a:gd name="T6" fmla="*/ 100 w 100"/>
                <a:gd name="T7" fmla="*/ 2 h 46"/>
                <a:gd name="T8" fmla="*/ 100 w 100"/>
                <a:gd name="T9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46">
                  <a:moveTo>
                    <a:pt x="100" y="46"/>
                  </a:moveTo>
                  <a:lnTo>
                    <a:pt x="0" y="13"/>
                  </a:lnTo>
                  <a:lnTo>
                    <a:pt x="0" y="0"/>
                  </a:lnTo>
                  <a:lnTo>
                    <a:pt x="100" y="2"/>
                  </a:lnTo>
                  <a:lnTo>
                    <a:pt x="100" y="46"/>
                  </a:lnTo>
                  <a:close/>
                </a:path>
              </a:pathLst>
            </a:custGeom>
            <a:solidFill>
              <a:srgbClr val="B6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6" name="iSļïdê"/>
            <p:cNvSpPr/>
            <p:nvPr/>
          </p:nvSpPr>
          <p:spPr bwMode="auto">
            <a:xfrm>
              <a:off x="5828862" y="2784091"/>
              <a:ext cx="171347" cy="600387"/>
            </a:xfrm>
            <a:prstGeom prst="rect">
              <a:avLst/>
            </a:prstGeom>
            <a:solidFill>
              <a:srgbClr val="60A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7" name="íṩḻïḑè"/>
            <p:cNvSpPr/>
            <p:nvPr/>
          </p:nvSpPr>
          <p:spPr bwMode="auto">
            <a:xfrm>
              <a:off x="5685849" y="2762504"/>
              <a:ext cx="174045" cy="621974"/>
            </a:xfrm>
            <a:custGeom>
              <a:gdLst>
                <a:gd name="T0" fmla="*/ 92 w 129"/>
                <a:gd name="T1" fmla="*/ 461 h 461"/>
                <a:gd name="T2" fmla="*/ 94 w 129"/>
                <a:gd name="T3" fmla="*/ 122 h 461"/>
                <a:gd name="T4" fmla="*/ 52 w 129"/>
                <a:gd name="T5" fmla="*/ 112 h 461"/>
                <a:gd name="T6" fmla="*/ 73 w 129"/>
                <a:gd name="T7" fmla="*/ 83 h 461"/>
                <a:gd name="T8" fmla="*/ 0 w 129"/>
                <a:gd name="T9" fmla="*/ 54 h 461"/>
                <a:gd name="T10" fmla="*/ 119 w 129"/>
                <a:gd name="T11" fmla="*/ 0 h 461"/>
                <a:gd name="T12" fmla="*/ 129 w 129"/>
                <a:gd name="T13" fmla="*/ 85 h 461"/>
                <a:gd name="T14" fmla="*/ 117 w 129"/>
                <a:gd name="T15" fmla="*/ 461 h 461"/>
                <a:gd name="T16" fmla="*/ 92 w 129"/>
                <a:gd name="T17" fmla="*/ 461 h 4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461">
                  <a:moveTo>
                    <a:pt x="92" y="461"/>
                  </a:moveTo>
                  <a:lnTo>
                    <a:pt x="94" y="122"/>
                  </a:lnTo>
                  <a:lnTo>
                    <a:pt x="52" y="112"/>
                  </a:lnTo>
                  <a:lnTo>
                    <a:pt x="73" y="83"/>
                  </a:lnTo>
                  <a:lnTo>
                    <a:pt x="0" y="54"/>
                  </a:lnTo>
                  <a:lnTo>
                    <a:pt x="119" y="0"/>
                  </a:lnTo>
                  <a:lnTo>
                    <a:pt x="129" y="85"/>
                  </a:lnTo>
                  <a:lnTo>
                    <a:pt x="117" y="461"/>
                  </a:lnTo>
                  <a:lnTo>
                    <a:pt x="92" y="461"/>
                  </a:lnTo>
                  <a:close/>
                </a:path>
              </a:pathLst>
            </a:custGeom>
            <a:solidFill>
              <a:srgbClr val="88D6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8" name="ïşļiḑè"/>
            <p:cNvSpPr/>
            <p:nvPr/>
          </p:nvSpPr>
          <p:spPr bwMode="auto">
            <a:xfrm>
              <a:off x="5969177" y="2762504"/>
              <a:ext cx="174045" cy="621974"/>
            </a:xfrm>
            <a:custGeom>
              <a:gdLst>
                <a:gd name="T0" fmla="*/ 38 w 129"/>
                <a:gd name="T1" fmla="*/ 461 h 461"/>
                <a:gd name="T2" fmla="*/ 36 w 129"/>
                <a:gd name="T3" fmla="*/ 122 h 461"/>
                <a:gd name="T4" fmla="*/ 75 w 129"/>
                <a:gd name="T5" fmla="*/ 112 h 461"/>
                <a:gd name="T6" fmla="*/ 54 w 129"/>
                <a:gd name="T7" fmla="*/ 81 h 461"/>
                <a:gd name="T8" fmla="*/ 129 w 129"/>
                <a:gd name="T9" fmla="*/ 54 h 461"/>
                <a:gd name="T10" fmla="*/ 9 w 129"/>
                <a:gd name="T11" fmla="*/ 0 h 461"/>
                <a:gd name="T12" fmla="*/ 0 w 129"/>
                <a:gd name="T13" fmla="*/ 85 h 461"/>
                <a:gd name="T14" fmla="*/ 11 w 129"/>
                <a:gd name="T15" fmla="*/ 461 h 461"/>
                <a:gd name="T16" fmla="*/ 38 w 129"/>
                <a:gd name="T17" fmla="*/ 461 h 4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461">
                  <a:moveTo>
                    <a:pt x="38" y="461"/>
                  </a:moveTo>
                  <a:lnTo>
                    <a:pt x="36" y="122"/>
                  </a:lnTo>
                  <a:lnTo>
                    <a:pt x="75" y="112"/>
                  </a:lnTo>
                  <a:lnTo>
                    <a:pt x="54" y="81"/>
                  </a:lnTo>
                  <a:lnTo>
                    <a:pt x="129" y="54"/>
                  </a:lnTo>
                  <a:lnTo>
                    <a:pt x="9" y="0"/>
                  </a:lnTo>
                  <a:lnTo>
                    <a:pt x="0" y="85"/>
                  </a:lnTo>
                  <a:lnTo>
                    <a:pt x="11" y="461"/>
                  </a:lnTo>
                  <a:lnTo>
                    <a:pt x="38" y="461"/>
                  </a:lnTo>
                  <a:close/>
                </a:path>
              </a:pathLst>
            </a:custGeom>
            <a:solidFill>
              <a:srgbClr val="88D6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9" name="ïṡḷíḍè"/>
            <p:cNvSpPr/>
            <p:nvPr/>
          </p:nvSpPr>
          <p:spPr bwMode="auto">
            <a:xfrm>
              <a:off x="5869337" y="2784091"/>
              <a:ext cx="94443" cy="72856"/>
            </a:xfrm>
            <a:custGeom>
              <a:gdLst>
                <a:gd name="T0" fmla="*/ 2 w 34"/>
                <a:gd name="T1" fmla="*/ 0 h 26"/>
                <a:gd name="T2" fmla="*/ 31 w 34"/>
                <a:gd name="T3" fmla="*/ 0 h 26"/>
                <a:gd name="T4" fmla="*/ 17 w 34"/>
                <a:gd name="T5" fmla="*/ 25 h 26"/>
                <a:gd name="T6" fmla="*/ 2 w 34"/>
                <a:gd name="T7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26">
                  <a:moveTo>
                    <a:pt x="2" y="0"/>
                  </a:move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4" y="26"/>
                    <a:pt x="17" y="25"/>
                  </a:cubicBezTo>
                  <a:cubicBezTo>
                    <a:pt x="0" y="25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B8F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0" name="ïṧḷíďe"/>
            <p:cNvSpPr/>
            <p:nvPr/>
          </p:nvSpPr>
          <p:spPr bwMode="auto">
            <a:xfrm>
              <a:off x="5854497" y="2840756"/>
              <a:ext cx="117379" cy="543721"/>
            </a:xfrm>
            <a:custGeom>
              <a:gdLst>
                <a:gd name="T0" fmla="*/ 38 w 87"/>
                <a:gd name="T1" fmla="*/ 4 h 403"/>
                <a:gd name="T2" fmla="*/ 0 w 87"/>
                <a:gd name="T3" fmla="*/ 403 h 403"/>
                <a:gd name="T4" fmla="*/ 87 w 87"/>
                <a:gd name="T5" fmla="*/ 403 h 403"/>
                <a:gd name="T6" fmla="*/ 56 w 87"/>
                <a:gd name="T7" fmla="*/ 0 h 403"/>
                <a:gd name="T8" fmla="*/ 38 w 87"/>
                <a:gd name="T9" fmla="*/ 4 h 4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" h="402">
                  <a:moveTo>
                    <a:pt x="38" y="4"/>
                  </a:moveTo>
                  <a:lnTo>
                    <a:pt x="0" y="403"/>
                  </a:lnTo>
                  <a:lnTo>
                    <a:pt x="87" y="403"/>
                  </a:lnTo>
                  <a:lnTo>
                    <a:pt x="56" y="0"/>
                  </a:lnTo>
                  <a:lnTo>
                    <a:pt x="38" y="4"/>
                  </a:lnTo>
                  <a:close/>
                </a:path>
              </a:pathLst>
            </a:custGeom>
            <a:solidFill>
              <a:srgbClr val="B8F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1" name="îṧļîďe"/>
            <p:cNvSpPr/>
            <p:nvPr/>
          </p:nvSpPr>
          <p:spPr bwMode="auto">
            <a:xfrm>
              <a:off x="6413058" y="3311622"/>
              <a:ext cx="1256090" cy="72856"/>
            </a:xfrm>
            <a:prstGeom prst="rect">
              <a:avLst/>
            </a:prstGeom>
            <a:solidFill>
              <a:srgbClr val="4D90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2" name="iṣļîdé"/>
            <p:cNvSpPr/>
            <p:nvPr/>
          </p:nvSpPr>
          <p:spPr bwMode="auto">
            <a:xfrm>
              <a:off x="4696898" y="2983770"/>
              <a:ext cx="364279" cy="396660"/>
            </a:xfrm>
            <a:custGeom>
              <a:gdLst>
                <a:gd name="T0" fmla="*/ 0 w 270"/>
                <a:gd name="T1" fmla="*/ 0 h 294"/>
                <a:gd name="T2" fmla="*/ 208 w 270"/>
                <a:gd name="T3" fmla="*/ 0 h 294"/>
                <a:gd name="T4" fmla="*/ 270 w 270"/>
                <a:gd name="T5" fmla="*/ 294 h 294"/>
                <a:gd name="T6" fmla="*/ 62 w 270"/>
                <a:gd name="T7" fmla="*/ 294 h 294"/>
                <a:gd name="T8" fmla="*/ 0 w 270"/>
                <a:gd name="T9" fmla="*/ 0 h 2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0" h="294">
                  <a:moveTo>
                    <a:pt x="0" y="0"/>
                  </a:moveTo>
                  <a:lnTo>
                    <a:pt x="208" y="0"/>
                  </a:lnTo>
                  <a:lnTo>
                    <a:pt x="270" y="294"/>
                  </a:lnTo>
                  <a:lnTo>
                    <a:pt x="62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3" name="îsľïďe"/>
            <p:cNvSpPr/>
            <p:nvPr/>
          </p:nvSpPr>
          <p:spPr bwMode="auto">
            <a:xfrm>
              <a:off x="4613249" y="2983770"/>
              <a:ext cx="364279" cy="396660"/>
            </a:xfrm>
            <a:custGeom>
              <a:gdLst>
                <a:gd name="T0" fmla="*/ 270 w 270"/>
                <a:gd name="T1" fmla="*/ 0 h 294"/>
                <a:gd name="T2" fmla="*/ 62 w 270"/>
                <a:gd name="T3" fmla="*/ 0 h 294"/>
                <a:gd name="T4" fmla="*/ 0 w 270"/>
                <a:gd name="T5" fmla="*/ 294 h 294"/>
                <a:gd name="T6" fmla="*/ 207 w 270"/>
                <a:gd name="T7" fmla="*/ 294 h 294"/>
                <a:gd name="T8" fmla="*/ 270 w 270"/>
                <a:gd name="T9" fmla="*/ 0 h 2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0" h="294">
                  <a:moveTo>
                    <a:pt x="270" y="0"/>
                  </a:moveTo>
                  <a:lnTo>
                    <a:pt x="62" y="0"/>
                  </a:lnTo>
                  <a:lnTo>
                    <a:pt x="0" y="294"/>
                  </a:lnTo>
                  <a:lnTo>
                    <a:pt x="207" y="294"/>
                  </a:lnTo>
                  <a:lnTo>
                    <a:pt x="270" y="0"/>
                  </a:ln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4" name="î$liḓe"/>
            <p:cNvSpPr/>
            <p:nvPr/>
          </p:nvSpPr>
          <p:spPr bwMode="auto">
            <a:xfrm>
              <a:off x="5105700" y="3025595"/>
              <a:ext cx="176743" cy="354836"/>
            </a:xfrm>
            <a:prstGeom prst="rect">
              <a:avLst/>
            </a:pr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5" name="iŝļiďe"/>
            <p:cNvSpPr/>
            <p:nvPr/>
          </p:nvSpPr>
          <p:spPr bwMode="auto">
            <a:xfrm>
              <a:off x="5282443" y="3025595"/>
              <a:ext cx="70158" cy="354836"/>
            </a:xfrm>
            <a:prstGeom prst="rect">
              <a:avLst/>
            </a:prstGeom>
            <a:solidFill>
              <a:srgbClr val="3E86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6" name="işļïḋê"/>
            <p:cNvSpPr/>
            <p:nvPr/>
          </p:nvSpPr>
          <p:spPr bwMode="auto">
            <a:xfrm>
              <a:off x="5352601" y="3025595"/>
              <a:ext cx="36428" cy="354836"/>
            </a:xfrm>
            <a:prstGeom prst="rect">
              <a:avLst/>
            </a:pr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7" name="î$ḻídê"/>
            <p:cNvSpPr/>
            <p:nvPr/>
          </p:nvSpPr>
          <p:spPr bwMode="auto">
            <a:xfrm>
              <a:off x="4356904" y="3384477"/>
              <a:ext cx="3476844" cy="2273374"/>
            </a:xfrm>
            <a:custGeom>
              <a:gdLst>
                <a:gd name="T0" fmla="*/ 0 w 1240"/>
                <a:gd name="T1" fmla="*/ 0 h 812"/>
                <a:gd name="T2" fmla="*/ 0 w 1240"/>
                <a:gd name="T3" fmla="*/ 671 h 812"/>
                <a:gd name="T4" fmla="*/ 1240 w 1240"/>
                <a:gd name="T5" fmla="*/ 671 h 812"/>
                <a:gd name="T6" fmla="*/ 1240 w 1240"/>
                <a:gd name="T7" fmla="*/ 0 h 812"/>
                <a:gd name="T8" fmla="*/ 0 w 1240"/>
                <a:gd name="T9" fmla="*/ 0 h 8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40" h="812">
                  <a:moveTo>
                    <a:pt x="0" y="0"/>
                  </a:moveTo>
                  <a:cubicBezTo>
                    <a:pt x="0" y="671"/>
                    <a:pt x="0" y="671"/>
                    <a:pt x="0" y="671"/>
                  </a:cubicBezTo>
                  <a:cubicBezTo>
                    <a:pt x="0" y="671"/>
                    <a:pt x="598" y="812"/>
                    <a:pt x="1240" y="671"/>
                  </a:cubicBezTo>
                  <a:cubicBezTo>
                    <a:pt x="1240" y="0"/>
                    <a:pt x="1240" y="0"/>
                    <a:pt x="124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3E86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8" name="ïslíḓè"/>
            <p:cNvSpPr/>
            <p:nvPr/>
          </p:nvSpPr>
          <p:spPr bwMode="auto">
            <a:xfrm>
              <a:off x="4356904" y="3384477"/>
              <a:ext cx="3476844" cy="2062901"/>
            </a:xfrm>
            <a:custGeom>
              <a:gdLst>
                <a:gd name="T0" fmla="*/ 0 w 1240"/>
                <a:gd name="T1" fmla="*/ 188 h 737"/>
                <a:gd name="T2" fmla="*/ 397 w 1240"/>
                <a:gd name="T3" fmla="*/ 725 h 737"/>
                <a:gd name="T4" fmla="*/ 843 w 1240"/>
                <a:gd name="T5" fmla="*/ 726 h 737"/>
                <a:gd name="T6" fmla="*/ 1240 w 1240"/>
                <a:gd name="T7" fmla="*/ 188 h 737"/>
                <a:gd name="T8" fmla="*/ 1240 w 1240"/>
                <a:gd name="T9" fmla="*/ 0 h 737"/>
                <a:gd name="T10" fmla="*/ 0 w 1240"/>
                <a:gd name="T11" fmla="*/ 0 h 737"/>
                <a:gd name="T12" fmla="*/ 0 w 1240"/>
                <a:gd name="T13" fmla="*/ 188 h 7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40" h="737">
                  <a:moveTo>
                    <a:pt x="0" y="188"/>
                  </a:moveTo>
                  <a:cubicBezTo>
                    <a:pt x="137" y="239"/>
                    <a:pt x="353" y="375"/>
                    <a:pt x="397" y="725"/>
                  </a:cubicBezTo>
                  <a:cubicBezTo>
                    <a:pt x="526" y="734"/>
                    <a:pt x="678" y="737"/>
                    <a:pt x="843" y="726"/>
                  </a:cubicBezTo>
                  <a:cubicBezTo>
                    <a:pt x="887" y="376"/>
                    <a:pt x="1103" y="239"/>
                    <a:pt x="1240" y="188"/>
                  </a:cubicBezTo>
                  <a:cubicBezTo>
                    <a:pt x="1240" y="0"/>
                    <a:pt x="1240" y="0"/>
                    <a:pt x="124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88"/>
                  </a:lnTo>
                  <a:close/>
                </a:path>
              </a:pathLst>
            </a:cu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9" name="i$ḻîďé"/>
            <p:cNvSpPr/>
            <p:nvPr/>
          </p:nvSpPr>
          <p:spPr bwMode="auto">
            <a:xfrm>
              <a:off x="4356904" y="3377731"/>
              <a:ext cx="3476844" cy="93094"/>
            </a:xfrm>
            <a:prstGeom prst="rect">
              <a:avLst/>
            </a:prstGeom>
            <a:solidFill>
              <a:srgbClr val="3E86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0" name="ïṩ1îḑe"/>
            <p:cNvSpPr/>
            <p:nvPr/>
          </p:nvSpPr>
          <p:spPr bwMode="auto">
            <a:xfrm>
              <a:off x="5768149" y="4083354"/>
              <a:ext cx="655703" cy="655703"/>
            </a:xfrm>
            <a:custGeom>
              <a:gdLst>
                <a:gd name="T0" fmla="*/ 486 w 486"/>
                <a:gd name="T1" fmla="*/ 154 h 486"/>
                <a:gd name="T2" fmla="*/ 330 w 486"/>
                <a:gd name="T3" fmla="*/ 154 h 486"/>
                <a:gd name="T4" fmla="*/ 330 w 486"/>
                <a:gd name="T5" fmla="*/ 0 h 486"/>
                <a:gd name="T6" fmla="*/ 156 w 486"/>
                <a:gd name="T7" fmla="*/ 0 h 486"/>
                <a:gd name="T8" fmla="*/ 156 w 486"/>
                <a:gd name="T9" fmla="*/ 154 h 486"/>
                <a:gd name="T10" fmla="*/ 0 w 486"/>
                <a:gd name="T11" fmla="*/ 154 h 486"/>
                <a:gd name="T12" fmla="*/ 0 w 486"/>
                <a:gd name="T13" fmla="*/ 330 h 486"/>
                <a:gd name="T14" fmla="*/ 156 w 486"/>
                <a:gd name="T15" fmla="*/ 330 h 486"/>
                <a:gd name="T16" fmla="*/ 156 w 486"/>
                <a:gd name="T17" fmla="*/ 486 h 486"/>
                <a:gd name="T18" fmla="*/ 330 w 486"/>
                <a:gd name="T19" fmla="*/ 486 h 486"/>
                <a:gd name="T20" fmla="*/ 330 w 486"/>
                <a:gd name="T21" fmla="*/ 330 h 486"/>
                <a:gd name="T22" fmla="*/ 486 w 486"/>
                <a:gd name="T23" fmla="*/ 330 h 486"/>
                <a:gd name="T24" fmla="*/ 486 w 486"/>
                <a:gd name="T25" fmla="*/ 154 h 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6" h="486">
                  <a:moveTo>
                    <a:pt x="486" y="154"/>
                  </a:moveTo>
                  <a:lnTo>
                    <a:pt x="330" y="154"/>
                  </a:lnTo>
                  <a:lnTo>
                    <a:pt x="330" y="0"/>
                  </a:lnTo>
                  <a:lnTo>
                    <a:pt x="156" y="0"/>
                  </a:lnTo>
                  <a:lnTo>
                    <a:pt x="156" y="154"/>
                  </a:lnTo>
                  <a:lnTo>
                    <a:pt x="0" y="154"/>
                  </a:lnTo>
                  <a:lnTo>
                    <a:pt x="0" y="330"/>
                  </a:lnTo>
                  <a:lnTo>
                    <a:pt x="156" y="330"/>
                  </a:lnTo>
                  <a:lnTo>
                    <a:pt x="156" y="486"/>
                  </a:lnTo>
                  <a:lnTo>
                    <a:pt x="330" y="486"/>
                  </a:lnTo>
                  <a:lnTo>
                    <a:pt x="330" y="330"/>
                  </a:lnTo>
                  <a:lnTo>
                    <a:pt x="486" y="330"/>
                  </a:lnTo>
                  <a:lnTo>
                    <a:pt x="486" y="154"/>
                  </a:lnTo>
                  <a:close/>
                </a:path>
              </a:pathLst>
            </a:custGeom>
            <a:solidFill>
              <a:srgbClr val="9CC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1" name="îšḷíḑe"/>
            <p:cNvSpPr/>
            <p:nvPr/>
          </p:nvSpPr>
          <p:spPr bwMode="auto">
            <a:xfrm>
              <a:off x="6754401" y="2762504"/>
              <a:ext cx="914746" cy="621974"/>
            </a:xfrm>
            <a:prstGeom prst="rect">
              <a:avLst/>
            </a:prstGeom>
            <a:solidFill>
              <a:srgbClr val="64A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2" name="ïšḷîdé"/>
            <p:cNvSpPr/>
            <p:nvPr/>
          </p:nvSpPr>
          <p:spPr bwMode="auto">
            <a:xfrm>
              <a:off x="7118681" y="2981071"/>
              <a:ext cx="186187" cy="184838"/>
            </a:xfrm>
            <a:prstGeom prst="ellipse">
              <a:avLst/>
            </a:prstGeom>
            <a:solidFill>
              <a:srgbClr val="CCF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3" name="i$líḋé"/>
            <p:cNvSpPr/>
            <p:nvPr/>
          </p:nvSpPr>
          <p:spPr bwMode="auto">
            <a:xfrm>
              <a:off x="3745724" y="4431443"/>
              <a:ext cx="928238" cy="929587"/>
            </a:xfrm>
            <a:custGeom>
              <a:gdLst>
                <a:gd name="T0" fmla="*/ 136 w 331"/>
                <a:gd name="T1" fmla="*/ 0 h 332"/>
                <a:gd name="T2" fmla="*/ 136 w 331"/>
                <a:gd name="T3" fmla="*/ 332 h 332"/>
                <a:gd name="T4" fmla="*/ 194 w 331"/>
                <a:gd name="T5" fmla="*/ 332 h 332"/>
                <a:gd name="T6" fmla="*/ 194 w 331"/>
                <a:gd name="T7" fmla="*/ 0 h 332"/>
                <a:gd name="T8" fmla="*/ 136 w 331"/>
                <a:gd name="T9" fmla="*/ 0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1" h="332">
                  <a:moveTo>
                    <a:pt x="136" y="0"/>
                  </a:moveTo>
                  <a:cubicBezTo>
                    <a:pt x="136" y="0"/>
                    <a:pt x="0" y="290"/>
                    <a:pt x="136" y="332"/>
                  </a:cubicBezTo>
                  <a:cubicBezTo>
                    <a:pt x="194" y="332"/>
                    <a:pt x="194" y="332"/>
                    <a:pt x="194" y="332"/>
                  </a:cubicBezTo>
                  <a:cubicBezTo>
                    <a:pt x="331" y="290"/>
                    <a:pt x="194" y="0"/>
                    <a:pt x="194" y="0"/>
                  </a:cubicBezTo>
                  <a:lnTo>
                    <a:pt x="136" y="0"/>
                  </a:ln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4" name="îšḻídé"/>
            <p:cNvSpPr/>
            <p:nvPr/>
          </p:nvSpPr>
          <p:spPr bwMode="auto">
            <a:xfrm>
              <a:off x="3830723" y="3389874"/>
              <a:ext cx="414200" cy="1215614"/>
            </a:xfrm>
            <a:custGeom>
              <a:gdLst>
                <a:gd name="T0" fmla="*/ 137 w 148"/>
                <a:gd name="T1" fmla="*/ 434 h 434"/>
                <a:gd name="T2" fmla="*/ 133 w 148"/>
                <a:gd name="T3" fmla="*/ 433 h 434"/>
                <a:gd name="T4" fmla="*/ 0 w 148"/>
                <a:gd name="T5" fmla="*/ 2 h 434"/>
                <a:gd name="T6" fmla="*/ 4 w 148"/>
                <a:gd name="T7" fmla="*/ 0 h 434"/>
                <a:gd name="T8" fmla="*/ 137 w 148"/>
                <a:gd name="T9" fmla="*/ 434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432">
                  <a:moveTo>
                    <a:pt x="137" y="434"/>
                  </a:moveTo>
                  <a:cubicBezTo>
                    <a:pt x="133" y="433"/>
                    <a:pt x="133" y="433"/>
                    <a:pt x="133" y="433"/>
                  </a:cubicBezTo>
                  <a:cubicBezTo>
                    <a:pt x="133" y="431"/>
                    <a:pt x="144" y="181"/>
                    <a:pt x="0" y="2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48" y="179"/>
                    <a:pt x="137" y="431"/>
                    <a:pt x="137" y="434"/>
                  </a:cubicBez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5" name="iṣ1ïďê"/>
            <p:cNvSpPr/>
            <p:nvPr/>
          </p:nvSpPr>
          <p:spPr bwMode="auto">
            <a:xfrm>
              <a:off x="4189605" y="3983515"/>
              <a:ext cx="310312" cy="281980"/>
            </a:xfrm>
            <a:custGeom>
              <a:gdLst>
                <a:gd name="T0" fmla="*/ 0 w 111"/>
                <a:gd name="T1" fmla="*/ 101 h 101"/>
                <a:gd name="T2" fmla="*/ 111 w 111"/>
                <a:gd name="T3" fmla="*/ 0 h 101"/>
                <a:gd name="T4" fmla="*/ 0 w 111"/>
                <a:gd name="T5" fmla="*/ 101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100">
                  <a:moveTo>
                    <a:pt x="0" y="101"/>
                  </a:moveTo>
                  <a:cubicBezTo>
                    <a:pt x="0" y="101"/>
                    <a:pt x="81" y="75"/>
                    <a:pt x="111" y="0"/>
                  </a:cubicBezTo>
                  <a:cubicBezTo>
                    <a:pt x="111" y="0"/>
                    <a:pt x="35" y="8"/>
                    <a:pt x="0" y="101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6" name="îşḷïḓe"/>
            <p:cNvSpPr/>
            <p:nvPr/>
          </p:nvSpPr>
          <p:spPr bwMode="auto">
            <a:xfrm>
              <a:off x="4155875" y="3762249"/>
              <a:ext cx="229361" cy="325153"/>
            </a:xfrm>
            <a:custGeom>
              <a:gdLst>
                <a:gd name="T0" fmla="*/ 0 w 82"/>
                <a:gd name="T1" fmla="*/ 116 h 116"/>
                <a:gd name="T2" fmla="*/ 82 w 82"/>
                <a:gd name="T3" fmla="*/ 0 h 116"/>
                <a:gd name="T4" fmla="*/ 0 w 82"/>
                <a:gd name="T5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115">
                  <a:moveTo>
                    <a:pt x="0" y="116"/>
                  </a:moveTo>
                  <a:cubicBezTo>
                    <a:pt x="0" y="116"/>
                    <a:pt x="70" y="76"/>
                    <a:pt x="82" y="0"/>
                  </a:cubicBezTo>
                  <a:cubicBezTo>
                    <a:pt x="82" y="0"/>
                    <a:pt x="14" y="23"/>
                    <a:pt x="0" y="11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7" name="iṩļiḍê"/>
            <p:cNvSpPr/>
            <p:nvPr/>
          </p:nvSpPr>
          <p:spPr bwMode="auto">
            <a:xfrm>
              <a:off x="4101908" y="3596299"/>
              <a:ext cx="165950" cy="327852"/>
            </a:xfrm>
            <a:custGeom>
              <a:gdLst>
                <a:gd name="T0" fmla="*/ 5 w 59"/>
                <a:gd name="T1" fmla="*/ 117 h 117"/>
                <a:gd name="T2" fmla="*/ 56 w 59"/>
                <a:gd name="T3" fmla="*/ 0 h 117"/>
                <a:gd name="T4" fmla="*/ 5 w 59"/>
                <a:gd name="T5" fmla="*/ 11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17">
                  <a:moveTo>
                    <a:pt x="5" y="117"/>
                  </a:moveTo>
                  <a:cubicBezTo>
                    <a:pt x="5" y="117"/>
                    <a:pt x="59" y="69"/>
                    <a:pt x="56" y="0"/>
                  </a:cubicBezTo>
                  <a:cubicBezTo>
                    <a:pt x="56" y="0"/>
                    <a:pt x="0" y="33"/>
                    <a:pt x="5" y="11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8" name="íṩ1íḋé"/>
            <p:cNvSpPr/>
            <p:nvPr/>
          </p:nvSpPr>
          <p:spPr bwMode="auto">
            <a:xfrm>
              <a:off x="3956196" y="3384477"/>
              <a:ext cx="191584" cy="354836"/>
            </a:xfrm>
            <a:custGeom>
              <a:gdLst>
                <a:gd name="T0" fmla="*/ 32 w 68"/>
                <a:gd name="T1" fmla="*/ 127 h 127"/>
                <a:gd name="T2" fmla="*/ 43 w 68"/>
                <a:gd name="T3" fmla="*/ 0 h 127"/>
                <a:gd name="T4" fmla="*/ 32 w 68"/>
                <a:gd name="T5" fmla="*/ 127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27">
                  <a:moveTo>
                    <a:pt x="32" y="127"/>
                  </a:moveTo>
                  <a:cubicBezTo>
                    <a:pt x="32" y="127"/>
                    <a:pt x="68" y="64"/>
                    <a:pt x="43" y="0"/>
                  </a:cubicBezTo>
                  <a:cubicBezTo>
                    <a:pt x="43" y="0"/>
                    <a:pt x="0" y="49"/>
                    <a:pt x="32" y="12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9" name="íṡlîďé"/>
            <p:cNvSpPr/>
            <p:nvPr/>
          </p:nvSpPr>
          <p:spPr bwMode="auto">
            <a:xfrm>
              <a:off x="3875245" y="3263051"/>
              <a:ext cx="125474" cy="241504"/>
            </a:xfrm>
            <a:custGeom>
              <a:gdLst>
                <a:gd name="T0" fmla="*/ 15 w 45"/>
                <a:gd name="T1" fmla="*/ 86 h 86"/>
                <a:gd name="T2" fmla="*/ 34 w 45"/>
                <a:gd name="T3" fmla="*/ 0 h 86"/>
                <a:gd name="T4" fmla="*/ 15 w 45"/>
                <a:gd name="T5" fmla="*/ 86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86">
                  <a:moveTo>
                    <a:pt x="15" y="86"/>
                  </a:moveTo>
                  <a:cubicBezTo>
                    <a:pt x="15" y="86"/>
                    <a:pt x="45" y="46"/>
                    <a:pt x="34" y="0"/>
                  </a:cubicBezTo>
                  <a:cubicBezTo>
                    <a:pt x="34" y="0"/>
                    <a:pt x="0" y="30"/>
                    <a:pt x="15" y="8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0" name="iśḷïḋê"/>
            <p:cNvSpPr/>
            <p:nvPr/>
          </p:nvSpPr>
          <p:spPr bwMode="auto">
            <a:xfrm>
              <a:off x="3784850" y="4072561"/>
              <a:ext cx="404755" cy="226663"/>
            </a:xfrm>
            <a:custGeom>
              <a:gdLst>
                <a:gd name="T0" fmla="*/ 144 w 144"/>
                <a:gd name="T1" fmla="*/ 69 h 81"/>
                <a:gd name="T2" fmla="*/ 0 w 144"/>
                <a:gd name="T3" fmla="*/ 25 h 81"/>
                <a:gd name="T4" fmla="*/ 144 w 144"/>
                <a:gd name="T5" fmla="*/ 69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81">
                  <a:moveTo>
                    <a:pt x="144" y="69"/>
                  </a:moveTo>
                  <a:cubicBezTo>
                    <a:pt x="144" y="69"/>
                    <a:pt x="59" y="81"/>
                    <a:pt x="0" y="25"/>
                  </a:cubicBezTo>
                  <a:cubicBezTo>
                    <a:pt x="0" y="25"/>
                    <a:pt x="72" y="0"/>
                    <a:pt x="144" y="69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1" name="ïSḻïďe"/>
            <p:cNvSpPr/>
            <p:nvPr/>
          </p:nvSpPr>
          <p:spPr bwMode="auto">
            <a:xfrm>
              <a:off x="3807786" y="3862088"/>
              <a:ext cx="348089" cy="218568"/>
            </a:xfrm>
            <a:custGeom>
              <a:gdLst>
                <a:gd name="T0" fmla="*/ 124 w 124"/>
                <a:gd name="T1" fmla="*/ 78 h 78"/>
                <a:gd name="T2" fmla="*/ 0 w 124"/>
                <a:gd name="T3" fmla="*/ 8 h 78"/>
                <a:gd name="T4" fmla="*/ 124 w 124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78">
                  <a:moveTo>
                    <a:pt x="124" y="78"/>
                  </a:moveTo>
                  <a:cubicBezTo>
                    <a:pt x="124" y="78"/>
                    <a:pt x="44" y="72"/>
                    <a:pt x="0" y="8"/>
                  </a:cubicBezTo>
                  <a:cubicBezTo>
                    <a:pt x="0" y="8"/>
                    <a:pt x="72" y="0"/>
                    <a:pt x="124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2" name="ïṩľiḋé"/>
            <p:cNvSpPr/>
            <p:nvPr/>
          </p:nvSpPr>
          <p:spPr bwMode="auto">
            <a:xfrm>
              <a:off x="3802389" y="3705583"/>
              <a:ext cx="311662" cy="218568"/>
            </a:xfrm>
            <a:custGeom>
              <a:gdLst>
                <a:gd name="T0" fmla="*/ 111 w 111"/>
                <a:gd name="T1" fmla="*/ 78 h 78"/>
                <a:gd name="T2" fmla="*/ 0 w 111"/>
                <a:gd name="T3" fmla="*/ 16 h 78"/>
                <a:gd name="T4" fmla="*/ 111 w 111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78">
                  <a:moveTo>
                    <a:pt x="111" y="78"/>
                  </a:moveTo>
                  <a:cubicBezTo>
                    <a:pt x="111" y="78"/>
                    <a:pt x="37" y="61"/>
                    <a:pt x="0" y="16"/>
                  </a:cubicBezTo>
                  <a:cubicBezTo>
                    <a:pt x="0" y="16"/>
                    <a:pt x="79" y="0"/>
                    <a:pt x="111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3" name="ïṩľiďé"/>
            <p:cNvSpPr/>
            <p:nvPr/>
          </p:nvSpPr>
          <p:spPr bwMode="auto">
            <a:xfrm>
              <a:off x="3751120" y="3528840"/>
              <a:ext cx="290075" cy="210473"/>
            </a:xfrm>
            <a:custGeom>
              <a:gdLst>
                <a:gd name="T0" fmla="*/ 103 w 103"/>
                <a:gd name="T1" fmla="*/ 75 h 75"/>
                <a:gd name="T2" fmla="*/ 0 w 103"/>
                <a:gd name="T3" fmla="*/ 7 h 75"/>
                <a:gd name="T4" fmla="*/ 103 w 103"/>
                <a:gd name="T5" fmla="*/ 75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75">
                  <a:moveTo>
                    <a:pt x="103" y="75"/>
                  </a:moveTo>
                  <a:cubicBezTo>
                    <a:pt x="103" y="75"/>
                    <a:pt x="12" y="55"/>
                    <a:pt x="0" y="7"/>
                  </a:cubicBezTo>
                  <a:cubicBezTo>
                    <a:pt x="0" y="7"/>
                    <a:pt x="64" y="0"/>
                    <a:pt x="103" y="75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4" name="îšľíḍé"/>
            <p:cNvSpPr/>
            <p:nvPr/>
          </p:nvSpPr>
          <p:spPr bwMode="auto">
            <a:xfrm>
              <a:off x="3687709" y="3384477"/>
              <a:ext cx="229361" cy="128173"/>
            </a:xfrm>
            <a:custGeom>
              <a:gdLst>
                <a:gd name="T0" fmla="*/ 82 w 82"/>
                <a:gd name="T1" fmla="*/ 43 h 46"/>
                <a:gd name="T2" fmla="*/ 0 w 82"/>
                <a:gd name="T3" fmla="*/ 11 h 46"/>
                <a:gd name="T4" fmla="*/ 82 w 82"/>
                <a:gd name="T5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46">
                  <a:moveTo>
                    <a:pt x="82" y="43"/>
                  </a:moveTo>
                  <a:cubicBezTo>
                    <a:pt x="82" y="43"/>
                    <a:pt x="32" y="46"/>
                    <a:pt x="0" y="11"/>
                  </a:cubicBezTo>
                  <a:cubicBezTo>
                    <a:pt x="0" y="11"/>
                    <a:pt x="43" y="0"/>
                    <a:pt x="82" y="43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5" name="î$1iḑé"/>
            <p:cNvSpPr/>
            <p:nvPr/>
          </p:nvSpPr>
          <p:spPr bwMode="auto">
            <a:xfrm>
              <a:off x="3659376" y="3165910"/>
              <a:ext cx="182140" cy="234758"/>
            </a:xfrm>
            <a:custGeom>
              <a:gdLst>
                <a:gd name="T0" fmla="*/ 65 w 65"/>
                <a:gd name="T1" fmla="*/ 84 h 84"/>
                <a:gd name="T2" fmla="*/ 0 w 65"/>
                <a:gd name="T3" fmla="*/ 0 h 84"/>
                <a:gd name="T4" fmla="*/ 65 w 65"/>
                <a:gd name="T5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5" h="84">
                  <a:moveTo>
                    <a:pt x="65" y="84"/>
                  </a:moveTo>
                  <a:cubicBezTo>
                    <a:pt x="65" y="84"/>
                    <a:pt x="60" y="21"/>
                    <a:pt x="0" y="0"/>
                  </a:cubicBezTo>
                  <a:cubicBezTo>
                    <a:pt x="0" y="0"/>
                    <a:pt x="2" y="54"/>
                    <a:pt x="65" y="84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6" name="í$lîḋè"/>
            <p:cNvSpPr/>
            <p:nvPr/>
          </p:nvSpPr>
          <p:spPr bwMode="auto">
            <a:xfrm>
              <a:off x="7518039" y="4431443"/>
              <a:ext cx="928238" cy="929587"/>
            </a:xfrm>
            <a:custGeom>
              <a:gdLst>
                <a:gd name="T0" fmla="*/ 195 w 331"/>
                <a:gd name="T1" fmla="*/ 0 h 332"/>
                <a:gd name="T2" fmla="*/ 195 w 331"/>
                <a:gd name="T3" fmla="*/ 332 h 332"/>
                <a:gd name="T4" fmla="*/ 137 w 331"/>
                <a:gd name="T5" fmla="*/ 332 h 332"/>
                <a:gd name="T6" fmla="*/ 137 w 331"/>
                <a:gd name="T7" fmla="*/ 0 h 332"/>
                <a:gd name="T8" fmla="*/ 195 w 331"/>
                <a:gd name="T9" fmla="*/ 0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1" h="332">
                  <a:moveTo>
                    <a:pt x="195" y="0"/>
                  </a:moveTo>
                  <a:cubicBezTo>
                    <a:pt x="195" y="0"/>
                    <a:pt x="331" y="290"/>
                    <a:pt x="195" y="332"/>
                  </a:cubicBezTo>
                  <a:cubicBezTo>
                    <a:pt x="137" y="332"/>
                    <a:pt x="137" y="332"/>
                    <a:pt x="137" y="332"/>
                  </a:cubicBezTo>
                  <a:cubicBezTo>
                    <a:pt x="0" y="290"/>
                    <a:pt x="137" y="0"/>
                    <a:pt x="137" y="0"/>
                  </a:cubicBezTo>
                  <a:lnTo>
                    <a:pt x="195" y="0"/>
                  </a:ln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7" name="iṥļïḍê"/>
            <p:cNvSpPr/>
            <p:nvPr/>
          </p:nvSpPr>
          <p:spPr bwMode="auto">
            <a:xfrm>
              <a:off x="7947079" y="3389874"/>
              <a:ext cx="414200" cy="1215614"/>
            </a:xfrm>
            <a:custGeom>
              <a:gdLst>
                <a:gd name="T0" fmla="*/ 11 w 148"/>
                <a:gd name="T1" fmla="*/ 434 h 434"/>
                <a:gd name="T2" fmla="*/ 15 w 148"/>
                <a:gd name="T3" fmla="*/ 433 h 434"/>
                <a:gd name="T4" fmla="*/ 148 w 148"/>
                <a:gd name="T5" fmla="*/ 2 h 434"/>
                <a:gd name="T6" fmla="*/ 144 w 148"/>
                <a:gd name="T7" fmla="*/ 0 h 434"/>
                <a:gd name="T8" fmla="*/ 11 w 148"/>
                <a:gd name="T9" fmla="*/ 434 h 4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432">
                  <a:moveTo>
                    <a:pt x="11" y="434"/>
                  </a:moveTo>
                  <a:cubicBezTo>
                    <a:pt x="15" y="433"/>
                    <a:pt x="15" y="433"/>
                    <a:pt x="15" y="433"/>
                  </a:cubicBezTo>
                  <a:cubicBezTo>
                    <a:pt x="15" y="431"/>
                    <a:pt x="4" y="181"/>
                    <a:pt x="148" y="2"/>
                  </a:cubicBezTo>
                  <a:cubicBezTo>
                    <a:pt x="144" y="0"/>
                    <a:pt x="144" y="0"/>
                    <a:pt x="144" y="0"/>
                  </a:cubicBezTo>
                  <a:cubicBezTo>
                    <a:pt x="0" y="179"/>
                    <a:pt x="11" y="431"/>
                    <a:pt x="11" y="434"/>
                  </a:cubicBezTo>
                  <a:close/>
                </a:path>
              </a:pathLst>
            </a:custGeom>
            <a:solidFill>
              <a:srgbClr val="A1F4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8" name="iṡlíḑè"/>
            <p:cNvSpPr/>
            <p:nvPr/>
          </p:nvSpPr>
          <p:spPr bwMode="auto">
            <a:xfrm>
              <a:off x="7690734" y="3983515"/>
              <a:ext cx="311662" cy="281980"/>
            </a:xfrm>
            <a:custGeom>
              <a:gdLst>
                <a:gd name="T0" fmla="*/ 111 w 111"/>
                <a:gd name="T1" fmla="*/ 101 h 101"/>
                <a:gd name="T2" fmla="*/ 0 w 111"/>
                <a:gd name="T3" fmla="*/ 0 h 101"/>
                <a:gd name="T4" fmla="*/ 111 w 111"/>
                <a:gd name="T5" fmla="*/ 101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100">
                  <a:moveTo>
                    <a:pt x="111" y="101"/>
                  </a:moveTo>
                  <a:cubicBezTo>
                    <a:pt x="111" y="101"/>
                    <a:pt x="30" y="75"/>
                    <a:pt x="0" y="0"/>
                  </a:cubicBezTo>
                  <a:cubicBezTo>
                    <a:pt x="0" y="0"/>
                    <a:pt x="76" y="8"/>
                    <a:pt x="111" y="101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9" name="i$ľiḋè"/>
            <p:cNvSpPr/>
            <p:nvPr/>
          </p:nvSpPr>
          <p:spPr bwMode="auto">
            <a:xfrm>
              <a:off x="7806764" y="3762249"/>
              <a:ext cx="229361" cy="325153"/>
            </a:xfrm>
            <a:custGeom>
              <a:gdLst>
                <a:gd name="T0" fmla="*/ 82 w 82"/>
                <a:gd name="T1" fmla="*/ 116 h 116"/>
                <a:gd name="T2" fmla="*/ 0 w 82"/>
                <a:gd name="T3" fmla="*/ 0 h 116"/>
                <a:gd name="T4" fmla="*/ 82 w 82"/>
                <a:gd name="T5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115">
                  <a:moveTo>
                    <a:pt x="82" y="116"/>
                  </a:moveTo>
                  <a:cubicBezTo>
                    <a:pt x="82" y="116"/>
                    <a:pt x="12" y="76"/>
                    <a:pt x="0" y="0"/>
                  </a:cubicBezTo>
                  <a:cubicBezTo>
                    <a:pt x="0" y="0"/>
                    <a:pt x="68" y="23"/>
                    <a:pt x="82" y="11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0" name="îṥļíḋé"/>
            <p:cNvSpPr/>
            <p:nvPr/>
          </p:nvSpPr>
          <p:spPr bwMode="auto">
            <a:xfrm>
              <a:off x="7924143" y="3596299"/>
              <a:ext cx="165950" cy="327852"/>
            </a:xfrm>
            <a:custGeom>
              <a:gdLst>
                <a:gd name="T0" fmla="*/ 54 w 59"/>
                <a:gd name="T1" fmla="*/ 117 h 117"/>
                <a:gd name="T2" fmla="*/ 3 w 59"/>
                <a:gd name="T3" fmla="*/ 0 h 117"/>
                <a:gd name="T4" fmla="*/ 54 w 59"/>
                <a:gd name="T5" fmla="*/ 11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17">
                  <a:moveTo>
                    <a:pt x="54" y="117"/>
                  </a:moveTo>
                  <a:cubicBezTo>
                    <a:pt x="54" y="117"/>
                    <a:pt x="0" y="69"/>
                    <a:pt x="3" y="0"/>
                  </a:cubicBezTo>
                  <a:cubicBezTo>
                    <a:pt x="3" y="0"/>
                    <a:pt x="59" y="33"/>
                    <a:pt x="54" y="11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1" name="išḻïḓê"/>
            <p:cNvSpPr/>
            <p:nvPr/>
          </p:nvSpPr>
          <p:spPr bwMode="auto">
            <a:xfrm>
              <a:off x="8044220" y="3384477"/>
              <a:ext cx="191584" cy="354836"/>
            </a:xfrm>
            <a:custGeom>
              <a:gdLst>
                <a:gd name="T0" fmla="*/ 36 w 68"/>
                <a:gd name="T1" fmla="*/ 127 h 127"/>
                <a:gd name="T2" fmla="*/ 25 w 68"/>
                <a:gd name="T3" fmla="*/ 0 h 127"/>
                <a:gd name="T4" fmla="*/ 36 w 68"/>
                <a:gd name="T5" fmla="*/ 127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27">
                  <a:moveTo>
                    <a:pt x="36" y="127"/>
                  </a:moveTo>
                  <a:cubicBezTo>
                    <a:pt x="36" y="127"/>
                    <a:pt x="0" y="64"/>
                    <a:pt x="25" y="0"/>
                  </a:cubicBezTo>
                  <a:cubicBezTo>
                    <a:pt x="25" y="0"/>
                    <a:pt x="68" y="49"/>
                    <a:pt x="36" y="127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2" name="íśliďè"/>
            <p:cNvSpPr/>
            <p:nvPr/>
          </p:nvSpPr>
          <p:spPr bwMode="auto">
            <a:xfrm>
              <a:off x="8189932" y="3263051"/>
              <a:ext cx="126823" cy="241504"/>
            </a:xfrm>
            <a:custGeom>
              <a:gdLst>
                <a:gd name="T0" fmla="*/ 30 w 45"/>
                <a:gd name="T1" fmla="*/ 86 h 86"/>
                <a:gd name="T2" fmla="*/ 11 w 45"/>
                <a:gd name="T3" fmla="*/ 0 h 86"/>
                <a:gd name="T4" fmla="*/ 30 w 45"/>
                <a:gd name="T5" fmla="*/ 86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86">
                  <a:moveTo>
                    <a:pt x="30" y="86"/>
                  </a:moveTo>
                  <a:cubicBezTo>
                    <a:pt x="30" y="86"/>
                    <a:pt x="0" y="46"/>
                    <a:pt x="11" y="0"/>
                  </a:cubicBezTo>
                  <a:cubicBezTo>
                    <a:pt x="11" y="0"/>
                    <a:pt x="45" y="30"/>
                    <a:pt x="30" y="86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3" name="iŝļíḋe"/>
            <p:cNvSpPr/>
            <p:nvPr/>
          </p:nvSpPr>
          <p:spPr bwMode="auto">
            <a:xfrm>
              <a:off x="8002396" y="4072561"/>
              <a:ext cx="403406" cy="226663"/>
            </a:xfrm>
            <a:custGeom>
              <a:gdLst>
                <a:gd name="T0" fmla="*/ 0 w 144"/>
                <a:gd name="T1" fmla="*/ 69 h 81"/>
                <a:gd name="T2" fmla="*/ 144 w 144"/>
                <a:gd name="T3" fmla="*/ 25 h 81"/>
                <a:gd name="T4" fmla="*/ 0 w 144"/>
                <a:gd name="T5" fmla="*/ 69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81">
                  <a:moveTo>
                    <a:pt x="0" y="69"/>
                  </a:moveTo>
                  <a:cubicBezTo>
                    <a:pt x="0" y="69"/>
                    <a:pt x="85" y="81"/>
                    <a:pt x="144" y="25"/>
                  </a:cubicBezTo>
                  <a:cubicBezTo>
                    <a:pt x="144" y="25"/>
                    <a:pt x="72" y="0"/>
                    <a:pt x="0" y="69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4" name="ísļîďè"/>
            <p:cNvSpPr/>
            <p:nvPr/>
          </p:nvSpPr>
          <p:spPr bwMode="auto">
            <a:xfrm>
              <a:off x="8036125" y="3862088"/>
              <a:ext cx="348089" cy="218568"/>
            </a:xfrm>
            <a:custGeom>
              <a:gdLst>
                <a:gd name="T0" fmla="*/ 0 w 124"/>
                <a:gd name="T1" fmla="*/ 78 h 78"/>
                <a:gd name="T2" fmla="*/ 124 w 124"/>
                <a:gd name="T3" fmla="*/ 8 h 78"/>
                <a:gd name="T4" fmla="*/ 0 w 124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4" h="78">
                  <a:moveTo>
                    <a:pt x="0" y="78"/>
                  </a:moveTo>
                  <a:cubicBezTo>
                    <a:pt x="0" y="78"/>
                    <a:pt x="80" y="72"/>
                    <a:pt x="124" y="8"/>
                  </a:cubicBezTo>
                  <a:cubicBezTo>
                    <a:pt x="124" y="8"/>
                    <a:pt x="52" y="0"/>
                    <a:pt x="0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5" name="i$ḻïdê"/>
            <p:cNvSpPr/>
            <p:nvPr/>
          </p:nvSpPr>
          <p:spPr bwMode="auto">
            <a:xfrm>
              <a:off x="8077950" y="3705583"/>
              <a:ext cx="311662" cy="218568"/>
            </a:xfrm>
            <a:custGeom>
              <a:gdLst>
                <a:gd name="T0" fmla="*/ 0 w 111"/>
                <a:gd name="T1" fmla="*/ 78 h 78"/>
                <a:gd name="T2" fmla="*/ 111 w 111"/>
                <a:gd name="T3" fmla="*/ 16 h 78"/>
                <a:gd name="T4" fmla="*/ 0 w 111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0" h="78">
                  <a:moveTo>
                    <a:pt x="0" y="78"/>
                  </a:moveTo>
                  <a:cubicBezTo>
                    <a:pt x="0" y="78"/>
                    <a:pt x="74" y="61"/>
                    <a:pt x="111" y="16"/>
                  </a:cubicBezTo>
                  <a:cubicBezTo>
                    <a:pt x="111" y="16"/>
                    <a:pt x="32" y="0"/>
                    <a:pt x="0" y="78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6" name="ïṧlïďè"/>
            <p:cNvSpPr/>
            <p:nvPr/>
          </p:nvSpPr>
          <p:spPr bwMode="auto">
            <a:xfrm>
              <a:off x="8150806" y="3528840"/>
              <a:ext cx="288725" cy="210473"/>
            </a:xfrm>
            <a:custGeom>
              <a:gdLst>
                <a:gd name="T0" fmla="*/ 0 w 103"/>
                <a:gd name="T1" fmla="*/ 75 h 75"/>
                <a:gd name="T2" fmla="*/ 103 w 103"/>
                <a:gd name="T3" fmla="*/ 7 h 75"/>
                <a:gd name="T4" fmla="*/ 0 w 103"/>
                <a:gd name="T5" fmla="*/ 75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75">
                  <a:moveTo>
                    <a:pt x="0" y="75"/>
                  </a:moveTo>
                  <a:cubicBezTo>
                    <a:pt x="0" y="75"/>
                    <a:pt x="91" y="55"/>
                    <a:pt x="103" y="7"/>
                  </a:cubicBezTo>
                  <a:cubicBezTo>
                    <a:pt x="103" y="7"/>
                    <a:pt x="39" y="0"/>
                    <a:pt x="0" y="75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7" name="ïśļidè"/>
            <p:cNvSpPr/>
            <p:nvPr/>
          </p:nvSpPr>
          <p:spPr bwMode="auto">
            <a:xfrm>
              <a:off x="8274931" y="3384477"/>
              <a:ext cx="229361" cy="128173"/>
            </a:xfrm>
            <a:custGeom>
              <a:gdLst>
                <a:gd name="T0" fmla="*/ 0 w 82"/>
                <a:gd name="T1" fmla="*/ 43 h 46"/>
                <a:gd name="T2" fmla="*/ 82 w 82"/>
                <a:gd name="T3" fmla="*/ 11 h 46"/>
                <a:gd name="T4" fmla="*/ 0 w 82"/>
                <a:gd name="T5" fmla="*/ 43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2" h="46">
                  <a:moveTo>
                    <a:pt x="0" y="43"/>
                  </a:moveTo>
                  <a:cubicBezTo>
                    <a:pt x="0" y="43"/>
                    <a:pt x="50" y="46"/>
                    <a:pt x="82" y="11"/>
                  </a:cubicBezTo>
                  <a:cubicBezTo>
                    <a:pt x="82" y="11"/>
                    <a:pt x="39" y="0"/>
                    <a:pt x="0" y="43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8" name="íSlidé"/>
            <p:cNvSpPr/>
            <p:nvPr/>
          </p:nvSpPr>
          <p:spPr bwMode="auto">
            <a:xfrm>
              <a:off x="8350485" y="3165910"/>
              <a:ext cx="182140" cy="234758"/>
            </a:xfrm>
            <a:custGeom>
              <a:gdLst>
                <a:gd name="T0" fmla="*/ 0 w 65"/>
                <a:gd name="T1" fmla="*/ 84 h 84"/>
                <a:gd name="T2" fmla="*/ 65 w 65"/>
                <a:gd name="T3" fmla="*/ 0 h 84"/>
                <a:gd name="T4" fmla="*/ 0 w 65"/>
                <a:gd name="T5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5" h="84">
                  <a:moveTo>
                    <a:pt x="0" y="84"/>
                  </a:moveTo>
                  <a:cubicBezTo>
                    <a:pt x="0" y="84"/>
                    <a:pt x="5" y="21"/>
                    <a:pt x="65" y="0"/>
                  </a:cubicBezTo>
                  <a:cubicBezTo>
                    <a:pt x="65" y="0"/>
                    <a:pt x="63" y="54"/>
                    <a:pt x="0" y="84"/>
                  </a:cubicBezTo>
                  <a:close/>
                </a:path>
              </a:pathLst>
            </a:custGeom>
            <a:solidFill>
              <a:srgbClr val="5ECA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</p:grp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exam_176240"/>
          <p:cNvSpPr/>
          <p:nvPr userDrawn="1"/>
        </p:nvSpPr>
        <p:spPr>
          <a:xfrm>
            <a:off x="291326" y="124219"/>
            <a:ext cx="419874" cy="499040"/>
          </a:xfrm>
          <a:custGeom>
            <a:gdLst>
              <a:gd name="connsiteX0" fmla="*/ 422871 w 511246"/>
              <a:gd name="connsiteY0" fmla="*/ 405164 h 607639"/>
              <a:gd name="connsiteX1" fmla="*/ 431417 w 511246"/>
              <a:gd name="connsiteY1" fmla="*/ 409399 h 607639"/>
              <a:gd name="connsiteX2" fmla="*/ 430295 w 511246"/>
              <a:gd name="connsiteY2" fmla="*/ 426949 h 607639"/>
              <a:gd name="connsiteX3" fmla="*/ 315253 w 511246"/>
              <a:gd name="connsiteY3" fmla="*/ 528514 h 607639"/>
              <a:gd name="connsiteX4" fmla="*/ 307023 w 511246"/>
              <a:gd name="connsiteY4" fmla="*/ 531781 h 607639"/>
              <a:gd name="connsiteX5" fmla="*/ 305713 w 511246"/>
              <a:gd name="connsiteY5" fmla="*/ 531594 h 607639"/>
              <a:gd name="connsiteX6" fmla="*/ 297015 w 511246"/>
              <a:gd name="connsiteY6" fmla="*/ 526647 h 607639"/>
              <a:gd name="connsiteX7" fmla="*/ 258574 w 511246"/>
              <a:gd name="connsiteY7" fmla="*/ 475398 h 607639"/>
              <a:gd name="connsiteX8" fmla="*/ 261100 w 511246"/>
              <a:gd name="connsiteY8" fmla="*/ 457941 h 607639"/>
              <a:gd name="connsiteX9" fmla="*/ 278590 w 511246"/>
              <a:gd name="connsiteY9" fmla="*/ 460462 h 607639"/>
              <a:gd name="connsiteX10" fmla="*/ 308893 w 511246"/>
              <a:gd name="connsiteY10" fmla="*/ 500882 h 607639"/>
              <a:gd name="connsiteX11" fmla="*/ 413834 w 511246"/>
              <a:gd name="connsiteY11" fmla="*/ 408279 h 607639"/>
              <a:gd name="connsiteX12" fmla="*/ 422871 w 511246"/>
              <a:gd name="connsiteY12" fmla="*/ 405164 h 607639"/>
              <a:gd name="connsiteX13" fmla="*/ 90132 w 511246"/>
              <a:gd name="connsiteY13" fmla="*/ 367434 h 607639"/>
              <a:gd name="connsiteX14" fmla="*/ 306845 w 511246"/>
              <a:gd name="connsiteY14" fmla="*/ 367434 h 607639"/>
              <a:gd name="connsiteX15" fmla="*/ 319378 w 511246"/>
              <a:gd name="connsiteY15" fmla="*/ 379853 h 607639"/>
              <a:gd name="connsiteX16" fmla="*/ 307032 w 511246"/>
              <a:gd name="connsiteY16" fmla="*/ 392273 h 607639"/>
              <a:gd name="connsiteX17" fmla="*/ 90132 w 511246"/>
              <a:gd name="connsiteY17" fmla="*/ 392273 h 607639"/>
              <a:gd name="connsiteX18" fmla="*/ 77692 w 511246"/>
              <a:gd name="connsiteY18" fmla="*/ 379853 h 607639"/>
              <a:gd name="connsiteX19" fmla="*/ 90132 w 511246"/>
              <a:gd name="connsiteY19" fmla="*/ 367434 h 607639"/>
              <a:gd name="connsiteX20" fmla="*/ 90132 w 511246"/>
              <a:gd name="connsiteY20" fmla="*/ 291435 h 607639"/>
              <a:gd name="connsiteX21" fmla="*/ 422079 w 511246"/>
              <a:gd name="connsiteY21" fmla="*/ 291435 h 607639"/>
              <a:gd name="connsiteX22" fmla="*/ 434612 w 511246"/>
              <a:gd name="connsiteY22" fmla="*/ 303937 h 607639"/>
              <a:gd name="connsiteX23" fmla="*/ 422079 w 511246"/>
              <a:gd name="connsiteY23" fmla="*/ 316345 h 607639"/>
              <a:gd name="connsiteX24" fmla="*/ 90132 w 511246"/>
              <a:gd name="connsiteY24" fmla="*/ 316345 h 607639"/>
              <a:gd name="connsiteX25" fmla="*/ 77692 w 511246"/>
              <a:gd name="connsiteY25" fmla="*/ 303937 h 607639"/>
              <a:gd name="connsiteX26" fmla="*/ 90132 w 511246"/>
              <a:gd name="connsiteY26" fmla="*/ 291435 h 607639"/>
              <a:gd name="connsiteX27" fmla="*/ 90132 w 511246"/>
              <a:gd name="connsiteY27" fmla="*/ 215507 h 607639"/>
              <a:gd name="connsiteX28" fmla="*/ 422079 w 511246"/>
              <a:gd name="connsiteY28" fmla="*/ 215507 h 607639"/>
              <a:gd name="connsiteX29" fmla="*/ 434612 w 511246"/>
              <a:gd name="connsiteY29" fmla="*/ 227950 h 607639"/>
              <a:gd name="connsiteX30" fmla="*/ 422079 w 511246"/>
              <a:gd name="connsiteY30" fmla="*/ 240487 h 607639"/>
              <a:gd name="connsiteX31" fmla="*/ 90132 w 511246"/>
              <a:gd name="connsiteY31" fmla="*/ 240487 h 607639"/>
              <a:gd name="connsiteX32" fmla="*/ 77692 w 511246"/>
              <a:gd name="connsiteY32" fmla="*/ 227950 h 607639"/>
              <a:gd name="connsiteX33" fmla="*/ 90132 w 511246"/>
              <a:gd name="connsiteY33" fmla="*/ 215507 h 607639"/>
              <a:gd name="connsiteX34" fmla="*/ 90132 w 511246"/>
              <a:gd name="connsiteY34" fmla="*/ 139578 h 607639"/>
              <a:gd name="connsiteX35" fmla="*/ 306845 w 511246"/>
              <a:gd name="connsiteY35" fmla="*/ 139578 h 607639"/>
              <a:gd name="connsiteX36" fmla="*/ 319378 w 511246"/>
              <a:gd name="connsiteY36" fmla="*/ 151997 h 607639"/>
              <a:gd name="connsiteX37" fmla="*/ 307032 w 511246"/>
              <a:gd name="connsiteY37" fmla="*/ 164417 h 607639"/>
              <a:gd name="connsiteX38" fmla="*/ 90132 w 511246"/>
              <a:gd name="connsiteY38" fmla="*/ 164417 h 607639"/>
              <a:gd name="connsiteX39" fmla="*/ 77692 w 511246"/>
              <a:gd name="connsiteY39" fmla="*/ 151997 h 607639"/>
              <a:gd name="connsiteX40" fmla="*/ 90132 w 511246"/>
              <a:gd name="connsiteY40" fmla="*/ 139578 h 607639"/>
              <a:gd name="connsiteX41" fmla="*/ 399028 w 511246"/>
              <a:gd name="connsiteY41" fmla="*/ 49399 h 607639"/>
              <a:gd name="connsiteX42" fmla="*/ 399215 w 511246"/>
              <a:gd name="connsiteY42" fmla="*/ 146330 h 607639"/>
              <a:gd name="connsiteX43" fmla="*/ 473466 w 511246"/>
              <a:gd name="connsiteY43" fmla="*/ 146330 h 607639"/>
              <a:gd name="connsiteX44" fmla="*/ 24968 w 511246"/>
              <a:gd name="connsiteY44" fmla="*/ 25026 h 607639"/>
              <a:gd name="connsiteX45" fmla="*/ 24968 w 511246"/>
              <a:gd name="connsiteY45" fmla="*/ 582799 h 607639"/>
              <a:gd name="connsiteX46" fmla="*/ 486278 w 511246"/>
              <a:gd name="connsiteY46" fmla="*/ 582799 h 607639"/>
              <a:gd name="connsiteX47" fmla="*/ 486278 w 511246"/>
              <a:gd name="connsiteY47" fmla="*/ 171170 h 607639"/>
              <a:gd name="connsiteX48" fmla="*/ 386778 w 511246"/>
              <a:gd name="connsiteY48" fmla="*/ 171170 h 607639"/>
              <a:gd name="connsiteX49" fmla="*/ 374340 w 511246"/>
              <a:gd name="connsiteY49" fmla="*/ 158750 h 607639"/>
              <a:gd name="connsiteX50" fmla="*/ 374060 w 511246"/>
              <a:gd name="connsiteY50" fmla="*/ 25026 h 607639"/>
              <a:gd name="connsiteX51" fmla="*/ 12437 w 511246"/>
              <a:gd name="connsiteY51" fmla="*/ 0 h 607639"/>
              <a:gd name="connsiteX52" fmla="*/ 386497 w 511246"/>
              <a:gd name="connsiteY52" fmla="*/ 0 h 607639"/>
              <a:gd name="connsiteX53" fmla="*/ 387900 w 511246"/>
              <a:gd name="connsiteY53" fmla="*/ 93 h 607639"/>
              <a:gd name="connsiteX54" fmla="*/ 388274 w 511246"/>
              <a:gd name="connsiteY54" fmla="*/ 93 h 607639"/>
              <a:gd name="connsiteX55" fmla="*/ 389303 w 511246"/>
              <a:gd name="connsiteY55" fmla="*/ 280 h 607639"/>
              <a:gd name="connsiteX56" fmla="*/ 389677 w 511246"/>
              <a:gd name="connsiteY56" fmla="*/ 373 h 607639"/>
              <a:gd name="connsiteX57" fmla="*/ 390518 w 511246"/>
              <a:gd name="connsiteY57" fmla="*/ 654 h 607639"/>
              <a:gd name="connsiteX58" fmla="*/ 390892 w 511246"/>
              <a:gd name="connsiteY58" fmla="*/ 747 h 607639"/>
              <a:gd name="connsiteX59" fmla="*/ 391734 w 511246"/>
              <a:gd name="connsiteY59" fmla="*/ 1120 h 607639"/>
              <a:gd name="connsiteX60" fmla="*/ 392108 w 511246"/>
              <a:gd name="connsiteY60" fmla="*/ 1214 h 607639"/>
              <a:gd name="connsiteX61" fmla="*/ 393043 w 511246"/>
              <a:gd name="connsiteY61" fmla="*/ 1774 h 607639"/>
              <a:gd name="connsiteX62" fmla="*/ 393417 w 511246"/>
              <a:gd name="connsiteY62" fmla="*/ 1961 h 607639"/>
              <a:gd name="connsiteX63" fmla="*/ 394352 w 511246"/>
              <a:gd name="connsiteY63" fmla="*/ 2708 h 607639"/>
              <a:gd name="connsiteX64" fmla="*/ 394539 w 511246"/>
              <a:gd name="connsiteY64" fmla="*/ 2895 h 607639"/>
              <a:gd name="connsiteX65" fmla="*/ 395475 w 511246"/>
              <a:gd name="connsiteY65" fmla="*/ 3735 h 607639"/>
              <a:gd name="connsiteX66" fmla="*/ 395755 w 511246"/>
              <a:gd name="connsiteY66" fmla="*/ 4015 h 607639"/>
              <a:gd name="connsiteX67" fmla="*/ 396410 w 511246"/>
              <a:gd name="connsiteY67" fmla="*/ 4762 h 607639"/>
              <a:gd name="connsiteX68" fmla="*/ 396503 w 511246"/>
              <a:gd name="connsiteY68" fmla="*/ 4856 h 607639"/>
              <a:gd name="connsiteX69" fmla="*/ 508721 w 511246"/>
              <a:gd name="connsiteY69" fmla="*/ 150999 h 607639"/>
              <a:gd name="connsiteX70" fmla="*/ 509002 w 511246"/>
              <a:gd name="connsiteY70" fmla="*/ 151373 h 607639"/>
              <a:gd name="connsiteX71" fmla="*/ 509189 w 511246"/>
              <a:gd name="connsiteY71" fmla="*/ 151746 h 607639"/>
              <a:gd name="connsiteX72" fmla="*/ 509563 w 511246"/>
              <a:gd name="connsiteY72" fmla="*/ 152400 h 607639"/>
              <a:gd name="connsiteX73" fmla="*/ 509843 w 511246"/>
              <a:gd name="connsiteY73" fmla="*/ 152773 h 607639"/>
              <a:gd name="connsiteX74" fmla="*/ 510311 w 511246"/>
              <a:gd name="connsiteY74" fmla="*/ 153801 h 607639"/>
              <a:gd name="connsiteX75" fmla="*/ 510498 w 511246"/>
              <a:gd name="connsiteY75" fmla="*/ 154268 h 607639"/>
              <a:gd name="connsiteX76" fmla="*/ 510685 w 511246"/>
              <a:gd name="connsiteY76" fmla="*/ 154921 h 607639"/>
              <a:gd name="connsiteX77" fmla="*/ 510872 w 511246"/>
              <a:gd name="connsiteY77" fmla="*/ 155388 h 607639"/>
              <a:gd name="connsiteX78" fmla="*/ 510965 w 511246"/>
              <a:gd name="connsiteY78" fmla="*/ 156042 h 607639"/>
              <a:gd name="connsiteX79" fmla="*/ 511059 w 511246"/>
              <a:gd name="connsiteY79" fmla="*/ 156509 h 607639"/>
              <a:gd name="connsiteX80" fmla="*/ 511246 w 511246"/>
              <a:gd name="connsiteY80" fmla="*/ 157256 h 607639"/>
              <a:gd name="connsiteX81" fmla="*/ 511246 w 511246"/>
              <a:gd name="connsiteY81" fmla="*/ 157629 h 607639"/>
              <a:gd name="connsiteX82" fmla="*/ 511246 w 511246"/>
              <a:gd name="connsiteY82" fmla="*/ 158656 h 607639"/>
              <a:gd name="connsiteX83" fmla="*/ 511246 w 511246"/>
              <a:gd name="connsiteY83" fmla="*/ 595126 h 607639"/>
              <a:gd name="connsiteX84" fmla="*/ 498715 w 511246"/>
              <a:gd name="connsiteY84" fmla="*/ 607639 h 607639"/>
              <a:gd name="connsiteX85" fmla="*/ 12437 w 511246"/>
              <a:gd name="connsiteY85" fmla="*/ 607639 h 607639"/>
              <a:gd name="connsiteX86" fmla="*/ 0 w 511246"/>
              <a:gd name="connsiteY86" fmla="*/ 595126 h 607639"/>
              <a:gd name="connsiteX87" fmla="*/ 0 w 511246"/>
              <a:gd name="connsiteY87" fmla="*/ 12420 h 607639"/>
              <a:gd name="connsiteX88" fmla="*/ 12437 w 511246"/>
              <a:gd name="connsiteY88" fmla="*/ 0 h 6076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511246" h="607639">
                <a:moveTo>
                  <a:pt x="422871" y="405164"/>
                </a:moveTo>
                <a:cubicBezTo>
                  <a:pt x="426063" y="405362"/>
                  <a:pt x="429173" y="406786"/>
                  <a:pt x="431417" y="409399"/>
                </a:cubicBezTo>
                <a:cubicBezTo>
                  <a:pt x="436094" y="414534"/>
                  <a:pt x="435533" y="422468"/>
                  <a:pt x="430295" y="426949"/>
                </a:cubicBezTo>
                <a:lnTo>
                  <a:pt x="315253" y="528514"/>
                </a:lnTo>
                <a:cubicBezTo>
                  <a:pt x="312822" y="530661"/>
                  <a:pt x="310016" y="531781"/>
                  <a:pt x="307023" y="531781"/>
                </a:cubicBezTo>
                <a:cubicBezTo>
                  <a:pt x="306649" y="531781"/>
                  <a:pt x="306087" y="531781"/>
                  <a:pt x="305713" y="531594"/>
                </a:cubicBezTo>
                <a:cubicBezTo>
                  <a:pt x="302253" y="531221"/>
                  <a:pt x="299166" y="529541"/>
                  <a:pt x="297015" y="526647"/>
                </a:cubicBezTo>
                <a:lnTo>
                  <a:pt x="258574" y="475398"/>
                </a:lnTo>
                <a:cubicBezTo>
                  <a:pt x="254459" y="469890"/>
                  <a:pt x="255581" y="462049"/>
                  <a:pt x="261100" y="457941"/>
                </a:cubicBezTo>
                <a:cubicBezTo>
                  <a:pt x="266618" y="453834"/>
                  <a:pt x="274474" y="454954"/>
                  <a:pt x="278590" y="460462"/>
                </a:cubicBezTo>
                <a:lnTo>
                  <a:pt x="308893" y="500882"/>
                </a:lnTo>
                <a:lnTo>
                  <a:pt x="413834" y="408279"/>
                </a:lnTo>
                <a:cubicBezTo>
                  <a:pt x="416406" y="405992"/>
                  <a:pt x="419679" y="404965"/>
                  <a:pt x="422871" y="405164"/>
                </a:cubicBezTo>
                <a:close/>
                <a:moveTo>
                  <a:pt x="90132" y="367434"/>
                </a:moveTo>
                <a:lnTo>
                  <a:pt x="306845" y="367434"/>
                </a:lnTo>
                <a:cubicBezTo>
                  <a:pt x="313766" y="367434"/>
                  <a:pt x="319378" y="373037"/>
                  <a:pt x="319378" y="379853"/>
                </a:cubicBezTo>
                <a:cubicBezTo>
                  <a:pt x="319378" y="386670"/>
                  <a:pt x="313860" y="392273"/>
                  <a:pt x="307032" y="392273"/>
                </a:cubicBezTo>
                <a:lnTo>
                  <a:pt x="90132" y="392273"/>
                </a:lnTo>
                <a:cubicBezTo>
                  <a:pt x="83304" y="392273"/>
                  <a:pt x="77692" y="386670"/>
                  <a:pt x="77692" y="379853"/>
                </a:cubicBezTo>
                <a:cubicBezTo>
                  <a:pt x="77692" y="373037"/>
                  <a:pt x="83304" y="367434"/>
                  <a:pt x="90132" y="367434"/>
                </a:cubicBezTo>
                <a:close/>
                <a:moveTo>
                  <a:pt x="90132" y="291435"/>
                </a:moveTo>
                <a:lnTo>
                  <a:pt x="422079" y="291435"/>
                </a:lnTo>
                <a:cubicBezTo>
                  <a:pt x="429000" y="291435"/>
                  <a:pt x="434612" y="297033"/>
                  <a:pt x="434612" y="303937"/>
                </a:cubicBezTo>
                <a:cubicBezTo>
                  <a:pt x="434612" y="310747"/>
                  <a:pt x="429000" y="316345"/>
                  <a:pt x="422079" y="316345"/>
                </a:cubicBezTo>
                <a:lnTo>
                  <a:pt x="90132" y="316345"/>
                </a:lnTo>
                <a:cubicBezTo>
                  <a:pt x="83304" y="316345"/>
                  <a:pt x="77692" y="310747"/>
                  <a:pt x="77692" y="303937"/>
                </a:cubicBezTo>
                <a:cubicBezTo>
                  <a:pt x="77692" y="297033"/>
                  <a:pt x="83304" y="291435"/>
                  <a:pt x="90132" y="291435"/>
                </a:cubicBezTo>
                <a:close/>
                <a:moveTo>
                  <a:pt x="90132" y="215507"/>
                </a:moveTo>
                <a:lnTo>
                  <a:pt x="422079" y="215507"/>
                </a:lnTo>
                <a:cubicBezTo>
                  <a:pt x="429000" y="215507"/>
                  <a:pt x="434612" y="221120"/>
                  <a:pt x="434612" y="227950"/>
                </a:cubicBezTo>
                <a:cubicBezTo>
                  <a:pt x="434612" y="234873"/>
                  <a:pt x="429000" y="240487"/>
                  <a:pt x="422079" y="240487"/>
                </a:cubicBezTo>
                <a:lnTo>
                  <a:pt x="90132" y="240487"/>
                </a:lnTo>
                <a:cubicBezTo>
                  <a:pt x="83304" y="240487"/>
                  <a:pt x="77692" y="234873"/>
                  <a:pt x="77692" y="227950"/>
                </a:cubicBezTo>
                <a:cubicBezTo>
                  <a:pt x="77692" y="221120"/>
                  <a:pt x="83304" y="215507"/>
                  <a:pt x="90132" y="215507"/>
                </a:cubicBezTo>
                <a:close/>
                <a:moveTo>
                  <a:pt x="90132" y="139578"/>
                </a:moveTo>
                <a:lnTo>
                  <a:pt x="306845" y="139578"/>
                </a:lnTo>
                <a:cubicBezTo>
                  <a:pt x="313766" y="139578"/>
                  <a:pt x="319378" y="145181"/>
                  <a:pt x="319378" y="151997"/>
                </a:cubicBezTo>
                <a:cubicBezTo>
                  <a:pt x="319378" y="158814"/>
                  <a:pt x="313860" y="164417"/>
                  <a:pt x="307032" y="164417"/>
                </a:cubicBezTo>
                <a:lnTo>
                  <a:pt x="90132" y="164417"/>
                </a:lnTo>
                <a:cubicBezTo>
                  <a:pt x="83304" y="164417"/>
                  <a:pt x="77692" y="158814"/>
                  <a:pt x="77692" y="151997"/>
                </a:cubicBezTo>
                <a:cubicBezTo>
                  <a:pt x="77692" y="145181"/>
                  <a:pt x="83304" y="139578"/>
                  <a:pt x="90132" y="139578"/>
                </a:cubicBezTo>
                <a:close/>
                <a:moveTo>
                  <a:pt x="399028" y="49399"/>
                </a:moveTo>
                <a:lnTo>
                  <a:pt x="399215" y="146330"/>
                </a:lnTo>
                <a:lnTo>
                  <a:pt x="473466" y="146330"/>
                </a:lnTo>
                <a:close/>
                <a:moveTo>
                  <a:pt x="24968" y="25026"/>
                </a:moveTo>
                <a:lnTo>
                  <a:pt x="24968" y="582799"/>
                </a:lnTo>
                <a:lnTo>
                  <a:pt x="486278" y="582799"/>
                </a:lnTo>
                <a:lnTo>
                  <a:pt x="486278" y="171170"/>
                </a:lnTo>
                <a:lnTo>
                  <a:pt x="386778" y="171170"/>
                </a:lnTo>
                <a:cubicBezTo>
                  <a:pt x="379951" y="171170"/>
                  <a:pt x="374340" y="165567"/>
                  <a:pt x="374340" y="158750"/>
                </a:cubicBezTo>
                <a:lnTo>
                  <a:pt x="374060" y="25026"/>
                </a:lnTo>
                <a:close/>
                <a:moveTo>
                  <a:pt x="12437" y="0"/>
                </a:moveTo>
                <a:lnTo>
                  <a:pt x="386497" y="0"/>
                </a:lnTo>
                <a:cubicBezTo>
                  <a:pt x="387058" y="0"/>
                  <a:pt x="387432" y="93"/>
                  <a:pt x="387900" y="93"/>
                </a:cubicBezTo>
                <a:lnTo>
                  <a:pt x="388274" y="93"/>
                </a:lnTo>
                <a:cubicBezTo>
                  <a:pt x="388648" y="93"/>
                  <a:pt x="388929" y="93"/>
                  <a:pt x="389303" y="280"/>
                </a:cubicBezTo>
                <a:cubicBezTo>
                  <a:pt x="389396" y="280"/>
                  <a:pt x="389490" y="373"/>
                  <a:pt x="389677" y="373"/>
                </a:cubicBezTo>
                <a:cubicBezTo>
                  <a:pt x="389864" y="373"/>
                  <a:pt x="390238" y="467"/>
                  <a:pt x="390518" y="654"/>
                </a:cubicBezTo>
                <a:cubicBezTo>
                  <a:pt x="390612" y="654"/>
                  <a:pt x="390799" y="747"/>
                  <a:pt x="390892" y="747"/>
                </a:cubicBezTo>
                <a:cubicBezTo>
                  <a:pt x="391173" y="840"/>
                  <a:pt x="391547" y="1027"/>
                  <a:pt x="391734" y="1120"/>
                </a:cubicBezTo>
                <a:cubicBezTo>
                  <a:pt x="391921" y="1120"/>
                  <a:pt x="392015" y="1214"/>
                  <a:pt x="392108" y="1214"/>
                </a:cubicBezTo>
                <a:cubicBezTo>
                  <a:pt x="392482" y="1401"/>
                  <a:pt x="392763" y="1587"/>
                  <a:pt x="393043" y="1774"/>
                </a:cubicBezTo>
                <a:cubicBezTo>
                  <a:pt x="393137" y="1868"/>
                  <a:pt x="393230" y="1868"/>
                  <a:pt x="393417" y="1961"/>
                </a:cubicBezTo>
                <a:cubicBezTo>
                  <a:pt x="393791" y="2241"/>
                  <a:pt x="393978" y="2521"/>
                  <a:pt x="394352" y="2708"/>
                </a:cubicBezTo>
                <a:lnTo>
                  <a:pt x="394539" y="2895"/>
                </a:lnTo>
                <a:cubicBezTo>
                  <a:pt x="394913" y="3081"/>
                  <a:pt x="395287" y="3362"/>
                  <a:pt x="395475" y="3735"/>
                </a:cubicBezTo>
                <a:cubicBezTo>
                  <a:pt x="395662" y="3735"/>
                  <a:pt x="395662" y="3829"/>
                  <a:pt x="395755" y="4015"/>
                </a:cubicBezTo>
                <a:cubicBezTo>
                  <a:pt x="396036" y="4202"/>
                  <a:pt x="396129" y="4482"/>
                  <a:pt x="396410" y="4762"/>
                </a:cubicBezTo>
                <a:lnTo>
                  <a:pt x="396503" y="4856"/>
                </a:lnTo>
                <a:lnTo>
                  <a:pt x="508721" y="150999"/>
                </a:lnTo>
                <a:cubicBezTo>
                  <a:pt x="508815" y="151186"/>
                  <a:pt x="508815" y="151279"/>
                  <a:pt x="509002" y="151373"/>
                </a:cubicBezTo>
                <a:cubicBezTo>
                  <a:pt x="509095" y="151559"/>
                  <a:pt x="509095" y="151653"/>
                  <a:pt x="509189" y="151746"/>
                </a:cubicBezTo>
                <a:cubicBezTo>
                  <a:pt x="509376" y="152026"/>
                  <a:pt x="509469" y="152120"/>
                  <a:pt x="509563" y="152400"/>
                </a:cubicBezTo>
                <a:cubicBezTo>
                  <a:pt x="509750" y="152493"/>
                  <a:pt x="509750" y="152680"/>
                  <a:pt x="509843" y="152773"/>
                </a:cubicBezTo>
                <a:cubicBezTo>
                  <a:pt x="510124" y="153147"/>
                  <a:pt x="510217" y="153427"/>
                  <a:pt x="510311" y="153801"/>
                </a:cubicBezTo>
                <a:cubicBezTo>
                  <a:pt x="510311" y="153894"/>
                  <a:pt x="510498" y="154174"/>
                  <a:pt x="510498" y="154268"/>
                </a:cubicBezTo>
                <a:cubicBezTo>
                  <a:pt x="510591" y="154548"/>
                  <a:pt x="510591" y="154641"/>
                  <a:pt x="510685" y="154921"/>
                </a:cubicBezTo>
                <a:cubicBezTo>
                  <a:pt x="510685" y="155015"/>
                  <a:pt x="510872" y="155295"/>
                  <a:pt x="510872" y="155388"/>
                </a:cubicBezTo>
                <a:cubicBezTo>
                  <a:pt x="510872" y="155668"/>
                  <a:pt x="510965" y="155762"/>
                  <a:pt x="510965" y="156042"/>
                </a:cubicBezTo>
                <a:cubicBezTo>
                  <a:pt x="510965" y="156135"/>
                  <a:pt x="511059" y="156415"/>
                  <a:pt x="511059" y="156509"/>
                </a:cubicBezTo>
                <a:cubicBezTo>
                  <a:pt x="511059" y="156789"/>
                  <a:pt x="511246" y="156976"/>
                  <a:pt x="511246" y="157256"/>
                </a:cubicBezTo>
                <a:lnTo>
                  <a:pt x="511246" y="157629"/>
                </a:lnTo>
                <a:lnTo>
                  <a:pt x="511246" y="158656"/>
                </a:lnTo>
                <a:lnTo>
                  <a:pt x="511246" y="595126"/>
                </a:lnTo>
                <a:cubicBezTo>
                  <a:pt x="511246" y="602036"/>
                  <a:pt x="505635" y="607639"/>
                  <a:pt x="498715" y="607639"/>
                </a:cubicBezTo>
                <a:lnTo>
                  <a:pt x="12437" y="607639"/>
                </a:lnTo>
                <a:cubicBezTo>
                  <a:pt x="5611" y="607639"/>
                  <a:pt x="0" y="602036"/>
                  <a:pt x="0" y="595126"/>
                </a:cubicBezTo>
                <a:lnTo>
                  <a:pt x="0" y="12420"/>
                </a:lnTo>
                <a:cubicBezTo>
                  <a:pt x="0" y="5603"/>
                  <a:pt x="5611" y="0"/>
                  <a:pt x="12437" y="0"/>
                </a:cubicBezTo>
                <a:close/>
              </a:path>
            </a:pathLst>
          </a:custGeom>
          <a:solidFill>
            <a:srgbClr val="1F8BB2"/>
          </a:solidFill>
          <a:ln w="6350">
            <a:solidFill>
              <a:srgbClr val="1F8BB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0" y="6722320"/>
            <a:ext cx="12192000" cy="135680"/>
          </a:xfrm>
          <a:prstGeom prst="rect">
            <a:avLst/>
          </a:prstGeom>
          <a:solidFill>
            <a:srgbClr val="1F8BB2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4" name="等腰三角形 3"/>
          <p:cNvSpPr/>
          <p:nvPr userDrawn="1"/>
        </p:nvSpPr>
        <p:spPr>
          <a:xfrm rot="10800000">
            <a:off x="137160" y="6622690"/>
            <a:ext cx="231140" cy="199259"/>
          </a:xfrm>
          <a:prstGeom prst="triangle">
            <a:avLst/>
          </a:prstGeom>
          <a:solidFill>
            <a:srgbClr val="FFC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8175970" cy="4644621"/>
          </a:xfrm>
          <a:prstGeom prst="rect">
            <a:avLst/>
          </a:prstGeom>
        </p:spPr>
      </p:pic>
      <p:sp>
        <p:nvSpPr>
          <p:cNvPr id="7" name="矩形 6"/>
          <p:cNvSpPr/>
          <p:nvPr userDrawn="1"/>
        </p:nvSpPr>
        <p:spPr>
          <a:xfrm>
            <a:off x="0" y="0"/>
            <a:ext cx="12192000" cy="4644621"/>
          </a:xfrm>
          <a:prstGeom prst="rect">
            <a:avLst/>
          </a:prstGeom>
          <a:gradFill>
            <a:gsLst>
              <a:gs pos="29000">
                <a:schemeClr val="accent1">
                  <a:alpha val="84000"/>
                </a:schemeClr>
              </a:gs>
              <a:gs pos="60000">
                <a:schemeClr val="accent3"/>
              </a:gs>
              <a:gs pos="100000">
                <a:schemeClr val="accent3">
                  <a:alpha val="9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 userDrawn="1"/>
        </p:nvGrpSpPr>
        <p:grpSpPr>
          <a:xfrm>
            <a:off x="5970278" y="681264"/>
            <a:ext cx="5551554" cy="5551437"/>
            <a:chOff x="6224409" y="744544"/>
            <a:chExt cx="5551554" cy="5551437"/>
          </a:xfrm>
        </p:grpSpPr>
        <p:sp>
          <p:nvSpPr>
            <p:cNvPr id="9" name="任意多边形: 形状 8"/>
            <p:cNvSpPr/>
            <p:nvPr/>
          </p:nvSpPr>
          <p:spPr>
            <a:xfrm>
              <a:off x="8164275" y="5253980"/>
              <a:ext cx="1765614" cy="1042001"/>
            </a:xfrm>
            <a:custGeom>
              <a:gdLst>
                <a:gd name="connsiteX0" fmla="*/ 105624 w 1765614"/>
                <a:gd name="connsiteY0" fmla="*/ 667731 h 1042001"/>
                <a:gd name="connsiteX1" fmla="*/ 641097 w 1765614"/>
                <a:gd name="connsiteY1" fmla="*/ 977437 h 1042001"/>
                <a:gd name="connsiteX2" fmla="*/ 1098420 w 1765614"/>
                <a:gd name="connsiteY2" fmla="*/ 960071 h 1042001"/>
                <a:gd name="connsiteX3" fmla="*/ 1752566 w 1765614"/>
                <a:gd name="connsiteY3" fmla="*/ 430386 h 1042001"/>
                <a:gd name="connsiteX4" fmla="*/ 1034742 w 1765614"/>
                <a:gd name="connsiteY4" fmla="*/ 16480 h 1042001"/>
                <a:gd name="connsiteX5" fmla="*/ 136015 w 1765614"/>
                <a:gd name="connsiteY5" fmla="*/ 404336 h 1042001"/>
                <a:gd name="connsiteX6" fmla="*/ 105624 w 1765614"/>
                <a:gd name="connsiteY6" fmla="*/ 667731 h 10420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5614" h="1042001">
                  <a:moveTo>
                    <a:pt x="105624" y="667731"/>
                  </a:moveTo>
                  <a:lnTo>
                    <a:pt x="641097" y="977437"/>
                  </a:lnTo>
                  <a:cubicBezTo>
                    <a:pt x="771347" y="1052693"/>
                    <a:pt x="986984" y="1044009"/>
                    <a:pt x="1098420" y="960071"/>
                  </a:cubicBezTo>
                  <a:lnTo>
                    <a:pt x="1752566" y="430386"/>
                  </a:lnTo>
                  <a:lnTo>
                    <a:pt x="1034742" y="16480"/>
                  </a:lnTo>
                  <a:lnTo>
                    <a:pt x="136015" y="404336"/>
                  </a:lnTo>
                  <a:cubicBezTo>
                    <a:pt x="-10154" y="468014"/>
                    <a:pt x="-24627" y="592475"/>
                    <a:pt x="105624" y="667731"/>
                  </a:cubicBezTo>
                  <a:close/>
                </a:path>
              </a:pathLst>
            </a:custGeom>
            <a:solidFill>
              <a:srgbClr val="A9A9AA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任意多边形: 形状 9"/>
            <p:cNvSpPr/>
            <p:nvPr/>
          </p:nvSpPr>
          <p:spPr>
            <a:xfrm>
              <a:off x="8164134" y="5226483"/>
              <a:ext cx="1722198" cy="998585"/>
            </a:xfrm>
            <a:custGeom>
              <a:gdLst>
                <a:gd name="connsiteX0" fmla="*/ 105764 w 1722197"/>
                <a:gd name="connsiteY0" fmla="*/ 632998 h 998584"/>
                <a:gd name="connsiteX1" fmla="*/ 641238 w 1722197"/>
                <a:gd name="connsiteY1" fmla="*/ 942704 h 998584"/>
                <a:gd name="connsiteX2" fmla="*/ 1098561 w 1722197"/>
                <a:gd name="connsiteY2" fmla="*/ 925337 h 998584"/>
                <a:gd name="connsiteX3" fmla="*/ 1709290 w 1722197"/>
                <a:gd name="connsiteY3" fmla="*/ 430386 h 998584"/>
                <a:gd name="connsiteX4" fmla="*/ 991466 w 1722197"/>
                <a:gd name="connsiteY4" fmla="*/ 16480 h 998584"/>
                <a:gd name="connsiteX5" fmla="*/ 134709 w 1722197"/>
                <a:gd name="connsiteY5" fmla="*/ 369603 h 998584"/>
                <a:gd name="connsiteX6" fmla="*/ 105764 w 1722197"/>
                <a:gd name="connsiteY6" fmla="*/ 632998 h 9985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2195" h="998584">
                  <a:moveTo>
                    <a:pt x="105764" y="632998"/>
                  </a:moveTo>
                  <a:lnTo>
                    <a:pt x="641238" y="942704"/>
                  </a:lnTo>
                  <a:cubicBezTo>
                    <a:pt x="771488" y="1017959"/>
                    <a:pt x="987125" y="1009276"/>
                    <a:pt x="1098561" y="925337"/>
                  </a:cubicBezTo>
                  <a:lnTo>
                    <a:pt x="1709290" y="430386"/>
                  </a:lnTo>
                  <a:lnTo>
                    <a:pt x="991466" y="16480"/>
                  </a:lnTo>
                  <a:lnTo>
                    <a:pt x="134709" y="369603"/>
                  </a:lnTo>
                  <a:cubicBezTo>
                    <a:pt x="-10013" y="433281"/>
                    <a:pt x="-24486" y="557742"/>
                    <a:pt x="105764" y="632998"/>
                  </a:cubicBezTo>
                  <a:close/>
                </a:path>
              </a:pathLst>
            </a:custGeom>
            <a:solidFill>
              <a:srgbClr val="D0D2D3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任意多边形: 形状 10"/>
            <p:cNvSpPr/>
            <p:nvPr/>
          </p:nvSpPr>
          <p:spPr>
            <a:xfrm>
              <a:off x="8164134" y="5226483"/>
              <a:ext cx="1722198" cy="998585"/>
            </a:xfrm>
            <a:custGeom>
              <a:gdLst>
                <a:gd name="connsiteX0" fmla="*/ 105764 w 1722197"/>
                <a:gd name="connsiteY0" fmla="*/ 632998 h 998584"/>
                <a:gd name="connsiteX1" fmla="*/ 641238 w 1722197"/>
                <a:gd name="connsiteY1" fmla="*/ 942704 h 998584"/>
                <a:gd name="connsiteX2" fmla="*/ 1098561 w 1722197"/>
                <a:gd name="connsiteY2" fmla="*/ 925337 h 998584"/>
                <a:gd name="connsiteX3" fmla="*/ 1709290 w 1722197"/>
                <a:gd name="connsiteY3" fmla="*/ 430386 h 998584"/>
                <a:gd name="connsiteX4" fmla="*/ 991466 w 1722197"/>
                <a:gd name="connsiteY4" fmla="*/ 16480 h 998584"/>
                <a:gd name="connsiteX5" fmla="*/ 134709 w 1722197"/>
                <a:gd name="connsiteY5" fmla="*/ 369603 h 998584"/>
                <a:gd name="connsiteX6" fmla="*/ 105764 w 1722197"/>
                <a:gd name="connsiteY6" fmla="*/ 632998 h 9985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2195" h="998584">
                  <a:moveTo>
                    <a:pt x="105764" y="632998"/>
                  </a:moveTo>
                  <a:lnTo>
                    <a:pt x="641238" y="942704"/>
                  </a:lnTo>
                  <a:cubicBezTo>
                    <a:pt x="771488" y="1017959"/>
                    <a:pt x="987125" y="1009276"/>
                    <a:pt x="1098561" y="925337"/>
                  </a:cubicBezTo>
                  <a:lnTo>
                    <a:pt x="1709290" y="430386"/>
                  </a:lnTo>
                  <a:lnTo>
                    <a:pt x="991466" y="16480"/>
                  </a:lnTo>
                  <a:lnTo>
                    <a:pt x="134709" y="369603"/>
                  </a:lnTo>
                  <a:cubicBezTo>
                    <a:pt x="-10013" y="433281"/>
                    <a:pt x="-24486" y="557742"/>
                    <a:pt x="105764" y="632998"/>
                  </a:cubicBezTo>
                  <a:close/>
                </a:path>
              </a:pathLst>
            </a:custGeom>
            <a:solidFill>
              <a:srgbClr val="E5E5E5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任意多边形: 形状 11"/>
            <p:cNvSpPr/>
            <p:nvPr/>
          </p:nvSpPr>
          <p:spPr>
            <a:xfrm>
              <a:off x="8164134" y="5226483"/>
              <a:ext cx="1722198" cy="998585"/>
            </a:xfrm>
            <a:custGeom>
              <a:gdLst>
                <a:gd name="connsiteX0" fmla="*/ 105764 w 1722197"/>
                <a:gd name="connsiteY0" fmla="*/ 632998 h 998584"/>
                <a:gd name="connsiteX1" fmla="*/ 641238 w 1722197"/>
                <a:gd name="connsiteY1" fmla="*/ 942704 h 998584"/>
                <a:gd name="connsiteX2" fmla="*/ 1098561 w 1722197"/>
                <a:gd name="connsiteY2" fmla="*/ 925337 h 998584"/>
                <a:gd name="connsiteX3" fmla="*/ 1709290 w 1722197"/>
                <a:gd name="connsiteY3" fmla="*/ 430386 h 998584"/>
                <a:gd name="connsiteX4" fmla="*/ 991466 w 1722197"/>
                <a:gd name="connsiteY4" fmla="*/ 16480 h 998584"/>
                <a:gd name="connsiteX5" fmla="*/ 134709 w 1722197"/>
                <a:gd name="connsiteY5" fmla="*/ 369603 h 998584"/>
                <a:gd name="connsiteX6" fmla="*/ 105764 w 1722197"/>
                <a:gd name="connsiteY6" fmla="*/ 632998 h 9985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2195" h="998584">
                  <a:moveTo>
                    <a:pt x="105764" y="632998"/>
                  </a:moveTo>
                  <a:lnTo>
                    <a:pt x="641238" y="942704"/>
                  </a:lnTo>
                  <a:cubicBezTo>
                    <a:pt x="771488" y="1017959"/>
                    <a:pt x="987125" y="1009276"/>
                    <a:pt x="1098561" y="925337"/>
                  </a:cubicBezTo>
                  <a:lnTo>
                    <a:pt x="1709290" y="430386"/>
                  </a:lnTo>
                  <a:lnTo>
                    <a:pt x="991466" y="16480"/>
                  </a:lnTo>
                  <a:lnTo>
                    <a:pt x="134709" y="369603"/>
                  </a:lnTo>
                  <a:cubicBezTo>
                    <a:pt x="-10013" y="433281"/>
                    <a:pt x="-24486" y="557742"/>
                    <a:pt x="105764" y="632998"/>
                  </a:cubicBez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任意多边形: 形状 13"/>
            <p:cNvSpPr/>
            <p:nvPr/>
          </p:nvSpPr>
          <p:spPr>
            <a:xfrm>
              <a:off x="10635550" y="5942859"/>
              <a:ext cx="159195" cy="347334"/>
            </a:xfrm>
            <a:custGeom>
              <a:gdLst>
                <a:gd name="connsiteX0" fmla="*/ 16480 w 159194"/>
                <a:gd name="connsiteY0" fmla="*/ 93183 h 347333"/>
                <a:gd name="connsiteX1" fmla="*/ 155414 w 159194"/>
                <a:gd name="connsiteY1" fmla="*/ 16480 h 347333"/>
                <a:gd name="connsiteX2" fmla="*/ 155414 w 159194"/>
                <a:gd name="connsiteY2" fmla="*/ 262508 h 347333"/>
                <a:gd name="connsiteX3" fmla="*/ 16480 w 159194"/>
                <a:gd name="connsiteY3" fmla="*/ 339211 h 3473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9194" h="347333">
                  <a:moveTo>
                    <a:pt x="16480" y="93183"/>
                  </a:moveTo>
                  <a:lnTo>
                    <a:pt x="155414" y="16480"/>
                  </a:lnTo>
                  <a:lnTo>
                    <a:pt x="155414" y="262508"/>
                  </a:lnTo>
                  <a:lnTo>
                    <a:pt x="16480" y="339211"/>
                  </a:lnTo>
                  <a:close/>
                </a:path>
              </a:pathLst>
            </a:custGeom>
            <a:solidFill>
              <a:srgbClr val="A9A9AA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任意多边形: 形状 15"/>
            <p:cNvSpPr/>
            <p:nvPr/>
          </p:nvSpPr>
          <p:spPr>
            <a:xfrm>
              <a:off x="7334430" y="4113567"/>
              <a:ext cx="3328617" cy="2170836"/>
            </a:xfrm>
            <a:custGeom>
              <a:gdLst>
                <a:gd name="connsiteX0" fmla="*/ 3317600 w 3328617"/>
                <a:gd name="connsiteY0" fmla="*/ 1922474 h 2170836"/>
                <a:gd name="connsiteX1" fmla="*/ 3317600 w 3328617"/>
                <a:gd name="connsiteY1" fmla="*/ 2168503 h 2170836"/>
                <a:gd name="connsiteX2" fmla="*/ 16480 w 3328617"/>
                <a:gd name="connsiteY2" fmla="*/ 262508 h 2170836"/>
                <a:gd name="connsiteX3" fmla="*/ 16480 w 3328617"/>
                <a:gd name="connsiteY3" fmla="*/ 16480 h 21708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8617" h="2170836">
                  <a:moveTo>
                    <a:pt x="3317600" y="1922474"/>
                  </a:moveTo>
                  <a:lnTo>
                    <a:pt x="3317600" y="2168503"/>
                  </a:lnTo>
                  <a:lnTo>
                    <a:pt x="16480" y="262508"/>
                  </a:lnTo>
                  <a:lnTo>
                    <a:pt x="16480" y="16480"/>
                  </a:lnTo>
                  <a:close/>
                </a:path>
              </a:pathLst>
            </a:custGeom>
            <a:solidFill>
              <a:srgbClr val="F5F5F5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任意多边形: 形状 16"/>
            <p:cNvSpPr/>
            <p:nvPr/>
          </p:nvSpPr>
          <p:spPr>
            <a:xfrm>
              <a:off x="10635550" y="3288650"/>
              <a:ext cx="173667" cy="2749726"/>
            </a:xfrm>
            <a:custGeom>
              <a:gdLst>
                <a:gd name="connsiteX0" fmla="*/ 23716 w 173666"/>
                <a:gd name="connsiteY0" fmla="*/ 93183 h 2749725"/>
                <a:gd name="connsiteX1" fmla="*/ 162650 w 173666"/>
                <a:gd name="connsiteY1" fmla="*/ 16480 h 2749725"/>
                <a:gd name="connsiteX2" fmla="*/ 155414 w 173666"/>
                <a:gd name="connsiteY2" fmla="*/ 2670689 h 2749725"/>
                <a:gd name="connsiteX3" fmla="*/ 16480 w 173666"/>
                <a:gd name="connsiteY3" fmla="*/ 2747392 h 27497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3666" h="2749725">
                  <a:moveTo>
                    <a:pt x="23716" y="93183"/>
                  </a:moveTo>
                  <a:lnTo>
                    <a:pt x="162650" y="16480"/>
                  </a:lnTo>
                  <a:lnTo>
                    <a:pt x="155414" y="2670689"/>
                  </a:lnTo>
                  <a:lnTo>
                    <a:pt x="16480" y="2747392"/>
                  </a:lnTo>
                  <a:close/>
                </a:path>
              </a:pathLst>
            </a:custGeom>
            <a:solidFill>
              <a:srgbClr val="2E3B47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任意多边形: 形状 17"/>
            <p:cNvSpPr/>
            <p:nvPr/>
          </p:nvSpPr>
          <p:spPr>
            <a:xfrm>
              <a:off x="7341666" y="1382655"/>
              <a:ext cx="3458867" cy="2011642"/>
            </a:xfrm>
            <a:custGeom>
              <a:gdLst>
                <a:gd name="connsiteX0" fmla="*/ 16480 w 3458867"/>
                <a:gd name="connsiteY0" fmla="*/ 93183 h 2011641"/>
                <a:gd name="connsiteX1" fmla="*/ 156861 w 3458867"/>
                <a:gd name="connsiteY1" fmla="*/ 16480 h 2011641"/>
                <a:gd name="connsiteX2" fmla="*/ 3456534 w 3458867"/>
                <a:gd name="connsiteY2" fmla="*/ 1922474 h 2011641"/>
                <a:gd name="connsiteX3" fmla="*/ 3317600 w 3458867"/>
                <a:gd name="connsiteY3" fmla="*/ 1999177 h 20116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58867" h="2011641">
                  <a:moveTo>
                    <a:pt x="16480" y="93183"/>
                  </a:moveTo>
                  <a:lnTo>
                    <a:pt x="156861" y="16480"/>
                  </a:lnTo>
                  <a:lnTo>
                    <a:pt x="3456534" y="1922474"/>
                  </a:lnTo>
                  <a:lnTo>
                    <a:pt x="3317600" y="1999177"/>
                  </a:lnTo>
                  <a:close/>
                </a:path>
              </a:pathLst>
            </a:custGeom>
            <a:solidFill>
              <a:srgbClr val="444F5C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7334430" y="1459358"/>
              <a:ext cx="3328617" cy="4587700"/>
            </a:xfrm>
            <a:custGeom>
              <a:gdLst>
                <a:gd name="connsiteX0" fmla="*/ 3324836 w 3328617"/>
                <a:gd name="connsiteY0" fmla="*/ 1922474 h 4587700"/>
                <a:gd name="connsiteX1" fmla="*/ 3317600 w 3328617"/>
                <a:gd name="connsiteY1" fmla="*/ 4576684 h 4587700"/>
                <a:gd name="connsiteX2" fmla="*/ 16480 w 3328617"/>
                <a:gd name="connsiteY2" fmla="*/ 2670689 h 4587700"/>
                <a:gd name="connsiteX3" fmla="*/ 23716 w 3328617"/>
                <a:gd name="connsiteY3" fmla="*/ 16480 h 4587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8617" h="4587700">
                  <a:moveTo>
                    <a:pt x="3324836" y="1922474"/>
                  </a:moveTo>
                  <a:lnTo>
                    <a:pt x="3317600" y="4576684"/>
                  </a:lnTo>
                  <a:lnTo>
                    <a:pt x="16480" y="2670689"/>
                  </a:lnTo>
                  <a:lnTo>
                    <a:pt x="23716" y="16480"/>
                  </a:lnTo>
                  <a:close/>
                </a:path>
              </a:pathLst>
            </a:custGeom>
            <a:solidFill>
              <a:srgbClr val="656E79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7444419" y="1625789"/>
              <a:ext cx="3111533" cy="4254839"/>
            </a:xfrm>
            <a:custGeom>
              <a:gdLst>
                <a:gd name="connsiteX0" fmla="*/ 3104858 w 3111533"/>
                <a:gd name="connsiteY0" fmla="*/ 1815380 h 4254838"/>
                <a:gd name="connsiteX1" fmla="*/ 3099069 w 3111533"/>
                <a:gd name="connsiteY1" fmla="*/ 4243822 h 4254838"/>
                <a:gd name="connsiteX2" fmla="*/ 16480 w 3111533"/>
                <a:gd name="connsiteY2" fmla="*/ 2444922 h 4254838"/>
                <a:gd name="connsiteX3" fmla="*/ 22269 w 3111533"/>
                <a:gd name="connsiteY3" fmla="*/ 16480 h 42548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11533" h="4254838">
                  <a:moveTo>
                    <a:pt x="3104858" y="1815380"/>
                  </a:moveTo>
                  <a:lnTo>
                    <a:pt x="3099069" y="4243822"/>
                  </a:lnTo>
                  <a:lnTo>
                    <a:pt x="16480" y="2444922"/>
                  </a:lnTo>
                  <a:lnTo>
                    <a:pt x="22269" y="1648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任意多边形: 形状 20"/>
            <p:cNvSpPr/>
            <p:nvPr/>
          </p:nvSpPr>
          <p:spPr>
            <a:xfrm>
              <a:off x="7860334" y="2367329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任意多边形: 形状 21"/>
            <p:cNvSpPr/>
            <p:nvPr/>
          </p:nvSpPr>
          <p:spPr>
            <a:xfrm>
              <a:off x="7860334" y="2501920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2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2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任意多边形: 形状 22"/>
            <p:cNvSpPr/>
            <p:nvPr/>
          </p:nvSpPr>
          <p:spPr>
            <a:xfrm>
              <a:off x="8262082" y="2842614"/>
              <a:ext cx="1476169" cy="1895864"/>
            </a:xfrm>
            <a:custGeom>
              <a:gdLst>
                <a:gd name="connsiteX0" fmla="*/ 1469513 w 1476169"/>
                <a:gd name="connsiteY0" fmla="*/ 1378608 h 1895863"/>
                <a:gd name="connsiteX1" fmla="*/ 738665 w 1476169"/>
                <a:gd name="connsiteY1" fmla="*/ 1791067 h 1895863"/>
                <a:gd name="connsiteX2" fmla="*/ 16499 w 1476169"/>
                <a:gd name="connsiteY2" fmla="*/ 530535 h 1895863"/>
                <a:gd name="connsiteX3" fmla="*/ 747348 w 1476169"/>
                <a:gd name="connsiteY3" fmla="*/ 118076 h 1895863"/>
                <a:gd name="connsiteX4" fmla="*/ 1469513 w 1476169"/>
                <a:gd name="connsiteY4" fmla="*/ 1378608 h 18958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6169" h="1895863">
                  <a:moveTo>
                    <a:pt x="1469513" y="1378608"/>
                  </a:moveTo>
                  <a:cubicBezTo>
                    <a:pt x="1466619" y="1840273"/>
                    <a:pt x="1140993" y="2025518"/>
                    <a:pt x="738665" y="1791067"/>
                  </a:cubicBezTo>
                  <a:cubicBezTo>
                    <a:pt x="337783" y="1556617"/>
                    <a:pt x="13605" y="992200"/>
                    <a:pt x="16499" y="530535"/>
                  </a:cubicBezTo>
                  <a:cubicBezTo>
                    <a:pt x="19394" y="68870"/>
                    <a:pt x="345019" y="-116374"/>
                    <a:pt x="747348" y="118076"/>
                  </a:cubicBezTo>
                  <a:cubicBezTo>
                    <a:pt x="1148229" y="351079"/>
                    <a:pt x="1470960" y="915497"/>
                    <a:pt x="1469513" y="1378608"/>
                  </a:cubicBezTo>
                  <a:close/>
                </a:path>
              </a:pathLst>
            </a:custGeom>
            <a:solidFill>
              <a:srgbClr val="4DB6AC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任意多边形: 形状 23"/>
            <p:cNvSpPr/>
            <p:nvPr/>
          </p:nvSpPr>
          <p:spPr>
            <a:xfrm>
              <a:off x="8628249" y="2840954"/>
              <a:ext cx="752557" cy="984112"/>
            </a:xfrm>
            <a:custGeom>
              <a:gdLst>
                <a:gd name="connsiteX0" fmla="*/ 605501 w 752556"/>
                <a:gd name="connsiteY0" fmla="*/ 322348 h 984112"/>
                <a:gd name="connsiteX1" fmla="*/ 507089 w 752556"/>
                <a:gd name="connsiteY1" fmla="*/ 167495 h 984112"/>
                <a:gd name="connsiteX2" fmla="*/ 317503 w 752556"/>
                <a:gd name="connsiteY2" fmla="*/ 57506 h 984112"/>
                <a:gd name="connsiteX3" fmla="*/ 16480 w 752556"/>
                <a:gd name="connsiteY3" fmla="*/ 231173 h 984112"/>
                <a:gd name="connsiteX4" fmla="*/ 16480 w 752556"/>
                <a:gd name="connsiteY4" fmla="*/ 417865 h 984112"/>
                <a:gd name="connsiteX5" fmla="*/ 194489 w 752556"/>
                <a:gd name="connsiteY5" fmla="*/ 726124 h 984112"/>
                <a:gd name="connsiteX6" fmla="*/ 385523 w 752556"/>
                <a:gd name="connsiteY6" fmla="*/ 836112 h 984112"/>
                <a:gd name="connsiteX7" fmla="*/ 579451 w 752556"/>
                <a:gd name="connsiteY7" fmla="*/ 947549 h 984112"/>
                <a:gd name="connsiteX8" fmla="*/ 606948 w 752556"/>
                <a:gd name="connsiteY8" fmla="*/ 963468 h 984112"/>
                <a:gd name="connsiteX9" fmla="*/ 606948 w 752556"/>
                <a:gd name="connsiteY9" fmla="*/ 960574 h 984112"/>
                <a:gd name="connsiteX10" fmla="*/ 740093 w 752556"/>
                <a:gd name="connsiteY10" fmla="*/ 854926 h 984112"/>
                <a:gd name="connsiteX11" fmla="*/ 740093 w 752556"/>
                <a:gd name="connsiteY11" fmla="*/ 665340 h 984112"/>
                <a:gd name="connsiteX12" fmla="*/ 605501 w 752556"/>
                <a:gd name="connsiteY12" fmla="*/ 322348 h 9841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52556" h="984112">
                  <a:moveTo>
                    <a:pt x="605501" y="322348"/>
                  </a:moveTo>
                  <a:cubicBezTo>
                    <a:pt x="598265" y="263012"/>
                    <a:pt x="557742" y="196439"/>
                    <a:pt x="507089" y="167495"/>
                  </a:cubicBezTo>
                  <a:lnTo>
                    <a:pt x="317503" y="57506"/>
                  </a:lnTo>
                  <a:cubicBezTo>
                    <a:pt x="151072" y="-38011"/>
                    <a:pt x="16480" y="38692"/>
                    <a:pt x="16480" y="231173"/>
                  </a:cubicBezTo>
                  <a:lnTo>
                    <a:pt x="16480" y="417865"/>
                  </a:lnTo>
                  <a:cubicBezTo>
                    <a:pt x="16480" y="532195"/>
                    <a:pt x="96078" y="669682"/>
                    <a:pt x="194489" y="726124"/>
                  </a:cubicBezTo>
                  <a:lnTo>
                    <a:pt x="385523" y="836112"/>
                  </a:lnTo>
                  <a:lnTo>
                    <a:pt x="579451" y="947549"/>
                  </a:lnTo>
                  <a:lnTo>
                    <a:pt x="606948" y="963468"/>
                  </a:lnTo>
                  <a:lnTo>
                    <a:pt x="606948" y="960574"/>
                  </a:lnTo>
                  <a:cubicBezTo>
                    <a:pt x="682204" y="989518"/>
                    <a:pt x="740093" y="947549"/>
                    <a:pt x="740093" y="854926"/>
                  </a:cubicBezTo>
                  <a:lnTo>
                    <a:pt x="740093" y="665340"/>
                  </a:lnTo>
                  <a:cubicBezTo>
                    <a:pt x="740093" y="551009"/>
                    <a:pt x="686545" y="420759"/>
                    <a:pt x="605501" y="322348"/>
                  </a:cubicBezTo>
                  <a:close/>
                </a:path>
              </a:pathLst>
            </a:custGeom>
            <a:solidFill>
              <a:srgbClr val="71291A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任意多边形: 形状 24"/>
            <p:cNvSpPr/>
            <p:nvPr/>
          </p:nvSpPr>
          <p:spPr>
            <a:xfrm>
              <a:off x="8466160" y="3853823"/>
              <a:ext cx="1070946" cy="882807"/>
            </a:xfrm>
            <a:custGeom>
              <a:gdLst>
                <a:gd name="connsiteX0" fmla="*/ 1055588 w 1070946"/>
                <a:gd name="connsiteY0" fmla="*/ 817487 h 882806"/>
                <a:gd name="connsiteX1" fmla="*/ 784957 w 1070946"/>
                <a:gd name="connsiteY1" fmla="*/ 344244 h 882806"/>
                <a:gd name="connsiteX2" fmla="*/ 290006 w 1070946"/>
                <a:gd name="connsiteY2" fmla="*/ 54799 h 882806"/>
                <a:gd name="connsiteX3" fmla="*/ 16480 w 1070946"/>
                <a:gd name="connsiteY3" fmla="*/ 209653 h 882806"/>
                <a:gd name="connsiteX4" fmla="*/ 16480 w 1070946"/>
                <a:gd name="connsiteY4" fmla="*/ 222677 h 882806"/>
                <a:gd name="connsiteX5" fmla="*/ 534587 w 1070946"/>
                <a:gd name="connsiteY5" fmla="*/ 778411 h 882806"/>
                <a:gd name="connsiteX6" fmla="*/ 1055588 w 1070946"/>
                <a:gd name="connsiteY6" fmla="*/ 829064 h 882806"/>
                <a:gd name="connsiteX7" fmla="*/ 1055588 w 1070946"/>
                <a:gd name="connsiteY7" fmla="*/ 817487 h 882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0946" h="882806">
                  <a:moveTo>
                    <a:pt x="1055588" y="817487"/>
                  </a:moveTo>
                  <a:cubicBezTo>
                    <a:pt x="1057035" y="643820"/>
                    <a:pt x="935468" y="432525"/>
                    <a:pt x="784957" y="344244"/>
                  </a:cubicBezTo>
                  <a:lnTo>
                    <a:pt x="290006" y="54799"/>
                  </a:lnTo>
                  <a:cubicBezTo>
                    <a:pt x="139494" y="-33481"/>
                    <a:pt x="16480" y="35986"/>
                    <a:pt x="16480" y="209653"/>
                  </a:cubicBezTo>
                  <a:lnTo>
                    <a:pt x="16480" y="222677"/>
                  </a:lnTo>
                  <a:cubicBezTo>
                    <a:pt x="148178" y="455681"/>
                    <a:pt x="331975" y="659739"/>
                    <a:pt x="534587" y="778411"/>
                  </a:cubicBezTo>
                  <a:cubicBezTo>
                    <a:pt x="737198" y="897084"/>
                    <a:pt x="922443" y="908662"/>
                    <a:pt x="1055588" y="829064"/>
                  </a:cubicBezTo>
                  <a:lnTo>
                    <a:pt x="1055588" y="817487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任意多边形: 形状 25"/>
            <p:cNvSpPr/>
            <p:nvPr/>
          </p:nvSpPr>
          <p:spPr>
            <a:xfrm>
              <a:off x="8799022" y="3928323"/>
              <a:ext cx="390751" cy="767029"/>
            </a:xfrm>
            <a:custGeom>
              <a:gdLst>
                <a:gd name="connsiteX0" fmla="*/ 78711 w 390750"/>
                <a:gd name="connsiteY0" fmla="*/ 619973 h 767028"/>
                <a:gd name="connsiteX1" fmla="*/ 201725 w 390750"/>
                <a:gd name="connsiteY1" fmla="*/ 703912 h 767028"/>
                <a:gd name="connsiteX2" fmla="*/ 317503 w 390750"/>
                <a:gd name="connsiteY2" fmla="*/ 760353 h 767028"/>
                <a:gd name="connsiteX3" fmla="*/ 379734 w 390750"/>
                <a:gd name="connsiteY3" fmla="*/ 227775 h 767028"/>
                <a:gd name="connsiteX4" fmla="*/ 16480 w 390750"/>
                <a:gd name="connsiteY4" fmla="*/ 16480 h 767028"/>
                <a:gd name="connsiteX5" fmla="*/ 78711 w 390750"/>
                <a:gd name="connsiteY5" fmla="*/ 619973 h 76702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0750" h="767028">
                  <a:moveTo>
                    <a:pt x="78711" y="619973"/>
                  </a:moveTo>
                  <a:cubicBezTo>
                    <a:pt x="119233" y="651812"/>
                    <a:pt x="159756" y="679309"/>
                    <a:pt x="201725" y="703912"/>
                  </a:cubicBezTo>
                  <a:cubicBezTo>
                    <a:pt x="240800" y="727067"/>
                    <a:pt x="279875" y="745881"/>
                    <a:pt x="317503" y="760353"/>
                  </a:cubicBezTo>
                  <a:lnTo>
                    <a:pt x="379734" y="227775"/>
                  </a:lnTo>
                  <a:lnTo>
                    <a:pt x="16480" y="16480"/>
                  </a:lnTo>
                  <a:lnTo>
                    <a:pt x="78711" y="619973"/>
                  </a:lnTo>
                  <a:close/>
                </a:path>
              </a:pathLst>
            </a:custGeom>
            <a:solidFill>
              <a:srgbClr val="4DB6AC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任意多边形: 形状 26"/>
            <p:cNvSpPr/>
            <p:nvPr/>
          </p:nvSpPr>
          <p:spPr>
            <a:xfrm>
              <a:off x="8640996" y="3890656"/>
              <a:ext cx="347334" cy="665723"/>
            </a:xfrm>
            <a:custGeom>
              <a:gdLst>
                <a:gd name="connsiteX0" fmla="*/ 212134 w 347333"/>
                <a:gd name="connsiteY0" fmla="*/ 65724 h 665723"/>
                <a:gd name="connsiteX1" fmla="*/ 280153 w 347333"/>
                <a:gd name="connsiteY1" fmla="*/ 72960 h 665723"/>
                <a:gd name="connsiteX2" fmla="*/ 303309 w 347333"/>
                <a:gd name="connsiteY2" fmla="*/ 83091 h 665723"/>
                <a:gd name="connsiteX3" fmla="*/ 343831 w 347333"/>
                <a:gd name="connsiteY3" fmla="*/ 58488 h 665723"/>
                <a:gd name="connsiteX4" fmla="*/ 274364 w 347333"/>
                <a:gd name="connsiteY4" fmla="*/ 29544 h 665723"/>
                <a:gd name="connsiteX5" fmla="*/ 152797 w 347333"/>
                <a:gd name="connsiteY5" fmla="*/ 41121 h 665723"/>
                <a:gd name="connsiteX6" fmla="*/ 145561 w 347333"/>
                <a:gd name="connsiteY6" fmla="*/ 48357 h 665723"/>
                <a:gd name="connsiteX7" fmla="*/ 116617 w 347333"/>
                <a:gd name="connsiteY7" fmla="*/ 177160 h 665723"/>
                <a:gd name="connsiteX8" fmla="*/ 119511 w 347333"/>
                <a:gd name="connsiteY8" fmla="*/ 210447 h 665723"/>
                <a:gd name="connsiteX9" fmla="*/ 45703 w 347333"/>
                <a:gd name="connsiteY9" fmla="*/ 232155 h 665723"/>
                <a:gd name="connsiteX10" fmla="*/ 18205 w 347333"/>
                <a:gd name="connsiteY10" fmla="*/ 349380 h 665723"/>
                <a:gd name="connsiteX11" fmla="*/ 34125 w 347333"/>
                <a:gd name="connsiteY11" fmla="*/ 468053 h 665723"/>
                <a:gd name="connsiteX12" fmla="*/ 68858 w 347333"/>
                <a:gd name="connsiteY12" fmla="*/ 507128 h 665723"/>
                <a:gd name="connsiteX13" fmla="*/ 67411 w 347333"/>
                <a:gd name="connsiteY13" fmla="*/ 502786 h 665723"/>
                <a:gd name="connsiteX14" fmla="*/ 48597 w 347333"/>
                <a:gd name="connsiteY14" fmla="*/ 359511 h 665723"/>
                <a:gd name="connsiteX15" fmla="*/ 70305 w 347333"/>
                <a:gd name="connsiteY15" fmla="*/ 266888 h 665723"/>
                <a:gd name="connsiteX16" fmla="*/ 149903 w 347333"/>
                <a:gd name="connsiteY16" fmla="*/ 256758 h 665723"/>
                <a:gd name="connsiteX17" fmla="*/ 290284 w 347333"/>
                <a:gd name="connsiteY17" fmla="*/ 455028 h 665723"/>
                <a:gd name="connsiteX18" fmla="*/ 309098 w 347333"/>
                <a:gd name="connsiteY18" fmla="*/ 602644 h 665723"/>
                <a:gd name="connsiteX19" fmla="*/ 294625 w 347333"/>
                <a:gd name="connsiteY19" fmla="*/ 618564 h 665723"/>
                <a:gd name="connsiteX20" fmla="*/ 281600 w 347333"/>
                <a:gd name="connsiteY20" fmla="*/ 633036 h 665723"/>
                <a:gd name="connsiteX21" fmla="*/ 300414 w 347333"/>
                <a:gd name="connsiteY21" fmla="*/ 657639 h 665723"/>
                <a:gd name="connsiteX22" fmla="*/ 340936 w 347333"/>
                <a:gd name="connsiteY22" fmla="*/ 614222 h 665723"/>
                <a:gd name="connsiteX23" fmla="*/ 322123 w 347333"/>
                <a:gd name="connsiteY23" fmla="*/ 466605 h 665723"/>
                <a:gd name="connsiteX24" fmla="*/ 154245 w 347333"/>
                <a:gd name="connsiteY24" fmla="*/ 222024 h 665723"/>
                <a:gd name="connsiteX25" fmla="*/ 151350 w 347333"/>
                <a:gd name="connsiteY25" fmla="*/ 193080 h 665723"/>
                <a:gd name="connsiteX26" fmla="*/ 180295 w 347333"/>
                <a:gd name="connsiteY26" fmla="*/ 83091 h 665723"/>
                <a:gd name="connsiteX27" fmla="*/ 212134 w 347333"/>
                <a:gd name="connsiteY27" fmla="*/ 65724 h 6657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7333" h="665723">
                  <a:moveTo>
                    <a:pt x="212134" y="65724"/>
                  </a:moveTo>
                  <a:cubicBezTo>
                    <a:pt x="232395" y="59935"/>
                    <a:pt x="255550" y="62830"/>
                    <a:pt x="280153" y="72960"/>
                  </a:cubicBezTo>
                  <a:lnTo>
                    <a:pt x="303309" y="83091"/>
                  </a:lnTo>
                  <a:cubicBezTo>
                    <a:pt x="320675" y="80196"/>
                    <a:pt x="333700" y="71513"/>
                    <a:pt x="343831" y="58488"/>
                  </a:cubicBezTo>
                  <a:lnTo>
                    <a:pt x="274364" y="29544"/>
                  </a:lnTo>
                  <a:cubicBezTo>
                    <a:pt x="225158" y="9282"/>
                    <a:pt x="181742" y="12177"/>
                    <a:pt x="152797" y="41121"/>
                  </a:cubicBezTo>
                  <a:cubicBezTo>
                    <a:pt x="149903" y="44016"/>
                    <a:pt x="148456" y="46910"/>
                    <a:pt x="145561" y="48357"/>
                  </a:cubicBezTo>
                  <a:cubicBezTo>
                    <a:pt x="120958" y="77302"/>
                    <a:pt x="110828" y="122166"/>
                    <a:pt x="116617" y="177160"/>
                  </a:cubicBezTo>
                  <a:lnTo>
                    <a:pt x="119511" y="210447"/>
                  </a:lnTo>
                  <a:cubicBezTo>
                    <a:pt x="90567" y="206105"/>
                    <a:pt x="64517" y="211894"/>
                    <a:pt x="45703" y="232155"/>
                  </a:cubicBezTo>
                  <a:cubicBezTo>
                    <a:pt x="21100" y="256758"/>
                    <a:pt x="12416" y="298727"/>
                    <a:pt x="18205" y="349380"/>
                  </a:cubicBezTo>
                  <a:lnTo>
                    <a:pt x="34125" y="468053"/>
                  </a:lnTo>
                  <a:cubicBezTo>
                    <a:pt x="45703" y="481077"/>
                    <a:pt x="57281" y="494103"/>
                    <a:pt x="68858" y="507128"/>
                  </a:cubicBezTo>
                  <a:cubicBezTo>
                    <a:pt x="68858" y="505680"/>
                    <a:pt x="67411" y="504233"/>
                    <a:pt x="67411" y="502786"/>
                  </a:cubicBezTo>
                  <a:lnTo>
                    <a:pt x="48597" y="359511"/>
                  </a:lnTo>
                  <a:cubicBezTo>
                    <a:pt x="42808" y="318988"/>
                    <a:pt x="51491" y="285702"/>
                    <a:pt x="70305" y="266888"/>
                  </a:cubicBezTo>
                  <a:cubicBezTo>
                    <a:pt x="89119" y="246627"/>
                    <a:pt x="118064" y="243733"/>
                    <a:pt x="149903" y="256758"/>
                  </a:cubicBezTo>
                  <a:cubicBezTo>
                    <a:pt x="216475" y="282808"/>
                    <a:pt x="280153" y="371089"/>
                    <a:pt x="290284" y="455028"/>
                  </a:cubicBezTo>
                  <a:lnTo>
                    <a:pt x="309098" y="602644"/>
                  </a:lnTo>
                  <a:cubicBezTo>
                    <a:pt x="310545" y="615669"/>
                    <a:pt x="304756" y="622905"/>
                    <a:pt x="294625" y="618564"/>
                  </a:cubicBezTo>
                  <a:cubicBezTo>
                    <a:pt x="285942" y="615669"/>
                    <a:pt x="280153" y="621458"/>
                    <a:pt x="281600" y="633036"/>
                  </a:cubicBezTo>
                  <a:cubicBezTo>
                    <a:pt x="283047" y="643167"/>
                    <a:pt x="291731" y="654744"/>
                    <a:pt x="300414" y="657639"/>
                  </a:cubicBezTo>
                  <a:cubicBezTo>
                    <a:pt x="327912" y="666322"/>
                    <a:pt x="345278" y="647508"/>
                    <a:pt x="340936" y="614222"/>
                  </a:cubicBezTo>
                  <a:lnTo>
                    <a:pt x="322123" y="466605"/>
                  </a:lnTo>
                  <a:cubicBezTo>
                    <a:pt x="309098" y="365300"/>
                    <a:pt x="233842" y="258205"/>
                    <a:pt x="154245" y="222024"/>
                  </a:cubicBezTo>
                  <a:lnTo>
                    <a:pt x="151350" y="193080"/>
                  </a:lnTo>
                  <a:cubicBezTo>
                    <a:pt x="145561" y="145321"/>
                    <a:pt x="155692" y="106246"/>
                    <a:pt x="180295" y="83091"/>
                  </a:cubicBezTo>
                  <a:cubicBezTo>
                    <a:pt x="191872" y="74408"/>
                    <a:pt x="200556" y="68619"/>
                    <a:pt x="212134" y="65724"/>
                  </a:cubicBezTo>
                  <a:close/>
                </a:path>
              </a:pathLst>
            </a:custGeom>
            <a:solidFill>
              <a:srgbClr val="414242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任意多边形: 形状 27"/>
            <p:cNvSpPr/>
            <p:nvPr/>
          </p:nvSpPr>
          <p:spPr>
            <a:xfrm>
              <a:off x="9036204" y="3993285"/>
              <a:ext cx="217084" cy="636779"/>
            </a:xfrm>
            <a:custGeom>
              <a:gdLst>
                <a:gd name="connsiteX0" fmla="*/ 177285 w 217083"/>
                <a:gd name="connsiteY0" fmla="*/ 494227 h 636778"/>
                <a:gd name="connsiteX1" fmla="*/ 206230 w 217083"/>
                <a:gd name="connsiteY1" fmla="*/ 366871 h 636778"/>
                <a:gd name="connsiteX2" fmla="*/ 180180 w 217083"/>
                <a:gd name="connsiteY2" fmla="*/ 200441 h 636778"/>
                <a:gd name="connsiteX3" fmla="*/ 178732 w 217083"/>
                <a:gd name="connsiteY3" fmla="*/ 197546 h 636778"/>
                <a:gd name="connsiteX4" fmla="*/ 62954 w 217083"/>
                <a:gd name="connsiteY4" fmla="*/ 48482 h 636778"/>
                <a:gd name="connsiteX5" fmla="*/ 10854 w 217083"/>
                <a:gd name="connsiteY5" fmla="*/ 10854 h 636778"/>
                <a:gd name="connsiteX6" fmla="*/ 48482 w 217083"/>
                <a:gd name="connsiteY6" fmla="*/ 77427 h 636778"/>
                <a:gd name="connsiteX7" fmla="*/ 58613 w 217083"/>
                <a:gd name="connsiteY7" fmla="*/ 84663 h 636778"/>
                <a:gd name="connsiteX8" fmla="*/ 117949 w 217083"/>
                <a:gd name="connsiteY8" fmla="*/ 145446 h 636778"/>
                <a:gd name="connsiteX9" fmla="*/ 151235 w 217083"/>
                <a:gd name="connsiteY9" fmla="*/ 203335 h 636778"/>
                <a:gd name="connsiteX10" fmla="*/ 172944 w 217083"/>
                <a:gd name="connsiteY10" fmla="*/ 339374 h 636778"/>
                <a:gd name="connsiteX11" fmla="*/ 143999 w 217083"/>
                <a:gd name="connsiteY11" fmla="*/ 468177 h 636778"/>
                <a:gd name="connsiteX12" fmla="*/ 84663 w 217083"/>
                <a:gd name="connsiteY12" fmla="*/ 507252 h 636778"/>
                <a:gd name="connsiteX13" fmla="*/ 148341 w 217083"/>
                <a:gd name="connsiteY13" fmla="*/ 617241 h 636778"/>
                <a:gd name="connsiteX14" fmla="*/ 212019 w 217083"/>
                <a:gd name="connsiteY14" fmla="*/ 581060 h 636778"/>
                <a:gd name="connsiteX15" fmla="*/ 177285 w 217083"/>
                <a:gd name="connsiteY15" fmla="*/ 494227 h 63677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7083" h="636778">
                  <a:moveTo>
                    <a:pt x="177285" y="494227"/>
                  </a:moveTo>
                  <a:lnTo>
                    <a:pt x="206230" y="366871"/>
                  </a:lnTo>
                  <a:cubicBezTo>
                    <a:pt x="216360" y="320560"/>
                    <a:pt x="206230" y="259777"/>
                    <a:pt x="180180" y="200441"/>
                  </a:cubicBezTo>
                  <a:cubicBezTo>
                    <a:pt x="180180" y="198993"/>
                    <a:pt x="178732" y="197546"/>
                    <a:pt x="178732" y="197546"/>
                  </a:cubicBezTo>
                  <a:cubicBezTo>
                    <a:pt x="151235" y="136763"/>
                    <a:pt x="109266" y="83215"/>
                    <a:pt x="62954" y="48482"/>
                  </a:cubicBezTo>
                  <a:lnTo>
                    <a:pt x="10854" y="10854"/>
                  </a:lnTo>
                  <a:cubicBezTo>
                    <a:pt x="19538" y="34010"/>
                    <a:pt x="32563" y="57165"/>
                    <a:pt x="48482" y="77427"/>
                  </a:cubicBezTo>
                  <a:lnTo>
                    <a:pt x="58613" y="84663"/>
                  </a:lnTo>
                  <a:cubicBezTo>
                    <a:pt x="80321" y="100582"/>
                    <a:pt x="100582" y="122290"/>
                    <a:pt x="117949" y="145446"/>
                  </a:cubicBezTo>
                  <a:cubicBezTo>
                    <a:pt x="130974" y="162813"/>
                    <a:pt x="142552" y="183074"/>
                    <a:pt x="151235" y="203335"/>
                  </a:cubicBezTo>
                  <a:cubicBezTo>
                    <a:pt x="172944" y="252541"/>
                    <a:pt x="181627" y="300299"/>
                    <a:pt x="172944" y="339374"/>
                  </a:cubicBezTo>
                  <a:lnTo>
                    <a:pt x="143999" y="468177"/>
                  </a:lnTo>
                  <a:cubicBezTo>
                    <a:pt x="110713" y="450810"/>
                    <a:pt x="84663" y="468177"/>
                    <a:pt x="84663" y="507252"/>
                  </a:cubicBezTo>
                  <a:cubicBezTo>
                    <a:pt x="84663" y="547774"/>
                    <a:pt x="113607" y="596980"/>
                    <a:pt x="148341" y="617241"/>
                  </a:cubicBezTo>
                  <a:cubicBezTo>
                    <a:pt x="183074" y="637502"/>
                    <a:pt x="212019" y="621583"/>
                    <a:pt x="212019" y="581060"/>
                  </a:cubicBezTo>
                  <a:cubicBezTo>
                    <a:pt x="212019" y="550669"/>
                    <a:pt x="198993" y="517383"/>
                    <a:pt x="177285" y="494227"/>
                  </a:cubicBezTo>
                  <a:close/>
                </a:path>
              </a:pathLst>
            </a:custGeom>
            <a:solidFill>
              <a:srgbClr val="41424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任意多边形: 形状 28"/>
            <p:cNvSpPr/>
            <p:nvPr/>
          </p:nvSpPr>
          <p:spPr>
            <a:xfrm>
              <a:off x="9130273" y="4468943"/>
              <a:ext cx="101306" cy="130250"/>
            </a:xfrm>
            <a:custGeom>
              <a:gdLst>
                <a:gd name="connsiteX0" fmla="*/ 97688 w 101305"/>
                <a:gd name="connsiteY0" fmla="*/ 92377 h 130250"/>
                <a:gd name="connsiteX1" fmla="*/ 54271 w 101305"/>
                <a:gd name="connsiteY1" fmla="*/ 116980 h 130250"/>
                <a:gd name="connsiteX2" fmla="*/ 10854 w 101305"/>
                <a:gd name="connsiteY2" fmla="*/ 41724 h 130250"/>
                <a:gd name="connsiteX3" fmla="*/ 54271 w 101305"/>
                <a:gd name="connsiteY3" fmla="*/ 17121 h 130250"/>
                <a:gd name="connsiteX4" fmla="*/ 97688 w 101305"/>
                <a:gd name="connsiteY4" fmla="*/ 92377 h 130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130250">
                  <a:moveTo>
                    <a:pt x="97688" y="92377"/>
                  </a:moveTo>
                  <a:cubicBezTo>
                    <a:pt x="97688" y="119874"/>
                    <a:pt x="78874" y="131452"/>
                    <a:pt x="54271" y="116980"/>
                  </a:cubicBezTo>
                  <a:cubicBezTo>
                    <a:pt x="31115" y="102507"/>
                    <a:pt x="10854" y="69221"/>
                    <a:pt x="10854" y="41724"/>
                  </a:cubicBezTo>
                  <a:cubicBezTo>
                    <a:pt x="10854" y="14227"/>
                    <a:pt x="29668" y="2649"/>
                    <a:pt x="54271" y="17121"/>
                  </a:cubicBezTo>
                  <a:cubicBezTo>
                    <a:pt x="78874" y="31593"/>
                    <a:pt x="97688" y="64880"/>
                    <a:pt x="97688" y="92377"/>
                  </a:cubicBezTo>
                  <a:close/>
                </a:path>
              </a:pathLst>
            </a:custGeom>
            <a:solidFill>
              <a:srgbClr val="87919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任意多边形: 形状 29"/>
            <p:cNvSpPr/>
            <p:nvPr/>
          </p:nvSpPr>
          <p:spPr>
            <a:xfrm>
              <a:off x="8823625" y="3673611"/>
              <a:ext cx="361806" cy="578890"/>
            </a:xfrm>
            <a:custGeom>
              <a:gdLst>
                <a:gd name="connsiteX0" fmla="*/ 180016 w 361806"/>
                <a:gd name="connsiteY0" fmla="*/ 575109 h 578889"/>
                <a:gd name="connsiteX1" fmla="*/ 180016 w 361806"/>
                <a:gd name="connsiteY1" fmla="*/ 575109 h 578889"/>
                <a:gd name="connsiteX2" fmla="*/ 16480 w 361806"/>
                <a:gd name="connsiteY2" fmla="*/ 290005 h 578889"/>
                <a:gd name="connsiteX3" fmla="*/ 17927 w 361806"/>
                <a:gd name="connsiteY3" fmla="*/ 16480 h 578889"/>
                <a:gd name="connsiteX4" fmla="*/ 346447 w 361806"/>
                <a:gd name="connsiteY4" fmla="*/ 208961 h 578889"/>
                <a:gd name="connsiteX5" fmla="*/ 345000 w 361806"/>
                <a:gd name="connsiteY5" fmla="*/ 482486 h 578889"/>
                <a:gd name="connsiteX6" fmla="*/ 180016 w 361806"/>
                <a:gd name="connsiteY6" fmla="*/ 575109 h 5788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1806" h="578889">
                  <a:moveTo>
                    <a:pt x="180016" y="575109"/>
                  </a:moveTo>
                  <a:lnTo>
                    <a:pt x="180016" y="575109"/>
                  </a:lnTo>
                  <a:cubicBezTo>
                    <a:pt x="180016" y="575109"/>
                    <a:pt x="16480" y="394206"/>
                    <a:pt x="16480" y="290005"/>
                  </a:cubicBezTo>
                  <a:lnTo>
                    <a:pt x="17927" y="16480"/>
                  </a:lnTo>
                  <a:lnTo>
                    <a:pt x="346447" y="208961"/>
                  </a:lnTo>
                  <a:lnTo>
                    <a:pt x="345000" y="482486"/>
                  </a:lnTo>
                  <a:cubicBezTo>
                    <a:pt x="345000" y="586686"/>
                    <a:pt x="180016" y="575109"/>
                    <a:pt x="180016" y="575109"/>
                  </a:cubicBezTo>
                  <a:close/>
                </a:path>
              </a:pathLst>
            </a:custGeom>
            <a:solidFill>
              <a:srgbClr val="FBC49D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任意多边形: 形状 30"/>
            <p:cNvSpPr/>
            <p:nvPr/>
          </p:nvSpPr>
          <p:spPr>
            <a:xfrm>
              <a:off x="8599305" y="3294699"/>
              <a:ext cx="202611" cy="260500"/>
            </a:xfrm>
            <a:custGeom>
              <a:gdLst>
                <a:gd name="connsiteX0" fmla="*/ 197383 w 202611"/>
                <a:gd name="connsiteY0" fmla="*/ 185545 h 260500"/>
                <a:gd name="connsiteX1" fmla="*/ 106208 w 202611"/>
                <a:gd name="connsiteY1" fmla="*/ 236198 h 260500"/>
                <a:gd name="connsiteX2" fmla="*/ 16480 w 202611"/>
                <a:gd name="connsiteY2" fmla="*/ 79898 h 260500"/>
                <a:gd name="connsiteX3" fmla="*/ 107655 w 202611"/>
                <a:gd name="connsiteY3" fmla="*/ 29245 h 260500"/>
                <a:gd name="connsiteX4" fmla="*/ 197383 w 202611"/>
                <a:gd name="connsiteY4" fmla="*/ 185545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2611" h="260500">
                  <a:moveTo>
                    <a:pt x="197383" y="185545"/>
                  </a:moveTo>
                  <a:cubicBezTo>
                    <a:pt x="197383" y="243434"/>
                    <a:pt x="156861" y="265143"/>
                    <a:pt x="106208" y="236198"/>
                  </a:cubicBezTo>
                  <a:cubicBezTo>
                    <a:pt x="57002" y="207254"/>
                    <a:pt x="16480" y="137787"/>
                    <a:pt x="16480" y="79898"/>
                  </a:cubicBezTo>
                  <a:cubicBezTo>
                    <a:pt x="16480" y="22009"/>
                    <a:pt x="57002" y="301"/>
                    <a:pt x="107655" y="29245"/>
                  </a:cubicBezTo>
                  <a:cubicBezTo>
                    <a:pt x="156861" y="58190"/>
                    <a:pt x="197383" y="127656"/>
                    <a:pt x="197383" y="185545"/>
                  </a:cubicBezTo>
                  <a:close/>
                </a:path>
              </a:pathLst>
            </a:custGeom>
            <a:solidFill>
              <a:srgbClr val="FBC49D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任意多边形: 形状 31"/>
            <p:cNvSpPr/>
            <p:nvPr/>
          </p:nvSpPr>
          <p:spPr>
            <a:xfrm>
              <a:off x="9199903" y="3644927"/>
              <a:ext cx="202611" cy="260500"/>
            </a:xfrm>
            <a:custGeom>
              <a:gdLst>
                <a:gd name="connsiteX0" fmla="*/ 197383 w 202611"/>
                <a:gd name="connsiteY0" fmla="*/ 185545 h 260500"/>
                <a:gd name="connsiteX1" fmla="*/ 106208 w 202611"/>
                <a:gd name="connsiteY1" fmla="*/ 236198 h 260500"/>
                <a:gd name="connsiteX2" fmla="*/ 16480 w 202611"/>
                <a:gd name="connsiteY2" fmla="*/ 79898 h 260500"/>
                <a:gd name="connsiteX3" fmla="*/ 107655 w 202611"/>
                <a:gd name="connsiteY3" fmla="*/ 29245 h 260500"/>
                <a:gd name="connsiteX4" fmla="*/ 197383 w 202611"/>
                <a:gd name="connsiteY4" fmla="*/ 185545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2611" h="260500">
                  <a:moveTo>
                    <a:pt x="197383" y="185545"/>
                  </a:moveTo>
                  <a:cubicBezTo>
                    <a:pt x="197383" y="243434"/>
                    <a:pt x="156861" y="265143"/>
                    <a:pt x="106208" y="236198"/>
                  </a:cubicBezTo>
                  <a:cubicBezTo>
                    <a:pt x="57002" y="207254"/>
                    <a:pt x="16480" y="137787"/>
                    <a:pt x="16480" y="79898"/>
                  </a:cubicBezTo>
                  <a:cubicBezTo>
                    <a:pt x="16480" y="22009"/>
                    <a:pt x="57002" y="301"/>
                    <a:pt x="107655" y="29245"/>
                  </a:cubicBezTo>
                  <a:cubicBezTo>
                    <a:pt x="156861" y="58190"/>
                    <a:pt x="197383" y="127656"/>
                    <a:pt x="197383" y="185545"/>
                  </a:cubicBezTo>
                  <a:close/>
                </a:path>
              </a:pathLst>
            </a:custGeom>
            <a:solidFill>
              <a:srgbClr val="FBC49D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任意多边形: 形状 32"/>
            <p:cNvSpPr/>
            <p:nvPr/>
          </p:nvSpPr>
          <p:spPr>
            <a:xfrm>
              <a:off x="8690480" y="2948524"/>
              <a:ext cx="622307" cy="1070946"/>
            </a:xfrm>
            <a:custGeom>
              <a:gdLst>
                <a:gd name="connsiteX0" fmla="*/ 318950 w 622306"/>
                <a:gd name="connsiteY0" fmla="*/ 58477 h 1070945"/>
                <a:gd name="connsiteX1" fmla="*/ 17927 w 622306"/>
                <a:gd name="connsiteY1" fmla="*/ 229249 h 1070945"/>
                <a:gd name="connsiteX2" fmla="*/ 16480 w 622306"/>
                <a:gd name="connsiteY2" fmla="*/ 518694 h 1070945"/>
                <a:gd name="connsiteX3" fmla="*/ 314609 w 622306"/>
                <a:gd name="connsiteY3" fmla="*/ 1039695 h 1070945"/>
                <a:gd name="connsiteX4" fmla="*/ 615631 w 622306"/>
                <a:gd name="connsiteY4" fmla="*/ 868923 h 1070945"/>
                <a:gd name="connsiteX5" fmla="*/ 617079 w 622306"/>
                <a:gd name="connsiteY5" fmla="*/ 579478 h 1070945"/>
                <a:gd name="connsiteX6" fmla="*/ 318950 w 622306"/>
                <a:gd name="connsiteY6" fmla="*/ 58477 h 1070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2306" h="1070945">
                  <a:moveTo>
                    <a:pt x="318950" y="58477"/>
                  </a:moveTo>
                  <a:cubicBezTo>
                    <a:pt x="153967" y="-38487"/>
                    <a:pt x="17927" y="38216"/>
                    <a:pt x="17927" y="229249"/>
                  </a:cubicBezTo>
                  <a:lnTo>
                    <a:pt x="16480" y="518694"/>
                  </a:lnTo>
                  <a:cubicBezTo>
                    <a:pt x="16480" y="660522"/>
                    <a:pt x="174228" y="957203"/>
                    <a:pt x="314609" y="1039695"/>
                  </a:cubicBezTo>
                  <a:cubicBezTo>
                    <a:pt x="456437" y="1122187"/>
                    <a:pt x="615631" y="1010751"/>
                    <a:pt x="615631" y="868923"/>
                  </a:cubicBezTo>
                  <a:lnTo>
                    <a:pt x="617079" y="579478"/>
                  </a:lnTo>
                  <a:cubicBezTo>
                    <a:pt x="618526" y="388444"/>
                    <a:pt x="483934" y="155441"/>
                    <a:pt x="318950" y="58477"/>
                  </a:cubicBezTo>
                  <a:close/>
                </a:path>
              </a:pathLst>
            </a:custGeom>
            <a:solidFill>
              <a:srgbClr val="FFD2B3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任意多边形: 形状 33"/>
            <p:cNvSpPr/>
            <p:nvPr/>
          </p:nvSpPr>
          <p:spPr>
            <a:xfrm>
              <a:off x="8755804" y="3266780"/>
              <a:ext cx="159195" cy="115778"/>
            </a:xfrm>
            <a:custGeom>
              <a:gdLst>
                <a:gd name="connsiteX0" fmla="*/ 152321 w 159194"/>
                <a:gd name="connsiteY0" fmla="*/ 100580 h 115777"/>
                <a:gd name="connsiteX1" fmla="*/ 84301 w 159194"/>
                <a:gd name="connsiteY1" fmla="*/ 29666 h 115777"/>
                <a:gd name="connsiteX2" fmla="*/ 16281 w 159194"/>
                <a:gd name="connsiteY2" fmla="*/ 23877 h 115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9194" h="115777">
                  <a:moveTo>
                    <a:pt x="152321" y="100580"/>
                  </a:moveTo>
                  <a:cubicBezTo>
                    <a:pt x="136401" y="71636"/>
                    <a:pt x="113246" y="45586"/>
                    <a:pt x="84301" y="29666"/>
                  </a:cubicBezTo>
                  <a:cubicBezTo>
                    <a:pt x="56804" y="13747"/>
                    <a:pt x="32201" y="12299"/>
                    <a:pt x="16281" y="23877"/>
                  </a:cubicBezTo>
                </a:path>
              </a:pathLst>
            </a:custGeom>
            <a:noFill/>
            <a:ln w="14288" cap="rnd">
              <a:solidFill>
                <a:srgbClr val="C1521A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任意多边形: 形状 34"/>
            <p:cNvSpPr/>
            <p:nvPr/>
          </p:nvSpPr>
          <p:spPr>
            <a:xfrm>
              <a:off x="9088666" y="3459261"/>
              <a:ext cx="159195" cy="115778"/>
            </a:xfrm>
            <a:custGeom>
              <a:gdLst>
                <a:gd name="connsiteX0" fmla="*/ 152321 w 159194"/>
                <a:gd name="connsiteY0" fmla="*/ 100580 h 115777"/>
                <a:gd name="connsiteX1" fmla="*/ 84301 w 159194"/>
                <a:gd name="connsiteY1" fmla="*/ 29666 h 115777"/>
                <a:gd name="connsiteX2" fmla="*/ 16281 w 159194"/>
                <a:gd name="connsiteY2" fmla="*/ 23877 h 115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9194" h="115777">
                  <a:moveTo>
                    <a:pt x="152321" y="100580"/>
                  </a:moveTo>
                  <a:cubicBezTo>
                    <a:pt x="136401" y="71636"/>
                    <a:pt x="113246" y="45586"/>
                    <a:pt x="84301" y="29666"/>
                  </a:cubicBezTo>
                  <a:cubicBezTo>
                    <a:pt x="56804" y="13747"/>
                    <a:pt x="32201" y="12299"/>
                    <a:pt x="16281" y="23877"/>
                  </a:cubicBezTo>
                </a:path>
              </a:pathLst>
            </a:custGeom>
            <a:noFill/>
            <a:ln w="14288" cap="rnd">
              <a:solidFill>
                <a:srgbClr val="C1521A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任意多边形: 形状 35"/>
            <p:cNvSpPr/>
            <p:nvPr/>
          </p:nvSpPr>
          <p:spPr>
            <a:xfrm>
              <a:off x="8803201" y="3382653"/>
              <a:ext cx="72361" cy="101306"/>
            </a:xfrm>
            <a:custGeom>
              <a:gdLst>
                <a:gd name="connsiteX0" fmla="*/ 74532 w 72361"/>
                <a:gd name="connsiteY0" fmla="*/ 70093 h 101305"/>
                <a:gd name="connsiteX1" fmla="*/ 42693 w 72361"/>
                <a:gd name="connsiteY1" fmla="*/ 88907 h 101305"/>
                <a:gd name="connsiteX2" fmla="*/ 10854 w 72361"/>
                <a:gd name="connsiteY2" fmla="*/ 33913 h 101305"/>
                <a:gd name="connsiteX3" fmla="*/ 42693 w 72361"/>
                <a:gd name="connsiteY3" fmla="*/ 15099 h 101305"/>
                <a:gd name="connsiteX4" fmla="*/ 74532 w 72361"/>
                <a:gd name="connsiteY4" fmla="*/ 70093 h 10130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361" h="101305">
                  <a:moveTo>
                    <a:pt x="74532" y="70093"/>
                  </a:moveTo>
                  <a:cubicBezTo>
                    <a:pt x="74532" y="90355"/>
                    <a:pt x="60060" y="99038"/>
                    <a:pt x="42693" y="88907"/>
                  </a:cubicBezTo>
                  <a:cubicBezTo>
                    <a:pt x="25326" y="78777"/>
                    <a:pt x="10854" y="54174"/>
                    <a:pt x="10854" y="33913"/>
                  </a:cubicBezTo>
                  <a:cubicBezTo>
                    <a:pt x="10854" y="13652"/>
                    <a:pt x="25326" y="4968"/>
                    <a:pt x="42693" y="15099"/>
                  </a:cubicBezTo>
                  <a:cubicBezTo>
                    <a:pt x="60060" y="25229"/>
                    <a:pt x="74532" y="49832"/>
                    <a:pt x="74532" y="70093"/>
                  </a:cubicBezTo>
                  <a:close/>
                </a:path>
              </a:pathLst>
            </a:custGeom>
            <a:solidFill>
              <a:srgbClr val="5F39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任意多边形: 形状 36"/>
            <p:cNvSpPr/>
            <p:nvPr/>
          </p:nvSpPr>
          <p:spPr>
            <a:xfrm>
              <a:off x="9125932" y="3569345"/>
              <a:ext cx="72361" cy="101306"/>
            </a:xfrm>
            <a:custGeom>
              <a:gdLst>
                <a:gd name="connsiteX0" fmla="*/ 74532 w 72361"/>
                <a:gd name="connsiteY0" fmla="*/ 70093 h 101305"/>
                <a:gd name="connsiteX1" fmla="*/ 42693 w 72361"/>
                <a:gd name="connsiteY1" fmla="*/ 88907 h 101305"/>
                <a:gd name="connsiteX2" fmla="*/ 10854 w 72361"/>
                <a:gd name="connsiteY2" fmla="*/ 33913 h 101305"/>
                <a:gd name="connsiteX3" fmla="*/ 42693 w 72361"/>
                <a:gd name="connsiteY3" fmla="*/ 15099 h 101305"/>
                <a:gd name="connsiteX4" fmla="*/ 74532 w 72361"/>
                <a:gd name="connsiteY4" fmla="*/ 70093 h 10130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361" h="101305">
                  <a:moveTo>
                    <a:pt x="74532" y="70093"/>
                  </a:moveTo>
                  <a:cubicBezTo>
                    <a:pt x="74532" y="90354"/>
                    <a:pt x="60060" y="99038"/>
                    <a:pt x="42693" y="88907"/>
                  </a:cubicBezTo>
                  <a:cubicBezTo>
                    <a:pt x="25326" y="78777"/>
                    <a:pt x="10854" y="54174"/>
                    <a:pt x="10854" y="33913"/>
                  </a:cubicBezTo>
                  <a:cubicBezTo>
                    <a:pt x="10854" y="13652"/>
                    <a:pt x="25326" y="4968"/>
                    <a:pt x="42693" y="15099"/>
                  </a:cubicBezTo>
                  <a:cubicBezTo>
                    <a:pt x="60060" y="23782"/>
                    <a:pt x="74532" y="49832"/>
                    <a:pt x="74532" y="70093"/>
                  </a:cubicBezTo>
                  <a:close/>
                </a:path>
              </a:pathLst>
            </a:custGeom>
            <a:solidFill>
              <a:srgbClr val="5F394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任意多边形: 形状 37"/>
            <p:cNvSpPr/>
            <p:nvPr/>
          </p:nvSpPr>
          <p:spPr>
            <a:xfrm>
              <a:off x="8955322" y="3490261"/>
              <a:ext cx="101306" cy="231556"/>
            </a:xfrm>
            <a:custGeom>
              <a:gdLst>
                <a:gd name="connsiteX0" fmla="*/ 55555 w 101305"/>
                <a:gd name="connsiteY0" fmla="*/ 24717 h 231555"/>
                <a:gd name="connsiteX1" fmla="*/ 48319 w 101305"/>
                <a:gd name="connsiteY1" fmla="*/ 20375 h 231555"/>
                <a:gd name="connsiteX2" fmla="*/ 16480 w 101305"/>
                <a:gd name="connsiteY2" fmla="*/ 44978 h 231555"/>
                <a:gd name="connsiteX3" fmla="*/ 16480 w 101305"/>
                <a:gd name="connsiteY3" fmla="*/ 150625 h 231555"/>
                <a:gd name="connsiteX4" fmla="*/ 48319 w 101305"/>
                <a:gd name="connsiteY4" fmla="*/ 211409 h 231555"/>
                <a:gd name="connsiteX5" fmla="*/ 55555 w 101305"/>
                <a:gd name="connsiteY5" fmla="*/ 215750 h 231555"/>
                <a:gd name="connsiteX6" fmla="*/ 87394 w 101305"/>
                <a:gd name="connsiteY6" fmla="*/ 191147 h 231555"/>
                <a:gd name="connsiteX7" fmla="*/ 87394 w 101305"/>
                <a:gd name="connsiteY7" fmla="*/ 85500 h 231555"/>
                <a:gd name="connsiteX8" fmla="*/ 55555 w 101305"/>
                <a:gd name="connsiteY8" fmla="*/ 24717 h 23155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05" h="231555">
                  <a:moveTo>
                    <a:pt x="55555" y="24717"/>
                  </a:moveTo>
                  <a:lnTo>
                    <a:pt x="48319" y="20375"/>
                  </a:lnTo>
                  <a:cubicBezTo>
                    <a:pt x="30952" y="10244"/>
                    <a:pt x="16480" y="20375"/>
                    <a:pt x="16480" y="44978"/>
                  </a:cubicBezTo>
                  <a:lnTo>
                    <a:pt x="16480" y="150625"/>
                  </a:lnTo>
                  <a:cubicBezTo>
                    <a:pt x="16480" y="173781"/>
                    <a:pt x="30952" y="201278"/>
                    <a:pt x="48319" y="211409"/>
                  </a:cubicBezTo>
                  <a:lnTo>
                    <a:pt x="55555" y="215750"/>
                  </a:lnTo>
                  <a:cubicBezTo>
                    <a:pt x="72922" y="225881"/>
                    <a:pt x="87394" y="215750"/>
                    <a:pt x="87394" y="191147"/>
                  </a:cubicBezTo>
                  <a:lnTo>
                    <a:pt x="87394" y="85500"/>
                  </a:lnTo>
                  <a:cubicBezTo>
                    <a:pt x="87394" y="62344"/>
                    <a:pt x="72922" y="34847"/>
                    <a:pt x="55555" y="24717"/>
                  </a:cubicBezTo>
                  <a:close/>
                </a:path>
              </a:pathLst>
            </a:custGeom>
            <a:solidFill>
              <a:srgbClr val="F8967C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任意多边形: 形状 38"/>
            <p:cNvSpPr/>
            <p:nvPr/>
          </p:nvSpPr>
          <p:spPr>
            <a:xfrm>
              <a:off x="8904669" y="3706897"/>
              <a:ext cx="202611" cy="144722"/>
            </a:xfrm>
            <a:custGeom>
              <a:gdLst>
                <a:gd name="connsiteX0" fmla="*/ 16480 w 202611"/>
                <a:gd name="connsiteY0" fmla="*/ 16480 h 144722"/>
                <a:gd name="connsiteX1" fmla="*/ 103314 w 202611"/>
                <a:gd name="connsiteY1" fmla="*/ 117786 h 144722"/>
                <a:gd name="connsiteX2" fmla="*/ 190147 w 202611"/>
                <a:gd name="connsiteY2" fmla="*/ 116339 h 144722"/>
                <a:gd name="connsiteX3" fmla="*/ 190147 w 202611"/>
                <a:gd name="connsiteY3" fmla="*/ 116339 h 144722"/>
                <a:gd name="connsiteX4" fmla="*/ 16480 w 202611"/>
                <a:gd name="connsiteY4" fmla="*/ 16480 h 144722"/>
                <a:gd name="connsiteX5" fmla="*/ 16480 w 202611"/>
                <a:gd name="connsiteY5" fmla="*/ 16480 h 1447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611" h="144722">
                  <a:moveTo>
                    <a:pt x="16480" y="16480"/>
                  </a:moveTo>
                  <a:cubicBezTo>
                    <a:pt x="35294" y="58450"/>
                    <a:pt x="67133" y="96078"/>
                    <a:pt x="103314" y="117786"/>
                  </a:cubicBezTo>
                  <a:cubicBezTo>
                    <a:pt x="139494" y="139494"/>
                    <a:pt x="169886" y="136600"/>
                    <a:pt x="190147" y="116339"/>
                  </a:cubicBezTo>
                  <a:lnTo>
                    <a:pt x="190147" y="116339"/>
                  </a:lnTo>
                  <a:cubicBezTo>
                    <a:pt x="132258" y="98972"/>
                    <a:pt x="72922" y="65686"/>
                    <a:pt x="16480" y="16480"/>
                  </a:cubicBezTo>
                  <a:lnTo>
                    <a:pt x="16480" y="16480"/>
                  </a:lnTo>
                  <a:close/>
                </a:path>
              </a:pathLst>
            </a:custGeom>
            <a:solidFill>
              <a:srgbClr val="E16B57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任意多边形: 形状 39"/>
            <p:cNvSpPr/>
            <p:nvPr/>
          </p:nvSpPr>
          <p:spPr>
            <a:xfrm>
              <a:off x="8658641" y="2912098"/>
              <a:ext cx="694668" cy="781501"/>
            </a:xfrm>
            <a:custGeom>
              <a:gdLst>
                <a:gd name="connsiteX0" fmla="*/ 350789 w 694667"/>
                <a:gd name="connsiteY0" fmla="*/ 74643 h 781501"/>
                <a:gd name="connsiteX1" fmla="*/ 350789 w 694667"/>
                <a:gd name="connsiteY1" fmla="*/ 74643 h 781501"/>
                <a:gd name="connsiteX2" fmla="*/ 16480 w 694667"/>
                <a:gd name="connsiteY2" fmla="*/ 390138 h 781501"/>
                <a:gd name="connsiteX3" fmla="*/ 43978 w 694667"/>
                <a:gd name="connsiteY3" fmla="*/ 406057 h 781501"/>
                <a:gd name="connsiteX4" fmla="*/ 350789 w 694667"/>
                <a:gd name="connsiteY4" fmla="*/ 229496 h 781501"/>
                <a:gd name="connsiteX5" fmla="*/ 350789 w 694667"/>
                <a:gd name="connsiteY5" fmla="*/ 229496 h 781501"/>
                <a:gd name="connsiteX6" fmla="*/ 657601 w 694667"/>
                <a:gd name="connsiteY6" fmla="*/ 760627 h 781501"/>
                <a:gd name="connsiteX7" fmla="*/ 683651 w 694667"/>
                <a:gd name="connsiteY7" fmla="*/ 775099 h 781501"/>
                <a:gd name="connsiteX8" fmla="*/ 350789 w 694667"/>
                <a:gd name="connsiteY8" fmla="*/ 74643 h 7815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4667" h="781501">
                  <a:moveTo>
                    <a:pt x="350789" y="74643"/>
                  </a:moveTo>
                  <a:lnTo>
                    <a:pt x="350789" y="74643"/>
                  </a:lnTo>
                  <a:cubicBezTo>
                    <a:pt x="181464" y="-23769"/>
                    <a:pt x="16480" y="-42582"/>
                    <a:pt x="16480" y="390138"/>
                  </a:cubicBezTo>
                  <a:lnTo>
                    <a:pt x="43978" y="406057"/>
                  </a:lnTo>
                  <a:cubicBezTo>
                    <a:pt x="43978" y="210682"/>
                    <a:pt x="181464" y="131085"/>
                    <a:pt x="350789" y="229496"/>
                  </a:cubicBezTo>
                  <a:lnTo>
                    <a:pt x="350789" y="229496"/>
                  </a:lnTo>
                  <a:cubicBezTo>
                    <a:pt x="520114" y="327907"/>
                    <a:pt x="657601" y="565252"/>
                    <a:pt x="657601" y="760627"/>
                  </a:cubicBezTo>
                  <a:lnTo>
                    <a:pt x="683651" y="775099"/>
                  </a:lnTo>
                  <a:cubicBezTo>
                    <a:pt x="682204" y="284490"/>
                    <a:pt x="520114" y="171607"/>
                    <a:pt x="350789" y="74643"/>
                  </a:cubicBezTo>
                  <a:close/>
                </a:path>
              </a:pathLst>
            </a:custGeom>
            <a:solidFill>
              <a:srgbClr val="71291A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任意多边形: 形状 40"/>
            <p:cNvSpPr/>
            <p:nvPr/>
          </p:nvSpPr>
          <p:spPr>
            <a:xfrm>
              <a:off x="8764288" y="2760885"/>
              <a:ext cx="347334" cy="477584"/>
            </a:xfrm>
            <a:custGeom>
              <a:gdLst>
                <a:gd name="connsiteX0" fmla="*/ 161203 w 347333"/>
                <a:gd name="connsiteY0" fmla="*/ 34822 h 477583"/>
                <a:gd name="connsiteX1" fmla="*/ 262508 w 347333"/>
                <a:gd name="connsiteY1" fmla="*/ 205595 h 477583"/>
                <a:gd name="connsiteX2" fmla="*/ 211856 w 347333"/>
                <a:gd name="connsiteY2" fmla="*/ 438598 h 477583"/>
                <a:gd name="connsiteX3" fmla="*/ 16480 w 347333"/>
                <a:gd name="connsiteY3" fmla="*/ 101394 h 477583"/>
                <a:gd name="connsiteX4" fmla="*/ 161203 w 347333"/>
                <a:gd name="connsiteY4" fmla="*/ 34822 h 4775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333" h="477583">
                  <a:moveTo>
                    <a:pt x="161203" y="34822"/>
                  </a:moveTo>
                  <a:cubicBezTo>
                    <a:pt x="161203" y="34822"/>
                    <a:pt x="175675" y="121656"/>
                    <a:pt x="262508" y="205595"/>
                  </a:cubicBezTo>
                  <a:cubicBezTo>
                    <a:pt x="349342" y="289534"/>
                    <a:pt x="384075" y="538456"/>
                    <a:pt x="211856" y="438598"/>
                  </a:cubicBezTo>
                  <a:cubicBezTo>
                    <a:pt x="39636" y="338739"/>
                    <a:pt x="16480" y="140470"/>
                    <a:pt x="16480" y="101394"/>
                  </a:cubicBezTo>
                  <a:cubicBezTo>
                    <a:pt x="16480" y="62319"/>
                    <a:pt x="64239" y="-20172"/>
                    <a:pt x="161203" y="34822"/>
                  </a:cubicBezTo>
                  <a:close/>
                </a:path>
              </a:pathLst>
            </a:custGeom>
            <a:solidFill>
              <a:srgbClr val="71291A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任意多边形: 形状 41"/>
            <p:cNvSpPr/>
            <p:nvPr/>
          </p:nvSpPr>
          <p:spPr>
            <a:xfrm>
              <a:off x="7685403" y="744544"/>
              <a:ext cx="1852448" cy="1852447"/>
            </a:xfrm>
            <a:custGeom>
              <a:gdLst>
                <a:gd name="connsiteX0" fmla="*/ 1387639 w 1852447"/>
                <a:gd name="connsiteY0" fmla="*/ 472779 h 1852446"/>
                <a:gd name="connsiteX1" fmla="*/ 1387639 w 1852447"/>
                <a:gd name="connsiteY1" fmla="*/ 1387638 h 1852446"/>
                <a:gd name="connsiteX2" fmla="*/ 472780 w 1852447"/>
                <a:gd name="connsiteY2" fmla="*/ 1387638 h 1852446"/>
                <a:gd name="connsiteX3" fmla="*/ 472780 w 1852447"/>
                <a:gd name="connsiteY3" fmla="*/ 472779 h 1852446"/>
                <a:gd name="connsiteX4" fmla="*/ 1387639 w 1852447"/>
                <a:gd name="connsiteY4" fmla="*/ 472779 h 18524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2447" h="1852445">
                  <a:moveTo>
                    <a:pt x="1387639" y="472779"/>
                  </a:moveTo>
                  <a:cubicBezTo>
                    <a:pt x="1640271" y="725411"/>
                    <a:pt x="1640271" y="1135007"/>
                    <a:pt x="1387639" y="1387638"/>
                  </a:cubicBezTo>
                  <a:cubicBezTo>
                    <a:pt x="1135008" y="1640270"/>
                    <a:pt x="725411" y="1640270"/>
                    <a:pt x="472780" y="1387638"/>
                  </a:cubicBezTo>
                  <a:cubicBezTo>
                    <a:pt x="220148" y="1135007"/>
                    <a:pt x="220148" y="725411"/>
                    <a:pt x="472780" y="472779"/>
                  </a:cubicBezTo>
                  <a:cubicBezTo>
                    <a:pt x="725411" y="220148"/>
                    <a:pt x="1135008" y="220148"/>
                    <a:pt x="1387639" y="472779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任意多边形: 形状 42"/>
            <p:cNvSpPr/>
            <p:nvPr/>
          </p:nvSpPr>
          <p:spPr>
            <a:xfrm>
              <a:off x="8367586" y="2158205"/>
              <a:ext cx="347334" cy="434167"/>
            </a:xfrm>
            <a:custGeom>
              <a:gdLst>
                <a:gd name="connsiteX0" fmla="*/ 337927 w 347333"/>
                <a:gd name="connsiteY0" fmla="*/ 13749 h 434167"/>
                <a:gd name="connsiteX1" fmla="*/ 255435 w 347333"/>
                <a:gd name="connsiteY1" fmla="*/ 424760 h 434167"/>
                <a:gd name="connsiteX2" fmla="*/ 10854 w 347333"/>
                <a:gd name="connsiteY2" fmla="*/ 10854 h 4341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7333" h="434167">
                  <a:moveTo>
                    <a:pt x="337927" y="13749"/>
                  </a:moveTo>
                  <a:lnTo>
                    <a:pt x="255435" y="424760"/>
                  </a:lnTo>
                  <a:lnTo>
                    <a:pt x="10854" y="10854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任意多边形: 形状 43"/>
            <p:cNvSpPr/>
            <p:nvPr/>
          </p:nvSpPr>
          <p:spPr>
            <a:xfrm>
              <a:off x="8263386" y="1321709"/>
              <a:ext cx="694668" cy="694668"/>
            </a:xfrm>
            <a:custGeom>
              <a:gdLst>
                <a:gd name="connsiteX0" fmla="*/ 693944 w 694667"/>
                <a:gd name="connsiteY0" fmla="*/ 352399 h 694667"/>
                <a:gd name="connsiteX1" fmla="*/ 352399 w 694667"/>
                <a:gd name="connsiteY1" fmla="*/ 693944 h 694667"/>
                <a:gd name="connsiteX2" fmla="*/ 10854 w 694667"/>
                <a:gd name="connsiteY2" fmla="*/ 352399 h 694667"/>
                <a:gd name="connsiteX3" fmla="*/ 352399 w 694667"/>
                <a:gd name="connsiteY3" fmla="*/ 10854 h 694667"/>
                <a:gd name="connsiteX4" fmla="*/ 693944 w 694667"/>
                <a:gd name="connsiteY4" fmla="*/ 352399 h 6946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667" h="694667">
                  <a:moveTo>
                    <a:pt x="693944" y="352399"/>
                  </a:moveTo>
                  <a:cubicBezTo>
                    <a:pt x="693944" y="541029"/>
                    <a:pt x="541029" y="693944"/>
                    <a:pt x="352399" y="693944"/>
                  </a:cubicBezTo>
                  <a:cubicBezTo>
                    <a:pt x="163769" y="693944"/>
                    <a:pt x="10854" y="541029"/>
                    <a:pt x="10854" y="352399"/>
                  </a:cubicBezTo>
                  <a:cubicBezTo>
                    <a:pt x="10854" y="163769"/>
                    <a:pt x="163769" y="10854"/>
                    <a:pt x="352399" y="10854"/>
                  </a:cubicBezTo>
                  <a:cubicBezTo>
                    <a:pt x="541029" y="10854"/>
                    <a:pt x="693944" y="163769"/>
                    <a:pt x="693944" y="352399"/>
                  </a:cubicBezTo>
                  <a:close/>
                </a:path>
              </a:pathLst>
            </a:custGeom>
            <a:solidFill>
              <a:srgbClr val="EF535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任意多边形: 形状 44"/>
            <p:cNvSpPr/>
            <p:nvPr/>
          </p:nvSpPr>
          <p:spPr>
            <a:xfrm>
              <a:off x="8379097" y="1606362"/>
              <a:ext cx="463112" cy="130250"/>
            </a:xfrm>
            <a:custGeom>
              <a:gdLst>
                <a:gd name="connsiteX0" fmla="*/ 463836 w 463111"/>
                <a:gd name="connsiteY0" fmla="*/ 126632 h 130250"/>
                <a:gd name="connsiteX1" fmla="*/ 10854 w 463111"/>
                <a:gd name="connsiteY1" fmla="*/ 126632 h 130250"/>
                <a:gd name="connsiteX2" fmla="*/ 10854 w 463111"/>
                <a:gd name="connsiteY2" fmla="*/ 10854 h 130250"/>
                <a:gd name="connsiteX3" fmla="*/ 463836 w 463111"/>
                <a:gd name="connsiteY3" fmla="*/ 10854 h 130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3111" h="130250">
                  <a:moveTo>
                    <a:pt x="463836" y="126632"/>
                  </a:moveTo>
                  <a:lnTo>
                    <a:pt x="10854" y="126632"/>
                  </a:lnTo>
                  <a:lnTo>
                    <a:pt x="10854" y="10854"/>
                  </a:lnTo>
                  <a:lnTo>
                    <a:pt x="463836" y="10854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任意多边形: 形状 45"/>
            <p:cNvSpPr/>
            <p:nvPr/>
          </p:nvSpPr>
          <p:spPr>
            <a:xfrm>
              <a:off x="8548230" y="1437296"/>
              <a:ext cx="130250" cy="463112"/>
            </a:xfrm>
            <a:custGeom>
              <a:gdLst>
                <a:gd name="connsiteX0" fmla="*/ 126632 w 130250"/>
                <a:gd name="connsiteY0" fmla="*/ 10854 h 463111"/>
                <a:gd name="connsiteX1" fmla="*/ 126632 w 130250"/>
                <a:gd name="connsiteY1" fmla="*/ 463835 h 463111"/>
                <a:gd name="connsiteX2" fmla="*/ 10854 w 130250"/>
                <a:gd name="connsiteY2" fmla="*/ 463835 h 463111"/>
                <a:gd name="connsiteX3" fmla="*/ 10854 w 130250"/>
                <a:gd name="connsiteY3" fmla="*/ 10854 h 4631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250" h="463111">
                  <a:moveTo>
                    <a:pt x="126632" y="10854"/>
                  </a:moveTo>
                  <a:lnTo>
                    <a:pt x="126632" y="463835"/>
                  </a:lnTo>
                  <a:lnTo>
                    <a:pt x="10854" y="463835"/>
                  </a:lnTo>
                  <a:lnTo>
                    <a:pt x="10854" y="10854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任意多边形: 形状 46"/>
            <p:cNvSpPr/>
            <p:nvPr/>
          </p:nvSpPr>
          <p:spPr>
            <a:xfrm>
              <a:off x="6716465" y="3668362"/>
              <a:ext cx="1070946" cy="1635363"/>
            </a:xfrm>
            <a:custGeom>
              <a:gdLst>
                <a:gd name="connsiteX0" fmla="*/ 987568 w 1070946"/>
                <a:gd name="connsiteY0" fmla="*/ 1623806 h 1635363"/>
                <a:gd name="connsiteX1" fmla="*/ 39636 w 1070946"/>
                <a:gd name="connsiteY1" fmla="*/ 1076756 h 1635363"/>
                <a:gd name="connsiteX2" fmla="*/ 16480 w 1070946"/>
                <a:gd name="connsiteY2" fmla="*/ 1036233 h 1635363"/>
                <a:gd name="connsiteX3" fmla="*/ 16480 w 1070946"/>
                <a:gd name="connsiteY3" fmla="*/ 63699 h 1635363"/>
                <a:gd name="connsiteX4" fmla="*/ 87394 w 1070946"/>
                <a:gd name="connsiteY4" fmla="*/ 23176 h 1635363"/>
                <a:gd name="connsiteX5" fmla="*/ 1015065 w 1070946"/>
                <a:gd name="connsiteY5" fmla="*/ 558649 h 1635363"/>
                <a:gd name="connsiteX6" fmla="*/ 1058482 w 1070946"/>
                <a:gd name="connsiteY6" fmla="*/ 635352 h 1635363"/>
                <a:gd name="connsiteX7" fmla="*/ 1058482 w 1070946"/>
                <a:gd name="connsiteY7" fmla="*/ 1584731 h 1635363"/>
                <a:gd name="connsiteX8" fmla="*/ 987568 w 1070946"/>
                <a:gd name="connsiteY8" fmla="*/ 1623806 h 1635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0946" h="1635363">
                  <a:moveTo>
                    <a:pt x="987568" y="1623806"/>
                  </a:moveTo>
                  <a:lnTo>
                    <a:pt x="39636" y="1076756"/>
                  </a:lnTo>
                  <a:cubicBezTo>
                    <a:pt x="25164" y="1068072"/>
                    <a:pt x="16480" y="1052153"/>
                    <a:pt x="16480" y="1036233"/>
                  </a:cubicBezTo>
                  <a:lnTo>
                    <a:pt x="16480" y="63699"/>
                  </a:lnTo>
                  <a:cubicBezTo>
                    <a:pt x="16480" y="27518"/>
                    <a:pt x="55555" y="4363"/>
                    <a:pt x="87394" y="23176"/>
                  </a:cubicBezTo>
                  <a:lnTo>
                    <a:pt x="1015065" y="558649"/>
                  </a:lnTo>
                  <a:cubicBezTo>
                    <a:pt x="1042563" y="574569"/>
                    <a:pt x="1058482" y="603513"/>
                    <a:pt x="1058482" y="635352"/>
                  </a:cubicBezTo>
                  <a:lnTo>
                    <a:pt x="1058482" y="1584731"/>
                  </a:lnTo>
                  <a:cubicBezTo>
                    <a:pt x="1057035" y="1619465"/>
                    <a:pt x="1017960" y="1641173"/>
                    <a:pt x="987568" y="1623806"/>
                  </a:cubicBezTo>
                  <a:close/>
                </a:path>
              </a:pathLst>
            </a:custGeom>
            <a:solidFill>
              <a:srgbClr val="FFFFFF">
                <a:alpha val="80000"/>
              </a:srgbClr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任意多边形: 形状 47"/>
            <p:cNvSpPr/>
            <p:nvPr/>
          </p:nvSpPr>
          <p:spPr>
            <a:xfrm>
              <a:off x="6849447" y="3907869"/>
              <a:ext cx="260500" cy="318389"/>
            </a:xfrm>
            <a:custGeom>
              <a:gdLst>
                <a:gd name="connsiteX0" fmla="*/ 242410 w 260500"/>
                <a:gd name="connsiteY0" fmla="*/ 311906 h 318389"/>
                <a:gd name="connsiteX1" fmla="*/ 16643 w 260500"/>
                <a:gd name="connsiteY1" fmla="*/ 181656 h 318389"/>
                <a:gd name="connsiteX2" fmla="*/ 10854 w 260500"/>
                <a:gd name="connsiteY2" fmla="*/ 171525 h 318389"/>
                <a:gd name="connsiteX3" fmla="*/ 10854 w 260500"/>
                <a:gd name="connsiteY3" fmla="*/ 22461 h 318389"/>
                <a:gd name="connsiteX4" fmla="*/ 28221 w 260500"/>
                <a:gd name="connsiteY4" fmla="*/ 12331 h 318389"/>
                <a:gd name="connsiteX5" fmla="*/ 248199 w 260500"/>
                <a:gd name="connsiteY5" fmla="*/ 139686 h 318389"/>
                <a:gd name="connsiteX6" fmla="*/ 258330 w 260500"/>
                <a:gd name="connsiteY6" fmla="*/ 158500 h 318389"/>
                <a:gd name="connsiteX7" fmla="*/ 258330 w 260500"/>
                <a:gd name="connsiteY7" fmla="*/ 301775 h 318389"/>
                <a:gd name="connsiteX8" fmla="*/ 242410 w 260500"/>
                <a:gd name="connsiteY8" fmla="*/ 311906 h 3183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500" h="318389">
                  <a:moveTo>
                    <a:pt x="242410" y="311906"/>
                  </a:moveTo>
                  <a:lnTo>
                    <a:pt x="16643" y="181656"/>
                  </a:lnTo>
                  <a:cubicBezTo>
                    <a:pt x="13749" y="180209"/>
                    <a:pt x="10854" y="175867"/>
                    <a:pt x="10854" y="171525"/>
                  </a:cubicBezTo>
                  <a:lnTo>
                    <a:pt x="10854" y="22461"/>
                  </a:lnTo>
                  <a:cubicBezTo>
                    <a:pt x="10854" y="13778"/>
                    <a:pt x="19538" y="7989"/>
                    <a:pt x="28221" y="12331"/>
                  </a:cubicBezTo>
                  <a:lnTo>
                    <a:pt x="248199" y="139686"/>
                  </a:lnTo>
                  <a:cubicBezTo>
                    <a:pt x="253988" y="144028"/>
                    <a:pt x="258330" y="149817"/>
                    <a:pt x="258330" y="158500"/>
                  </a:cubicBezTo>
                  <a:lnTo>
                    <a:pt x="258330" y="301775"/>
                  </a:lnTo>
                  <a:cubicBezTo>
                    <a:pt x="258330" y="310459"/>
                    <a:pt x="249646" y="316248"/>
                    <a:pt x="242410" y="311906"/>
                  </a:cubicBezTo>
                  <a:close/>
                </a:path>
              </a:pathLst>
            </a:custGeom>
            <a:solidFill>
              <a:srgbClr val="EF535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任意多边形: 形状 48"/>
            <p:cNvSpPr/>
            <p:nvPr/>
          </p:nvSpPr>
          <p:spPr>
            <a:xfrm>
              <a:off x="6848000" y="4423449"/>
              <a:ext cx="202611" cy="303917"/>
            </a:xfrm>
            <a:custGeom>
              <a:gdLst>
                <a:gd name="connsiteX0" fmla="*/ 188863 w 202611"/>
                <a:gd name="connsiteY0" fmla="*/ 304303 h 303917"/>
                <a:gd name="connsiteX1" fmla="*/ 15196 w 202611"/>
                <a:gd name="connsiteY1" fmla="*/ 204444 h 303917"/>
                <a:gd name="connsiteX2" fmla="*/ 10854 w 202611"/>
                <a:gd name="connsiteY2" fmla="*/ 197208 h 303917"/>
                <a:gd name="connsiteX3" fmla="*/ 10854 w 202611"/>
                <a:gd name="connsiteY3" fmla="*/ 19199 h 303917"/>
                <a:gd name="connsiteX4" fmla="*/ 23879 w 202611"/>
                <a:gd name="connsiteY4" fmla="*/ 11963 h 303917"/>
                <a:gd name="connsiteX5" fmla="*/ 193205 w 202611"/>
                <a:gd name="connsiteY5" fmla="*/ 110375 h 303917"/>
                <a:gd name="connsiteX6" fmla="*/ 201888 w 202611"/>
                <a:gd name="connsiteY6" fmla="*/ 124847 h 303917"/>
                <a:gd name="connsiteX7" fmla="*/ 201888 w 202611"/>
                <a:gd name="connsiteY7" fmla="*/ 298514 h 303917"/>
                <a:gd name="connsiteX8" fmla="*/ 188863 w 202611"/>
                <a:gd name="connsiteY8" fmla="*/ 304303 h 3039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611" h="303917">
                  <a:moveTo>
                    <a:pt x="188863" y="304303"/>
                  </a:moveTo>
                  <a:lnTo>
                    <a:pt x="15196" y="204444"/>
                  </a:lnTo>
                  <a:cubicBezTo>
                    <a:pt x="12301" y="202997"/>
                    <a:pt x="10854" y="200102"/>
                    <a:pt x="10854" y="197208"/>
                  </a:cubicBezTo>
                  <a:lnTo>
                    <a:pt x="10854" y="19199"/>
                  </a:lnTo>
                  <a:cubicBezTo>
                    <a:pt x="10854" y="11963"/>
                    <a:pt x="18090" y="9069"/>
                    <a:pt x="23879" y="11963"/>
                  </a:cubicBezTo>
                  <a:lnTo>
                    <a:pt x="193205" y="110375"/>
                  </a:lnTo>
                  <a:cubicBezTo>
                    <a:pt x="197546" y="113269"/>
                    <a:pt x="201888" y="119058"/>
                    <a:pt x="201888" y="124847"/>
                  </a:cubicBezTo>
                  <a:lnTo>
                    <a:pt x="201888" y="298514"/>
                  </a:lnTo>
                  <a:cubicBezTo>
                    <a:pt x="201888" y="304303"/>
                    <a:pt x="194652" y="308644"/>
                    <a:pt x="188863" y="304303"/>
                  </a:cubicBezTo>
                  <a:close/>
                </a:path>
              </a:pathLst>
            </a:custGeom>
            <a:solidFill>
              <a:srgbClr val="EF535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任意多边形: 形状 49"/>
            <p:cNvSpPr/>
            <p:nvPr/>
          </p:nvSpPr>
          <p:spPr>
            <a:xfrm>
              <a:off x="6849447" y="4181424"/>
              <a:ext cx="795974" cy="463112"/>
            </a:xfrm>
            <a:custGeom>
              <a:gdLst>
                <a:gd name="connsiteX0" fmla="*/ 10854 w 795973"/>
                <a:gd name="connsiteY0" fmla="*/ 10854 h 463111"/>
                <a:gd name="connsiteX1" fmla="*/ 796697 w 795973"/>
                <a:gd name="connsiteY1" fmla="*/ 465282 h 4631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973" h="463111">
                  <a:moveTo>
                    <a:pt x="10854" y="10854"/>
                  </a:moveTo>
                  <a:lnTo>
                    <a:pt x="796697" y="465282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任意多边形: 形状 50"/>
            <p:cNvSpPr/>
            <p:nvPr/>
          </p:nvSpPr>
          <p:spPr>
            <a:xfrm>
              <a:off x="6849447" y="4240760"/>
              <a:ext cx="795974" cy="463112"/>
            </a:xfrm>
            <a:custGeom>
              <a:gdLst>
                <a:gd name="connsiteX0" fmla="*/ 10854 w 795973"/>
                <a:gd name="connsiteY0" fmla="*/ 10854 h 463111"/>
                <a:gd name="connsiteX1" fmla="*/ 796697 w 795973"/>
                <a:gd name="connsiteY1" fmla="*/ 463835 h 4631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973" h="463111">
                  <a:moveTo>
                    <a:pt x="10854" y="10854"/>
                  </a:moveTo>
                  <a:lnTo>
                    <a:pt x="796697" y="463835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任意多边形: 形状 51"/>
            <p:cNvSpPr/>
            <p:nvPr/>
          </p:nvSpPr>
          <p:spPr>
            <a:xfrm>
              <a:off x="6849447" y="4298649"/>
              <a:ext cx="795974" cy="463112"/>
            </a:xfrm>
            <a:custGeom>
              <a:gdLst>
                <a:gd name="connsiteX0" fmla="*/ 10854 w 795973"/>
                <a:gd name="connsiteY0" fmla="*/ 10854 h 463111"/>
                <a:gd name="connsiteX1" fmla="*/ 796697 w 795973"/>
                <a:gd name="connsiteY1" fmla="*/ 463835 h 4631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973" h="463111">
                  <a:moveTo>
                    <a:pt x="10854" y="10854"/>
                  </a:moveTo>
                  <a:lnTo>
                    <a:pt x="796697" y="463835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任意多边形: 形状 52"/>
            <p:cNvSpPr/>
            <p:nvPr/>
          </p:nvSpPr>
          <p:spPr>
            <a:xfrm>
              <a:off x="6849447" y="4356538"/>
              <a:ext cx="795974" cy="463112"/>
            </a:xfrm>
            <a:custGeom>
              <a:gdLst>
                <a:gd name="connsiteX0" fmla="*/ 10854 w 795973"/>
                <a:gd name="connsiteY0" fmla="*/ 10854 h 463111"/>
                <a:gd name="connsiteX1" fmla="*/ 796697 w 795973"/>
                <a:gd name="connsiteY1" fmla="*/ 465283 h 4631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973" h="463111">
                  <a:moveTo>
                    <a:pt x="10854" y="10854"/>
                  </a:moveTo>
                  <a:lnTo>
                    <a:pt x="796697" y="465283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任意多边形: 形状 53"/>
            <p:cNvSpPr/>
            <p:nvPr/>
          </p:nvSpPr>
          <p:spPr>
            <a:xfrm>
              <a:off x="7182309" y="4139454"/>
              <a:ext cx="463112" cy="274973"/>
            </a:xfrm>
            <a:custGeom>
              <a:gdLst>
                <a:gd name="connsiteX0" fmla="*/ 10854 w 463111"/>
                <a:gd name="connsiteY0" fmla="*/ 10854 h 274972"/>
                <a:gd name="connsiteX1" fmla="*/ 463836 w 463111"/>
                <a:gd name="connsiteY1" fmla="*/ 271355 h 2749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63111" h="274972">
                  <a:moveTo>
                    <a:pt x="10854" y="10854"/>
                  </a:moveTo>
                  <a:lnTo>
                    <a:pt x="463836" y="271355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任意多边形: 形状 54"/>
            <p:cNvSpPr/>
            <p:nvPr/>
          </p:nvSpPr>
          <p:spPr>
            <a:xfrm>
              <a:off x="7182309" y="4197343"/>
              <a:ext cx="463112" cy="274973"/>
            </a:xfrm>
            <a:custGeom>
              <a:gdLst>
                <a:gd name="connsiteX0" fmla="*/ 10854 w 463111"/>
                <a:gd name="connsiteY0" fmla="*/ 10854 h 274972"/>
                <a:gd name="connsiteX1" fmla="*/ 463836 w 463111"/>
                <a:gd name="connsiteY1" fmla="*/ 271355 h 2749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63111" h="274972">
                  <a:moveTo>
                    <a:pt x="10854" y="10854"/>
                  </a:moveTo>
                  <a:lnTo>
                    <a:pt x="463836" y="271355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任意多边形: 形状 55"/>
            <p:cNvSpPr/>
            <p:nvPr/>
          </p:nvSpPr>
          <p:spPr>
            <a:xfrm>
              <a:off x="7182309" y="4255232"/>
              <a:ext cx="463112" cy="274973"/>
            </a:xfrm>
            <a:custGeom>
              <a:gdLst>
                <a:gd name="connsiteX0" fmla="*/ 10854 w 463111"/>
                <a:gd name="connsiteY0" fmla="*/ 10854 h 274972"/>
                <a:gd name="connsiteX1" fmla="*/ 463836 w 463111"/>
                <a:gd name="connsiteY1" fmla="*/ 272802 h 2749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63111" h="274972">
                  <a:moveTo>
                    <a:pt x="10854" y="10854"/>
                  </a:moveTo>
                  <a:lnTo>
                    <a:pt x="463836" y="272802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任意多边形: 形状 56"/>
            <p:cNvSpPr/>
            <p:nvPr/>
          </p:nvSpPr>
          <p:spPr>
            <a:xfrm>
              <a:off x="6849447" y="4120641"/>
              <a:ext cx="795974" cy="463112"/>
            </a:xfrm>
            <a:custGeom>
              <a:gdLst>
                <a:gd name="connsiteX0" fmla="*/ 10854 w 795973"/>
                <a:gd name="connsiteY0" fmla="*/ 10854 h 463111"/>
                <a:gd name="connsiteX1" fmla="*/ 796697 w 795973"/>
                <a:gd name="connsiteY1" fmla="*/ 465283 h 4631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973" h="463111">
                  <a:moveTo>
                    <a:pt x="10854" y="10854"/>
                  </a:moveTo>
                  <a:lnTo>
                    <a:pt x="796697" y="465283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任意多边形: 形状 57"/>
            <p:cNvSpPr/>
            <p:nvPr/>
          </p:nvSpPr>
          <p:spPr>
            <a:xfrm>
              <a:off x="7096923" y="4557702"/>
              <a:ext cx="549945" cy="332862"/>
            </a:xfrm>
            <a:custGeom>
              <a:gdLst>
                <a:gd name="connsiteX0" fmla="*/ 10854 w 549945"/>
                <a:gd name="connsiteY0" fmla="*/ 10854 h 332861"/>
                <a:gd name="connsiteX1" fmla="*/ 549222 w 549945"/>
                <a:gd name="connsiteY1" fmla="*/ 322007 h 3328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49945" h="332861">
                  <a:moveTo>
                    <a:pt x="10854" y="10854"/>
                  </a:moveTo>
                  <a:lnTo>
                    <a:pt x="549222" y="322007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任意多边形: 形状 58"/>
            <p:cNvSpPr/>
            <p:nvPr/>
          </p:nvSpPr>
          <p:spPr>
            <a:xfrm>
              <a:off x="7096923" y="4617038"/>
              <a:ext cx="549945" cy="318389"/>
            </a:xfrm>
            <a:custGeom>
              <a:gdLst>
                <a:gd name="connsiteX0" fmla="*/ 10854 w 549945"/>
                <a:gd name="connsiteY0" fmla="*/ 10854 h 318389"/>
                <a:gd name="connsiteX1" fmla="*/ 549222 w 549945"/>
                <a:gd name="connsiteY1" fmla="*/ 320560 h 3183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49945" h="318389">
                  <a:moveTo>
                    <a:pt x="10854" y="10854"/>
                  </a:moveTo>
                  <a:lnTo>
                    <a:pt x="549222" y="320560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任意多边形: 形状 59"/>
            <p:cNvSpPr/>
            <p:nvPr/>
          </p:nvSpPr>
          <p:spPr>
            <a:xfrm>
              <a:off x="7096923" y="4674927"/>
              <a:ext cx="549945" cy="318389"/>
            </a:xfrm>
            <a:custGeom>
              <a:gdLst>
                <a:gd name="connsiteX0" fmla="*/ 10854 w 549945"/>
                <a:gd name="connsiteY0" fmla="*/ 10854 h 318389"/>
                <a:gd name="connsiteX1" fmla="*/ 549222 w 549945"/>
                <a:gd name="connsiteY1" fmla="*/ 320560 h 3183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49945" h="318389">
                  <a:moveTo>
                    <a:pt x="10854" y="10854"/>
                  </a:moveTo>
                  <a:lnTo>
                    <a:pt x="549222" y="320560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任意多边形: 形状 60"/>
            <p:cNvSpPr/>
            <p:nvPr/>
          </p:nvSpPr>
          <p:spPr>
            <a:xfrm>
              <a:off x="7096923" y="4732816"/>
              <a:ext cx="549945" cy="332862"/>
            </a:xfrm>
            <a:custGeom>
              <a:gdLst>
                <a:gd name="connsiteX0" fmla="*/ 10854 w 549945"/>
                <a:gd name="connsiteY0" fmla="*/ 10854 h 332861"/>
                <a:gd name="connsiteX1" fmla="*/ 549222 w 549945"/>
                <a:gd name="connsiteY1" fmla="*/ 322007 h 3328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49945" h="332861">
                  <a:moveTo>
                    <a:pt x="10854" y="10854"/>
                  </a:moveTo>
                  <a:lnTo>
                    <a:pt x="549222" y="322007"/>
                  </a:lnTo>
                </a:path>
              </a:pathLst>
            </a:custGeom>
            <a:ln w="9525" cap="rnd">
              <a:solidFill>
                <a:srgbClr val="37474F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任意多边形: 形状 61"/>
            <p:cNvSpPr/>
            <p:nvPr/>
          </p:nvSpPr>
          <p:spPr>
            <a:xfrm>
              <a:off x="10043635" y="3826151"/>
              <a:ext cx="1128835" cy="1751141"/>
            </a:xfrm>
            <a:custGeom>
              <a:gdLst>
                <a:gd name="connsiteX0" fmla="*/ 1051246 w 1128835"/>
                <a:gd name="connsiteY0" fmla="*/ 1729412 h 1751141"/>
                <a:gd name="connsiteX1" fmla="*/ 41083 w 1128835"/>
                <a:gd name="connsiteY1" fmla="*/ 1146180 h 1751141"/>
                <a:gd name="connsiteX2" fmla="*/ 16480 w 1128835"/>
                <a:gd name="connsiteY2" fmla="*/ 1102764 h 1751141"/>
                <a:gd name="connsiteX3" fmla="*/ 16480 w 1128835"/>
                <a:gd name="connsiteY3" fmla="*/ 66551 h 1751141"/>
                <a:gd name="connsiteX4" fmla="*/ 91736 w 1128835"/>
                <a:gd name="connsiteY4" fmla="*/ 23135 h 1751141"/>
                <a:gd name="connsiteX5" fmla="*/ 1080191 w 1128835"/>
                <a:gd name="connsiteY5" fmla="*/ 593341 h 1751141"/>
                <a:gd name="connsiteX6" fmla="*/ 1126502 w 1128835"/>
                <a:gd name="connsiteY6" fmla="*/ 674385 h 1751141"/>
                <a:gd name="connsiteX7" fmla="*/ 1126502 w 1128835"/>
                <a:gd name="connsiteY7" fmla="*/ 1685995 h 1751141"/>
                <a:gd name="connsiteX8" fmla="*/ 1051246 w 1128835"/>
                <a:gd name="connsiteY8" fmla="*/ 1729412 h 17511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8835" h="1751141">
                  <a:moveTo>
                    <a:pt x="1051246" y="1729412"/>
                  </a:moveTo>
                  <a:lnTo>
                    <a:pt x="41083" y="1146180"/>
                  </a:lnTo>
                  <a:cubicBezTo>
                    <a:pt x="25164" y="1137497"/>
                    <a:pt x="16480" y="1120131"/>
                    <a:pt x="16480" y="1102764"/>
                  </a:cubicBezTo>
                  <a:lnTo>
                    <a:pt x="16480" y="66551"/>
                  </a:lnTo>
                  <a:cubicBezTo>
                    <a:pt x="16480" y="27476"/>
                    <a:pt x="58450" y="4321"/>
                    <a:pt x="91736" y="23135"/>
                  </a:cubicBezTo>
                  <a:lnTo>
                    <a:pt x="1080191" y="593341"/>
                  </a:lnTo>
                  <a:cubicBezTo>
                    <a:pt x="1109135" y="610707"/>
                    <a:pt x="1126502" y="641099"/>
                    <a:pt x="1126502" y="674385"/>
                  </a:cubicBezTo>
                  <a:lnTo>
                    <a:pt x="1126502" y="1685995"/>
                  </a:lnTo>
                  <a:cubicBezTo>
                    <a:pt x="1126502" y="1725070"/>
                    <a:pt x="1084532" y="1748226"/>
                    <a:pt x="1051246" y="1729412"/>
                  </a:cubicBezTo>
                  <a:close/>
                </a:path>
              </a:pathLst>
            </a:custGeom>
            <a:solidFill>
              <a:srgbClr val="FFFFFF">
                <a:alpha val="80000"/>
              </a:srgbClr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任意多边形: 形状 62"/>
            <p:cNvSpPr/>
            <p:nvPr/>
          </p:nvSpPr>
          <p:spPr>
            <a:xfrm>
              <a:off x="10311204" y="4330774"/>
              <a:ext cx="607834" cy="752557"/>
            </a:xfrm>
            <a:custGeom>
              <a:gdLst>
                <a:gd name="connsiteX0" fmla="*/ 447922 w 607834"/>
                <a:gd name="connsiteY0" fmla="*/ 195813 h 752556"/>
                <a:gd name="connsiteX1" fmla="*/ 304646 w 607834"/>
                <a:gd name="connsiteY1" fmla="*/ 252255 h 752556"/>
                <a:gd name="connsiteX2" fmla="*/ 162818 w 607834"/>
                <a:gd name="connsiteY2" fmla="*/ 29382 h 752556"/>
                <a:gd name="connsiteX3" fmla="*/ 10860 w 607834"/>
                <a:gd name="connsiteY3" fmla="*/ 146607 h 752556"/>
                <a:gd name="connsiteX4" fmla="*/ 303199 w 607834"/>
                <a:gd name="connsiteY4" fmla="*/ 738522 h 752556"/>
                <a:gd name="connsiteX5" fmla="*/ 599880 w 607834"/>
                <a:gd name="connsiteY5" fmla="*/ 491047 h 752556"/>
                <a:gd name="connsiteX6" fmla="*/ 447922 w 607834"/>
                <a:gd name="connsiteY6" fmla="*/ 195813 h 7525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7834" h="752556">
                  <a:moveTo>
                    <a:pt x="447922" y="195813"/>
                  </a:moveTo>
                  <a:cubicBezTo>
                    <a:pt x="381349" y="156738"/>
                    <a:pt x="324908" y="182788"/>
                    <a:pt x="304646" y="252255"/>
                  </a:cubicBezTo>
                  <a:cubicBezTo>
                    <a:pt x="284385" y="159632"/>
                    <a:pt x="229391" y="68457"/>
                    <a:pt x="162818" y="29382"/>
                  </a:cubicBezTo>
                  <a:cubicBezTo>
                    <a:pt x="78879" y="-19823"/>
                    <a:pt x="10860" y="32277"/>
                    <a:pt x="10860" y="146607"/>
                  </a:cubicBezTo>
                  <a:cubicBezTo>
                    <a:pt x="9412" y="446183"/>
                    <a:pt x="303199" y="738522"/>
                    <a:pt x="303199" y="738522"/>
                  </a:cubicBezTo>
                  <a:cubicBezTo>
                    <a:pt x="303199" y="738522"/>
                    <a:pt x="598433" y="790622"/>
                    <a:pt x="599880" y="491047"/>
                  </a:cubicBezTo>
                  <a:cubicBezTo>
                    <a:pt x="598433" y="375269"/>
                    <a:pt x="531861" y="243571"/>
                    <a:pt x="447922" y="195813"/>
                  </a:cubicBezTo>
                  <a:close/>
                </a:path>
              </a:pathLst>
            </a:custGeom>
            <a:solidFill>
              <a:srgbClr val="EF535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4" name="任意多边形: 形状 63"/>
            <p:cNvSpPr/>
            <p:nvPr/>
          </p:nvSpPr>
          <p:spPr>
            <a:xfrm>
              <a:off x="10196878" y="4487158"/>
              <a:ext cx="795974" cy="738084"/>
            </a:xfrm>
            <a:custGeom>
              <a:gdLst>
                <a:gd name="connsiteX0" fmla="*/ 485544 w 795973"/>
                <a:gd name="connsiteY0" fmla="*/ 728308 h 738084"/>
                <a:gd name="connsiteX1" fmla="*/ 485544 w 795973"/>
                <a:gd name="connsiteY1" fmla="*/ 728308 h 738084"/>
                <a:gd name="connsiteX2" fmla="*/ 472519 w 795973"/>
                <a:gd name="connsiteY2" fmla="*/ 708046 h 738084"/>
                <a:gd name="connsiteX3" fmla="*/ 429102 w 795973"/>
                <a:gd name="connsiteY3" fmla="*/ 108895 h 738084"/>
                <a:gd name="connsiteX4" fmla="*/ 340821 w 795973"/>
                <a:gd name="connsiteY4" fmla="*/ 435968 h 738084"/>
                <a:gd name="connsiteX5" fmla="*/ 327796 w 795973"/>
                <a:gd name="connsiteY5" fmla="*/ 438863 h 738084"/>
                <a:gd name="connsiteX6" fmla="*/ 316219 w 795973"/>
                <a:gd name="connsiteY6" fmla="*/ 418601 h 738084"/>
                <a:gd name="connsiteX7" fmla="*/ 290168 w 795973"/>
                <a:gd name="connsiteY7" fmla="*/ 160995 h 738084"/>
                <a:gd name="connsiteX8" fmla="*/ 245304 w 795973"/>
                <a:gd name="connsiteY8" fmla="*/ 230462 h 738084"/>
                <a:gd name="connsiteX9" fmla="*/ 233727 w 795973"/>
                <a:gd name="connsiteY9" fmla="*/ 231909 h 738084"/>
                <a:gd name="connsiteX10" fmla="*/ 23879 w 795973"/>
                <a:gd name="connsiteY10" fmla="*/ 107448 h 738084"/>
                <a:gd name="connsiteX11" fmla="*/ 10854 w 795973"/>
                <a:gd name="connsiteY11" fmla="*/ 85740 h 738084"/>
                <a:gd name="connsiteX12" fmla="*/ 23879 w 795973"/>
                <a:gd name="connsiteY12" fmla="*/ 78504 h 738084"/>
                <a:gd name="connsiteX13" fmla="*/ 226491 w 795973"/>
                <a:gd name="connsiteY13" fmla="*/ 198623 h 738084"/>
                <a:gd name="connsiteX14" fmla="*/ 287274 w 795973"/>
                <a:gd name="connsiteY14" fmla="*/ 104554 h 738084"/>
                <a:gd name="connsiteX15" fmla="*/ 300299 w 795973"/>
                <a:gd name="connsiteY15" fmla="*/ 104554 h 738084"/>
                <a:gd name="connsiteX16" fmla="*/ 310429 w 795973"/>
                <a:gd name="connsiteY16" fmla="*/ 123368 h 738084"/>
                <a:gd name="connsiteX17" fmla="*/ 332138 w 795973"/>
                <a:gd name="connsiteY17" fmla="*/ 349135 h 738084"/>
                <a:gd name="connsiteX18" fmla="*/ 421866 w 795973"/>
                <a:gd name="connsiteY18" fmla="*/ 16273 h 738084"/>
                <a:gd name="connsiteX19" fmla="*/ 434891 w 795973"/>
                <a:gd name="connsiteY19" fmla="*/ 13379 h 738084"/>
                <a:gd name="connsiteX20" fmla="*/ 446469 w 795973"/>
                <a:gd name="connsiteY20" fmla="*/ 33640 h 738084"/>
                <a:gd name="connsiteX21" fmla="*/ 485544 w 795973"/>
                <a:gd name="connsiteY21" fmla="*/ 579243 h 738084"/>
                <a:gd name="connsiteX22" fmla="*/ 528961 w 795973"/>
                <a:gd name="connsiteY22" fmla="*/ 227568 h 738084"/>
                <a:gd name="connsiteX23" fmla="*/ 540539 w 795973"/>
                <a:gd name="connsiteY23" fmla="*/ 221779 h 738084"/>
                <a:gd name="connsiteX24" fmla="*/ 553564 w 795973"/>
                <a:gd name="connsiteY24" fmla="*/ 239145 h 738084"/>
                <a:gd name="connsiteX25" fmla="*/ 592638 w 795973"/>
                <a:gd name="connsiteY25" fmla="*/ 409918 h 738084"/>
                <a:gd name="connsiteX26" fmla="*/ 772095 w 795973"/>
                <a:gd name="connsiteY26" fmla="*/ 519907 h 738084"/>
                <a:gd name="connsiteX27" fmla="*/ 785120 w 795973"/>
                <a:gd name="connsiteY27" fmla="*/ 541615 h 738084"/>
                <a:gd name="connsiteX28" fmla="*/ 772095 w 795973"/>
                <a:gd name="connsiteY28" fmla="*/ 548851 h 738084"/>
                <a:gd name="connsiteX29" fmla="*/ 583955 w 795973"/>
                <a:gd name="connsiteY29" fmla="*/ 433073 h 738084"/>
                <a:gd name="connsiteX30" fmla="*/ 572377 w 795973"/>
                <a:gd name="connsiteY30" fmla="*/ 415707 h 738084"/>
                <a:gd name="connsiteX31" fmla="*/ 547775 w 795973"/>
                <a:gd name="connsiteY31" fmla="*/ 307165 h 738084"/>
                <a:gd name="connsiteX32" fmla="*/ 497122 w 795973"/>
                <a:gd name="connsiteY32" fmla="*/ 721071 h 738084"/>
                <a:gd name="connsiteX33" fmla="*/ 485544 w 795973"/>
                <a:gd name="connsiteY33" fmla="*/ 728308 h 7380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795973" h="738084">
                  <a:moveTo>
                    <a:pt x="485544" y="728308"/>
                  </a:moveTo>
                  <a:cubicBezTo>
                    <a:pt x="484096" y="726860"/>
                    <a:pt x="484096" y="726860"/>
                    <a:pt x="485544" y="728308"/>
                  </a:cubicBezTo>
                  <a:cubicBezTo>
                    <a:pt x="478308" y="723966"/>
                    <a:pt x="473966" y="715282"/>
                    <a:pt x="472519" y="708046"/>
                  </a:cubicBezTo>
                  <a:lnTo>
                    <a:pt x="429102" y="108895"/>
                  </a:lnTo>
                  <a:lnTo>
                    <a:pt x="340821" y="435968"/>
                  </a:lnTo>
                  <a:cubicBezTo>
                    <a:pt x="339374" y="441757"/>
                    <a:pt x="333585" y="443204"/>
                    <a:pt x="327796" y="438863"/>
                  </a:cubicBezTo>
                  <a:cubicBezTo>
                    <a:pt x="322008" y="434521"/>
                    <a:pt x="316219" y="427285"/>
                    <a:pt x="316219" y="418601"/>
                  </a:cubicBezTo>
                  <a:lnTo>
                    <a:pt x="290168" y="160995"/>
                  </a:lnTo>
                  <a:lnTo>
                    <a:pt x="245304" y="230462"/>
                  </a:lnTo>
                  <a:cubicBezTo>
                    <a:pt x="242410" y="233357"/>
                    <a:pt x="239516" y="234804"/>
                    <a:pt x="233727" y="231909"/>
                  </a:cubicBezTo>
                  <a:lnTo>
                    <a:pt x="23879" y="107448"/>
                  </a:lnTo>
                  <a:cubicBezTo>
                    <a:pt x="16643" y="103106"/>
                    <a:pt x="10854" y="92976"/>
                    <a:pt x="10854" y="85740"/>
                  </a:cubicBezTo>
                  <a:cubicBezTo>
                    <a:pt x="10854" y="77056"/>
                    <a:pt x="16643" y="74162"/>
                    <a:pt x="23879" y="78504"/>
                  </a:cubicBezTo>
                  <a:lnTo>
                    <a:pt x="226491" y="198623"/>
                  </a:lnTo>
                  <a:lnTo>
                    <a:pt x="287274" y="104554"/>
                  </a:lnTo>
                  <a:cubicBezTo>
                    <a:pt x="290168" y="100212"/>
                    <a:pt x="295957" y="100212"/>
                    <a:pt x="300299" y="104554"/>
                  </a:cubicBezTo>
                  <a:cubicBezTo>
                    <a:pt x="306088" y="108895"/>
                    <a:pt x="310429" y="116131"/>
                    <a:pt x="310429" y="123368"/>
                  </a:cubicBezTo>
                  <a:lnTo>
                    <a:pt x="332138" y="349135"/>
                  </a:lnTo>
                  <a:lnTo>
                    <a:pt x="421866" y="16273"/>
                  </a:lnTo>
                  <a:cubicBezTo>
                    <a:pt x="423313" y="10484"/>
                    <a:pt x="429102" y="9037"/>
                    <a:pt x="434891" y="13379"/>
                  </a:cubicBezTo>
                  <a:cubicBezTo>
                    <a:pt x="440680" y="17720"/>
                    <a:pt x="446469" y="26404"/>
                    <a:pt x="446469" y="33640"/>
                  </a:cubicBezTo>
                  <a:lnTo>
                    <a:pt x="485544" y="579243"/>
                  </a:lnTo>
                  <a:lnTo>
                    <a:pt x="528961" y="227568"/>
                  </a:lnTo>
                  <a:cubicBezTo>
                    <a:pt x="530408" y="221779"/>
                    <a:pt x="534749" y="218884"/>
                    <a:pt x="540539" y="221779"/>
                  </a:cubicBezTo>
                  <a:cubicBezTo>
                    <a:pt x="546327" y="224673"/>
                    <a:pt x="552116" y="231909"/>
                    <a:pt x="553564" y="239145"/>
                  </a:cubicBezTo>
                  <a:lnTo>
                    <a:pt x="592638" y="409918"/>
                  </a:lnTo>
                  <a:lnTo>
                    <a:pt x="772095" y="519907"/>
                  </a:lnTo>
                  <a:cubicBezTo>
                    <a:pt x="779331" y="524249"/>
                    <a:pt x="785120" y="534379"/>
                    <a:pt x="785120" y="541615"/>
                  </a:cubicBezTo>
                  <a:cubicBezTo>
                    <a:pt x="785120" y="550299"/>
                    <a:pt x="779331" y="553193"/>
                    <a:pt x="772095" y="548851"/>
                  </a:cubicBezTo>
                  <a:lnTo>
                    <a:pt x="583955" y="433073"/>
                  </a:lnTo>
                  <a:cubicBezTo>
                    <a:pt x="578166" y="430179"/>
                    <a:pt x="573825" y="422943"/>
                    <a:pt x="572377" y="415707"/>
                  </a:cubicBezTo>
                  <a:lnTo>
                    <a:pt x="547775" y="307165"/>
                  </a:lnTo>
                  <a:lnTo>
                    <a:pt x="497122" y="721071"/>
                  </a:lnTo>
                  <a:cubicBezTo>
                    <a:pt x="497122" y="728308"/>
                    <a:pt x="491333" y="731202"/>
                    <a:pt x="485544" y="728308"/>
                  </a:cubicBezTo>
                  <a:close/>
                </a:path>
              </a:pathLst>
            </a:custGeom>
            <a:solidFill>
              <a:srgbClr val="37474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" name="任意多边形: 形状 64"/>
            <p:cNvSpPr/>
            <p:nvPr/>
          </p:nvSpPr>
          <p:spPr>
            <a:xfrm>
              <a:off x="10167536" y="4024726"/>
              <a:ext cx="289445" cy="188139"/>
            </a:xfrm>
            <a:custGeom>
              <a:gdLst>
                <a:gd name="connsiteX0" fmla="*/ 32960 w 289444"/>
                <a:gd name="connsiteY0" fmla="*/ 32960 h 188139"/>
                <a:gd name="connsiteX1" fmla="*/ 264516 w 289444"/>
                <a:gd name="connsiteY1" fmla="*/ 167552 h 1881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9444" h="188139">
                  <a:moveTo>
                    <a:pt x="32960" y="32960"/>
                  </a:moveTo>
                  <a:lnTo>
                    <a:pt x="264516" y="167552"/>
                  </a:lnTo>
                </a:path>
              </a:pathLst>
            </a:custGeom>
            <a:ln w="28924" cap="rnd">
              <a:solidFill>
                <a:srgbClr val="37474F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任意多边形: 形状 65"/>
            <p:cNvSpPr/>
            <p:nvPr/>
          </p:nvSpPr>
          <p:spPr>
            <a:xfrm>
              <a:off x="10533684" y="4233126"/>
              <a:ext cx="144722" cy="101306"/>
            </a:xfrm>
            <a:custGeom>
              <a:gdLst>
                <a:gd name="connsiteX0" fmla="*/ 32960 w 144722"/>
                <a:gd name="connsiteY0" fmla="*/ 32960 h 101305"/>
                <a:gd name="connsiteX1" fmla="*/ 116900 w 144722"/>
                <a:gd name="connsiteY1" fmla="*/ 80719 h 10130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44722" h="101305">
                  <a:moveTo>
                    <a:pt x="32960" y="32960"/>
                  </a:moveTo>
                  <a:lnTo>
                    <a:pt x="116900" y="80719"/>
                  </a:lnTo>
                </a:path>
              </a:pathLst>
            </a:custGeom>
            <a:ln w="28924" cap="rnd">
              <a:solidFill>
                <a:srgbClr val="37474F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任意多边形: 形状 66"/>
            <p:cNvSpPr/>
            <p:nvPr/>
          </p:nvSpPr>
          <p:spPr>
            <a:xfrm>
              <a:off x="10058107" y="1867132"/>
              <a:ext cx="1403808" cy="2518170"/>
            </a:xfrm>
            <a:custGeom>
              <a:gdLst>
                <a:gd name="connsiteX0" fmla="*/ 1297274 w 1403808"/>
                <a:gd name="connsiteY0" fmla="*/ 2495919 h 2518169"/>
                <a:gd name="connsiteX1" fmla="*/ 72922 w 1403808"/>
                <a:gd name="connsiteY1" fmla="*/ 1789674 h 2518169"/>
                <a:gd name="connsiteX2" fmla="*/ 16480 w 1403808"/>
                <a:gd name="connsiteY2" fmla="*/ 1691262 h 2518169"/>
                <a:gd name="connsiteX3" fmla="*/ 16480 w 1403808"/>
                <a:gd name="connsiteY3" fmla="*/ 60241 h 2518169"/>
                <a:gd name="connsiteX4" fmla="*/ 83053 w 1403808"/>
                <a:gd name="connsiteY4" fmla="*/ 22613 h 2518169"/>
                <a:gd name="connsiteX5" fmla="*/ 1336349 w 1403808"/>
                <a:gd name="connsiteY5" fmla="*/ 746225 h 2518169"/>
                <a:gd name="connsiteX6" fmla="*/ 1401475 w 1403808"/>
                <a:gd name="connsiteY6" fmla="*/ 857661 h 2518169"/>
                <a:gd name="connsiteX7" fmla="*/ 1401475 w 1403808"/>
                <a:gd name="connsiteY7" fmla="*/ 2438030 h 2518169"/>
                <a:gd name="connsiteX8" fmla="*/ 1297274 w 1403808"/>
                <a:gd name="connsiteY8" fmla="*/ 2495919 h 251816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3808" h="2518169">
                  <a:moveTo>
                    <a:pt x="1297274" y="2495919"/>
                  </a:moveTo>
                  <a:lnTo>
                    <a:pt x="72922" y="1789674"/>
                  </a:lnTo>
                  <a:cubicBezTo>
                    <a:pt x="38189" y="1769413"/>
                    <a:pt x="16480" y="1731785"/>
                    <a:pt x="16480" y="1691262"/>
                  </a:cubicBezTo>
                  <a:lnTo>
                    <a:pt x="16480" y="60241"/>
                  </a:lnTo>
                  <a:cubicBezTo>
                    <a:pt x="16480" y="26955"/>
                    <a:pt x="52661" y="5246"/>
                    <a:pt x="83053" y="22613"/>
                  </a:cubicBezTo>
                  <a:lnTo>
                    <a:pt x="1336349" y="746225"/>
                  </a:lnTo>
                  <a:cubicBezTo>
                    <a:pt x="1376872" y="769381"/>
                    <a:pt x="1401475" y="811350"/>
                    <a:pt x="1401475" y="857661"/>
                  </a:cubicBezTo>
                  <a:lnTo>
                    <a:pt x="1401475" y="2438030"/>
                  </a:lnTo>
                  <a:cubicBezTo>
                    <a:pt x="1400027" y="2490130"/>
                    <a:pt x="1342138" y="2523416"/>
                    <a:pt x="1297274" y="2495919"/>
                  </a:cubicBezTo>
                  <a:close/>
                </a:path>
              </a:pathLst>
            </a:custGeom>
            <a:solidFill>
              <a:schemeClr val="accent2">
                <a:alpha val="80000"/>
              </a:schemeClr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" name="任意多边形: 形状 67"/>
            <p:cNvSpPr/>
            <p:nvPr/>
          </p:nvSpPr>
          <p:spPr>
            <a:xfrm>
              <a:off x="10302688" y="2200337"/>
              <a:ext cx="738085" cy="1360391"/>
            </a:xfrm>
            <a:custGeom>
              <a:gdLst>
                <a:gd name="connsiteX0" fmla="*/ 647470 w 738084"/>
                <a:gd name="connsiteY0" fmla="*/ 1271224 h 1360390"/>
                <a:gd name="connsiteX1" fmla="*/ 647470 w 738084"/>
                <a:gd name="connsiteY1" fmla="*/ 379733 h 1360390"/>
                <a:gd name="connsiteX2" fmla="*/ 16480 w 738084"/>
                <a:gd name="connsiteY2" fmla="*/ 16480 h 1360390"/>
                <a:gd name="connsiteX3" fmla="*/ 16480 w 738084"/>
                <a:gd name="connsiteY3" fmla="*/ 934020 h 1360390"/>
                <a:gd name="connsiteX4" fmla="*/ 78711 w 738084"/>
                <a:gd name="connsiteY4" fmla="*/ 1041115 h 1360390"/>
                <a:gd name="connsiteX5" fmla="*/ 563531 w 738084"/>
                <a:gd name="connsiteY5" fmla="*/ 1321876 h 1360390"/>
                <a:gd name="connsiteX6" fmla="*/ 731410 w 738084"/>
                <a:gd name="connsiteY6" fmla="*/ 1321876 h 1360390"/>
                <a:gd name="connsiteX7" fmla="*/ 731410 w 738084"/>
                <a:gd name="connsiteY7" fmla="*/ 1321876 h 1360390"/>
                <a:gd name="connsiteX8" fmla="*/ 647470 w 738084"/>
                <a:gd name="connsiteY8" fmla="*/ 1271224 h 136039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8084" h="1360390">
                  <a:moveTo>
                    <a:pt x="647470" y="1271224"/>
                  </a:moveTo>
                  <a:lnTo>
                    <a:pt x="647470" y="379733"/>
                  </a:lnTo>
                  <a:lnTo>
                    <a:pt x="16480" y="16480"/>
                  </a:lnTo>
                  <a:lnTo>
                    <a:pt x="16480" y="934020"/>
                  </a:lnTo>
                  <a:cubicBezTo>
                    <a:pt x="16480" y="978884"/>
                    <a:pt x="39636" y="1019407"/>
                    <a:pt x="78711" y="1041115"/>
                  </a:cubicBezTo>
                  <a:lnTo>
                    <a:pt x="563531" y="1321876"/>
                  </a:lnTo>
                  <a:cubicBezTo>
                    <a:pt x="615632" y="1352268"/>
                    <a:pt x="679309" y="1352268"/>
                    <a:pt x="731410" y="1321876"/>
                  </a:cubicBezTo>
                  <a:lnTo>
                    <a:pt x="731410" y="1321876"/>
                  </a:lnTo>
                  <a:lnTo>
                    <a:pt x="647470" y="1271224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" name="任意多边形: 形状 68"/>
            <p:cNvSpPr/>
            <p:nvPr/>
          </p:nvSpPr>
          <p:spPr>
            <a:xfrm>
              <a:off x="10933678" y="3054199"/>
              <a:ext cx="303917" cy="492056"/>
            </a:xfrm>
            <a:custGeom>
              <a:gdLst>
                <a:gd name="connsiteX0" fmla="*/ 16480 w 303917"/>
                <a:gd name="connsiteY0" fmla="*/ 16480 h 492056"/>
                <a:gd name="connsiteX1" fmla="*/ 16480 w 303917"/>
                <a:gd name="connsiteY1" fmla="*/ 333422 h 492056"/>
                <a:gd name="connsiteX2" fmla="*/ 16480 w 303917"/>
                <a:gd name="connsiteY2" fmla="*/ 418809 h 492056"/>
                <a:gd name="connsiteX3" fmla="*/ 100419 w 303917"/>
                <a:gd name="connsiteY3" fmla="*/ 468014 h 492056"/>
                <a:gd name="connsiteX4" fmla="*/ 175675 w 303917"/>
                <a:gd name="connsiteY4" fmla="*/ 337764 h 492056"/>
                <a:gd name="connsiteX5" fmla="*/ 175675 w 303917"/>
                <a:gd name="connsiteY5" fmla="*/ 317503 h 492056"/>
                <a:gd name="connsiteX6" fmla="*/ 300136 w 303917"/>
                <a:gd name="connsiteY6" fmla="*/ 178569 h 492056"/>
                <a:gd name="connsiteX7" fmla="*/ 16480 w 303917"/>
                <a:gd name="connsiteY7" fmla="*/ 16480 h 4920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3917" h="492056">
                  <a:moveTo>
                    <a:pt x="16480" y="16480"/>
                  </a:moveTo>
                  <a:lnTo>
                    <a:pt x="16480" y="333422"/>
                  </a:lnTo>
                  <a:lnTo>
                    <a:pt x="16480" y="418809"/>
                  </a:lnTo>
                  <a:cubicBezTo>
                    <a:pt x="16480" y="462225"/>
                    <a:pt x="62792" y="489722"/>
                    <a:pt x="100419" y="468014"/>
                  </a:cubicBezTo>
                  <a:cubicBezTo>
                    <a:pt x="146730" y="440517"/>
                    <a:pt x="175675" y="391311"/>
                    <a:pt x="175675" y="337764"/>
                  </a:cubicBezTo>
                  <a:lnTo>
                    <a:pt x="175675" y="317503"/>
                  </a:lnTo>
                  <a:lnTo>
                    <a:pt x="300136" y="178569"/>
                  </a:lnTo>
                  <a:lnTo>
                    <a:pt x="16480" y="16480"/>
                  </a:lnTo>
                  <a:close/>
                </a:path>
              </a:pathLst>
            </a:custGeom>
            <a:solidFill>
              <a:srgbClr val="DEEEF9"/>
            </a:solidFill>
            <a:ln w="14462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70" name="任意多边形: 形状 69"/>
            <p:cNvSpPr/>
            <p:nvPr/>
          </p:nvSpPr>
          <p:spPr>
            <a:xfrm>
              <a:off x="10622525" y="3210807"/>
              <a:ext cx="651251" cy="839390"/>
            </a:xfrm>
            <a:custGeom>
              <a:gdLst>
                <a:gd name="connsiteX0" fmla="*/ 612737 w 651251"/>
                <a:gd name="connsiteY0" fmla="*/ 20515 h 839389"/>
                <a:gd name="connsiteX1" fmla="*/ 564978 w 651251"/>
                <a:gd name="connsiteY1" fmla="*/ 23409 h 839389"/>
                <a:gd name="connsiteX2" fmla="*/ 564978 w 651251"/>
                <a:gd name="connsiteY2" fmla="*/ 23409 h 839389"/>
                <a:gd name="connsiteX3" fmla="*/ 486828 w 651251"/>
                <a:gd name="connsiteY3" fmla="*/ 158001 h 839389"/>
                <a:gd name="connsiteX4" fmla="*/ 486828 w 651251"/>
                <a:gd name="connsiteY4" fmla="*/ 162343 h 839389"/>
                <a:gd name="connsiteX5" fmla="*/ 486828 w 651251"/>
                <a:gd name="connsiteY5" fmla="*/ 178262 h 839389"/>
                <a:gd name="connsiteX6" fmla="*/ 411573 w 651251"/>
                <a:gd name="connsiteY6" fmla="*/ 308512 h 839389"/>
                <a:gd name="connsiteX7" fmla="*/ 243695 w 651251"/>
                <a:gd name="connsiteY7" fmla="*/ 308512 h 839389"/>
                <a:gd name="connsiteX8" fmla="*/ 16480 w 651251"/>
                <a:gd name="connsiteY8" fmla="*/ 176815 h 839389"/>
                <a:gd name="connsiteX9" fmla="*/ 16480 w 651251"/>
                <a:gd name="connsiteY9" fmla="*/ 460471 h 839389"/>
                <a:gd name="connsiteX10" fmla="*/ 647470 w 651251"/>
                <a:gd name="connsiteY10" fmla="*/ 826619 h 839389"/>
                <a:gd name="connsiteX11" fmla="*/ 647470 w 651251"/>
                <a:gd name="connsiteY11" fmla="*/ 69720 h 839389"/>
                <a:gd name="connsiteX12" fmla="*/ 612737 w 651251"/>
                <a:gd name="connsiteY12" fmla="*/ 20515 h 83938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1251" h="839389">
                  <a:moveTo>
                    <a:pt x="612737" y="20515"/>
                  </a:moveTo>
                  <a:cubicBezTo>
                    <a:pt x="598265" y="14726"/>
                    <a:pt x="580898" y="14726"/>
                    <a:pt x="564978" y="23409"/>
                  </a:cubicBezTo>
                  <a:lnTo>
                    <a:pt x="564978" y="23409"/>
                  </a:lnTo>
                  <a:cubicBezTo>
                    <a:pt x="517220" y="50906"/>
                    <a:pt x="486828" y="103007"/>
                    <a:pt x="486828" y="158001"/>
                  </a:cubicBezTo>
                  <a:lnTo>
                    <a:pt x="486828" y="162343"/>
                  </a:lnTo>
                  <a:lnTo>
                    <a:pt x="486828" y="178262"/>
                  </a:lnTo>
                  <a:cubicBezTo>
                    <a:pt x="486828" y="231809"/>
                    <a:pt x="457884" y="282462"/>
                    <a:pt x="411573" y="308512"/>
                  </a:cubicBezTo>
                  <a:cubicBezTo>
                    <a:pt x="359473" y="338904"/>
                    <a:pt x="295795" y="338904"/>
                    <a:pt x="243695" y="308512"/>
                  </a:cubicBezTo>
                  <a:lnTo>
                    <a:pt x="16480" y="176815"/>
                  </a:lnTo>
                  <a:lnTo>
                    <a:pt x="16480" y="460471"/>
                  </a:lnTo>
                  <a:lnTo>
                    <a:pt x="647470" y="826619"/>
                  </a:lnTo>
                  <a:lnTo>
                    <a:pt x="647470" y="69720"/>
                  </a:lnTo>
                  <a:cubicBezTo>
                    <a:pt x="647470" y="46565"/>
                    <a:pt x="632998" y="27751"/>
                    <a:pt x="612737" y="20515"/>
                  </a:cubicBezTo>
                  <a:close/>
                </a:path>
              </a:pathLst>
            </a:custGeom>
            <a:solidFill>
              <a:srgbClr val="DEEEF9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任意多边形: 形状 70"/>
            <p:cNvSpPr/>
            <p:nvPr/>
          </p:nvSpPr>
          <p:spPr>
            <a:xfrm>
              <a:off x="10733075" y="3471561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2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2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任意多边形: 形状 71"/>
            <p:cNvSpPr/>
            <p:nvPr/>
          </p:nvSpPr>
          <p:spPr>
            <a:xfrm>
              <a:off x="10733075" y="3571419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任意多边形: 形状 72"/>
            <p:cNvSpPr/>
            <p:nvPr/>
          </p:nvSpPr>
          <p:spPr>
            <a:xfrm>
              <a:off x="10408897" y="2577176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任意多边形: 形状 73"/>
            <p:cNvSpPr/>
            <p:nvPr/>
          </p:nvSpPr>
          <p:spPr>
            <a:xfrm>
              <a:off x="10408897" y="2677034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任意多边形: 形状 74"/>
            <p:cNvSpPr/>
            <p:nvPr/>
          </p:nvSpPr>
          <p:spPr>
            <a:xfrm>
              <a:off x="10408897" y="2776893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2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2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6" name="任意多边形: 形状 75"/>
            <p:cNvSpPr/>
            <p:nvPr/>
          </p:nvSpPr>
          <p:spPr>
            <a:xfrm>
              <a:off x="10408897" y="2876751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7" name="任意多边形: 形状 76"/>
            <p:cNvSpPr/>
            <p:nvPr/>
          </p:nvSpPr>
          <p:spPr>
            <a:xfrm>
              <a:off x="10408897" y="2976610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8" name="任意多边形: 形状 77"/>
            <p:cNvSpPr/>
            <p:nvPr/>
          </p:nvSpPr>
          <p:spPr>
            <a:xfrm>
              <a:off x="10408897" y="3076468"/>
              <a:ext cx="434167" cy="260500"/>
            </a:xfrm>
            <a:custGeom>
              <a:gdLst>
                <a:gd name="connsiteX0" fmla="*/ 21708 w 434167"/>
                <a:gd name="connsiteY0" fmla="*/ 21708 h 260500"/>
                <a:gd name="connsiteX1" fmla="*/ 413906 w 434167"/>
                <a:gd name="connsiteY1" fmla="*/ 248923 h 26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434167" h="260500">
                  <a:moveTo>
                    <a:pt x="21708" y="21708"/>
                  </a:moveTo>
                  <a:lnTo>
                    <a:pt x="413906" y="248923"/>
                  </a:lnTo>
                </a:path>
              </a:pathLst>
            </a:custGeom>
            <a:ln w="19050" cap="rnd">
              <a:solidFill>
                <a:srgbClr val="758EA2"/>
              </a:solidFill>
              <a:prstDash val="solid"/>
              <a:round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任意多边形: 形状 78"/>
            <p:cNvSpPr/>
            <p:nvPr/>
          </p:nvSpPr>
          <p:spPr>
            <a:xfrm>
              <a:off x="6235987" y="1499537"/>
              <a:ext cx="1403808" cy="2518170"/>
            </a:xfrm>
            <a:custGeom>
              <a:gdLst>
                <a:gd name="connsiteX0" fmla="*/ 1297274 w 1403808"/>
                <a:gd name="connsiteY0" fmla="*/ 2497366 h 2518169"/>
                <a:gd name="connsiteX1" fmla="*/ 72922 w 1403808"/>
                <a:gd name="connsiteY1" fmla="*/ 1791121 h 2518169"/>
                <a:gd name="connsiteX2" fmla="*/ 16480 w 1403808"/>
                <a:gd name="connsiteY2" fmla="*/ 1692710 h 2518169"/>
                <a:gd name="connsiteX3" fmla="*/ 16480 w 1403808"/>
                <a:gd name="connsiteY3" fmla="*/ 60241 h 2518169"/>
                <a:gd name="connsiteX4" fmla="*/ 83053 w 1403808"/>
                <a:gd name="connsiteY4" fmla="*/ 22613 h 2518169"/>
                <a:gd name="connsiteX5" fmla="*/ 1336349 w 1403808"/>
                <a:gd name="connsiteY5" fmla="*/ 746225 h 2518169"/>
                <a:gd name="connsiteX6" fmla="*/ 1401474 w 1403808"/>
                <a:gd name="connsiteY6" fmla="*/ 857661 h 2518169"/>
                <a:gd name="connsiteX7" fmla="*/ 1401474 w 1403808"/>
                <a:gd name="connsiteY7" fmla="*/ 2438030 h 2518169"/>
                <a:gd name="connsiteX8" fmla="*/ 1297274 w 1403808"/>
                <a:gd name="connsiteY8" fmla="*/ 2497366 h 251816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3808" h="2518169">
                  <a:moveTo>
                    <a:pt x="1297274" y="2497366"/>
                  </a:moveTo>
                  <a:lnTo>
                    <a:pt x="72922" y="1791121"/>
                  </a:lnTo>
                  <a:cubicBezTo>
                    <a:pt x="38189" y="1770860"/>
                    <a:pt x="16480" y="1733232"/>
                    <a:pt x="16480" y="1692710"/>
                  </a:cubicBezTo>
                  <a:lnTo>
                    <a:pt x="16480" y="60241"/>
                  </a:lnTo>
                  <a:cubicBezTo>
                    <a:pt x="16480" y="26955"/>
                    <a:pt x="52661" y="5246"/>
                    <a:pt x="83053" y="22613"/>
                  </a:cubicBezTo>
                  <a:lnTo>
                    <a:pt x="1336349" y="746225"/>
                  </a:lnTo>
                  <a:cubicBezTo>
                    <a:pt x="1376872" y="769381"/>
                    <a:pt x="1401474" y="811350"/>
                    <a:pt x="1401474" y="857661"/>
                  </a:cubicBezTo>
                  <a:lnTo>
                    <a:pt x="1401474" y="2438030"/>
                  </a:lnTo>
                  <a:cubicBezTo>
                    <a:pt x="1400027" y="2491578"/>
                    <a:pt x="1342138" y="2523416"/>
                    <a:pt x="1297274" y="2497366"/>
                  </a:cubicBezTo>
                  <a:close/>
                </a:path>
              </a:pathLst>
            </a:custGeom>
            <a:solidFill>
              <a:schemeClr val="accent2">
                <a:alpha val="80000"/>
              </a:schemeClr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0" name="任意多边形: 形状 79"/>
            <p:cNvSpPr/>
            <p:nvPr/>
          </p:nvSpPr>
          <p:spPr>
            <a:xfrm>
              <a:off x="6571580" y="2136496"/>
              <a:ext cx="521001" cy="1056474"/>
            </a:xfrm>
            <a:custGeom>
              <a:gdLst>
                <a:gd name="connsiteX0" fmla="*/ 517383 w 521000"/>
                <a:gd name="connsiteY0" fmla="*/ 304641 h 1056473"/>
                <a:gd name="connsiteX1" fmla="*/ 10854 w 521000"/>
                <a:gd name="connsiteY1" fmla="*/ 10854 h 1056473"/>
                <a:gd name="connsiteX2" fmla="*/ 10854 w 521000"/>
                <a:gd name="connsiteY2" fmla="*/ 747491 h 1056473"/>
                <a:gd name="connsiteX3" fmla="*/ 36904 w 521000"/>
                <a:gd name="connsiteY3" fmla="*/ 792355 h 1056473"/>
                <a:gd name="connsiteX4" fmla="*/ 492780 w 521000"/>
                <a:gd name="connsiteY4" fmla="*/ 1055750 h 1056473"/>
                <a:gd name="connsiteX5" fmla="*/ 518830 w 521000"/>
                <a:gd name="connsiteY5" fmla="*/ 1041278 h 1056473"/>
                <a:gd name="connsiteX6" fmla="*/ 518830 w 521000"/>
                <a:gd name="connsiteY6" fmla="*/ 304641 h 105647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000" h="1056473">
                  <a:moveTo>
                    <a:pt x="517383" y="304641"/>
                  </a:moveTo>
                  <a:lnTo>
                    <a:pt x="10854" y="10854"/>
                  </a:lnTo>
                  <a:lnTo>
                    <a:pt x="10854" y="747491"/>
                  </a:lnTo>
                  <a:cubicBezTo>
                    <a:pt x="10854" y="763411"/>
                    <a:pt x="22432" y="783672"/>
                    <a:pt x="36904" y="792355"/>
                  </a:cubicBezTo>
                  <a:lnTo>
                    <a:pt x="492780" y="1055750"/>
                  </a:lnTo>
                  <a:cubicBezTo>
                    <a:pt x="507252" y="1064433"/>
                    <a:pt x="518830" y="1057197"/>
                    <a:pt x="518830" y="1041278"/>
                  </a:cubicBezTo>
                  <a:lnTo>
                    <a:pt x="518830" y="304641"/>
                  </a:ln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" name="任意多边形: 形状 80"/>
            <p:cNvSpPr/>
            <p:nvPr/>
          </p:nvSpPr>
          <p:spPr>
            <a:xfrm>
              <a:off x="6535399" y="1965503"/>
              <a:ext cx="593362" cy="535473"/>
            </a:xfrm>
            <a:custGeom>
              <a:gdLst>
                <a:gd name="connsiteX0" fmla="*/ 568036 w 593362"/>
                <a:gd name="connsiteY0" fmla="*/ 323675 h 535472"/>
                <a:gd name="connsiteX1" fmla="*/ 32563 w 593362"/>
                <a:gd name="connsiteY1" fmla="*/ 13969 h 535472"/>
                <a:gd name="connsiteX2" fmla="*/ 10854 w 593362"/>
                <a:gd name="connsiteY2" fmla="*/ 26994 h 535472"/>
                <a:gd name="connsiteX3" fmla="*/ 10854 w 593362"/>
                <a:gd name="connsiteY3" fmla="*/ 176059 h 535472"/>
                <a:gd name="connsiteX4" fmla="*/ 32563 w 593362"/>
                <a:gd name="connsiteY4" fmla="*/ 215134 h 535472"/>
                <a:gd name="connsiteX5" fmla="*/ 568036 w 593362"/>
                <a:gd name="connsiteY5" fmla="*/ 524840 h 535472"/>
                <a:gd name="connsiteX6" fmla="*/ 589744 w 593362"/>
                <a:gd name="connsiteY6" fmla="*/ 511815 h 535472"/>
                <a:gd name="connsiteX7" fmla="*/ 589744 w 593362"/>
                <a:gd name="connsiteY7" fmla="*/ 362750 h 535472"/>
                <a:gd name="connsiteX8" fmla="*/ 568036 w 593362"/>
                <a:gd name="connsiteY8" fmla="*/ 323675 h 5354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3362" h="535472">
                  <a:moveTo>
                    <a:pt x="568036" y="323675"/>
                  </a:moveTo>
                  <a:lnTo>
                    <a:pt x="32563" y="13969"/>
                  </a:lnTo>
                  <a:cubicBezTo>
                    <a:pt x="20985" y="6733"/>
                    <a:pt x="10854" y="12522"/>
                    <a:pt x="10854" y="26994"/>
                  </a:cubicBezTo>
                  <a:lnTo>
                    <a:pt x="10854" y="176059"/>
                  </a:lnTo>
                  <a:cubicBezTo>
                    <a:pt x="10854" y="190531"/>
                    <a:pt x="20985" y="207897"/>
                    <a:pt x="32563" y="215134"/>
                  </a:cubicBezTo>
                  <a:lnTo>
                    <a:pt x="568036" y="524840"/>
                  </a:lnTo>
                  <a:cubicBezTo>
                    <a:pt x="579614" y="532076"/>
                    <a:pt x="589744" y="526287"/>
                    <a:pt x="589744" y="511815"/>
                  </a:cubicBezTo>
                  <a:lnTo>
                    <a:pt x="589744" y="362750"/>
                  </a:lnTo>
                  <a:cubicBezTo>
                    <a:pt x="589744" y="348278"/>
                    <a:pt x="579614" y="330912"/>
                    <a:pt x="568036" y="323675"/>
                  </a:cubicBezTo>
                  <a:close/>
                </a:path>
              </a:pathLst>
            </a:custGeom>
            <a:solidFill>
              <a:srgbClr val="2C353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" name="任意多边形: 形状 81"/>
            <p:cNvSpPr/>
            <p:nvPr/>
          </p:nvSpPr>
          <p:spPr>
            <a:xfrm>
              <a:off x="6669991" y="2373841"/>
              <a:ext cx="318389" cy="549945"/>
            </a:xfrm>
            <a:custGeom>
              <a:gdLst>
                <a:gd name="connsiteX0" fmla="*/ 320560 w 318389"/>
                <a:gd name="connsiteY0" fmla="*/ 546327 h 549945"/>
                <a:gd name="connsiteX1" fmla="*/ 10854 w 318389"/>
                <a:gd name="connsiteY1" fmla="*/ 368319 h 549945"/>
                <a:gd name="connsiteX2" fmla="*/ 10854 w 318389"/>
                <a:gd name="connsiteY2" fmla="*/ 10854 h 549945"/>
                <a:gd name="connsiteX3" fmla="*/ 320560 w 318389"/>
                <a:gd name="connsiteY3" fmla="*/ 188863 h 549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8389" h="549945">
                  <a:moveTo>
                    <a:pt x="320560" y="546327"/>
                  </a:moveTo>
                  <a:lnTo>
                    <a:pt x="10854" y="368319"/>
                  </a:lnTo>
                  <a:lnTo>
                    <a:pt x="10854" y="10854"/>
                  </a:lnTo>
                  <a:lnTo>
                    <a:pt x="320560" y="188863"/>
                  </a:ln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3" name="任意多边形: 形状 82"/>
            <p:cNvSpPr/>
            <p:nvPr/>
          </p:nvSpPr>
          <p:spPr>
            <a:xfrm>
              <a:off x="6745247" y="2534483"/>
              <a:ext cx="173667" cy="231556"/>
            </a:xfrm>
            <a:custGeom>
              <a:gdLst>
                <a:gd name="connsiteX0" fmla="*/ 170049 w 173666"/>
                <a:gd name="connsiteY0" fmla="*/ 133868 h 231555"/>
                <a:gd name="connsiteX1" fmla="*/ 116502 w 173666"/>
                <a:gd name="connsiteY1" fmla="*/ 103477 h 231555"/>
                <a:gd name="connsiteX2" fmla="*/ 116502 w 173666"/>
                <a:gd name="connsiteY2" fmla="*/ 41246 h 231555"/>
                <a:gd name="connsiteX3" fmla="*/ 64402 w 173666"/>
                <a:gd name="connsiteY3" fmla="*/ 10854 h 231555"/>
                <a:gd name="connsiteX4" fmla="*/ 64402 w 173666"/>
                <a:gd name="connsiteY4" fmla="*/ 73085 h 231555"/>
                <a:gd name="connsiteX5" fmla="*/ 10854 w 173666"/>
                <a:gd name="connsiteY5" fmla="*/ 41246 h 231555"/>
                <a:gd name="connsiteX6" fmla="*/ 10854 w 173666"/>
                <a:gd name="connsiteY6" fmla="*/ 102029 h 231555"/>
                <a:gd name="connsiteX7" fmla="*/ 64402 w 173666"/>
                <a:gd name="connsiteY7" fmla="*/ 132421 h 231555"/>
                <a:gd name="connsiteX8" fmla="*/ 64402 w 173666"/>
                <a:gd name="connsiteY8" fmla="*/ 194652 h 231555"/>
                <a:gd name="connsiteX9" fmla="*/ 116502 w 173666"/>
                <a:gd name="connsiteY9" fmla="*/ 225043 h 231555"/>
                <a:gd name="connsiteX10" fmla="*/ 116502 w 173666"/>
                <a:gd name="connsiteY10" fmla="*/ 162813 h 231555"/>
                <a:gd name="connsiteX11" fmla="*/ 170049 w 173666"/>
                <a:gd name="connsiteY11" fmla="*/ 193205 h 23155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666" h="231555">
                  <a:moveTo>
                    <a:pt x="170049" y="133868"/>
                  </a:moveTo>
                  <a:lnTo>
                    <a:pt x="116502" y="103477"/>
                  </a:lnTo>
                  <a:lnTo>
                    <a:pt x="116502" y="41246"/>
                  </a:lnTo>
                  <a:lnTo>
                    <a:pt x="64402" y="10854"/>
                  </a:lnTo>
                  <a:lnTo>
                    <a:pt x="64402" y="73085"/>
                  </a:lnTo>
                  <a:lnTo>
                    <a:pt x="10854" y="41246"/>
                  </a:lnTo>
                  <a:lnTo>
                    <a:pt x="10854" y="102029"/>
                  </a:lnTo>
                  <a:lnTo>
                    <a:pt x="64402" y="132421"/>
                  </a:lnTo>
                  <a:lnTo>
                    <a:pt x="64402" y="194652"/>
                  </a:lnTo>
                  <a:lnTo>
                    <a:pt x="116502" y="225043"/>
                  </a:lnTo>
                  <a:lnTo>
                    <a:pt x="116502" y="162813"/>
                  </a:lnTo>
                  <a:lnTo>
                    <a:pt x="170049" y="193205"/>
                  </a:lnTo>
                  <a:close/>
                </a:path>
              </a:pathLst>
            </a:custGeom>
            <a:solidFill>
              <a:srgbClr val="3CACB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4" name="任意多边形: 形状 83"/>
            <p:cNvSpPr/>
            <p:nvPr/>
          </p:nvSpPr>
          <p:spPr>
            <a:xfrm>
              <a:off x="6581710" y="1981643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1115" y="161366"/>
                    <a:pt x="26774" y="164260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5" name="任意多边形: 形状 84"/>
            <p:cNvSpPr/>
            <p:nvPr/>
          </p:nvSpPr>
          <p:spPr>
            <a:xfrm>
              <a:off x="6648283" y="2020718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1115" y="159918"/>
                    <a:pt x="26774" y="162813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6" name="任意多边形: 形状 85"/>
            <p:cNvSpPr/>
            <p:nvPr/>
          </p:nvSpPr>
          <p:spPr>
            <a:xfrm>
              <a:off x="6714855" y="2059793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1115" y="159918"/>
                    <a:pt x="26774" y="162813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7" name="任意多边形: 形状 86"/>
            <p:cNvSpPr/>
            <p:nvPr/>
          </p:nvSpPr>
          <p:spPr>
            <a:xfrm>
              <a:off x="6779980" y="2097421"/>
              <a:ext cx="43417" cy="159195"/>
            </a:xfrm>
            <a:custGeom>
              <a:gdLst>
                <a:gd name="connsiteX0" fmla="*/ 22432 w 43416"/>
                <a:gd name="connsiteY0" fmla="*/ 159918 h 159194"/>
                <a:gd name="connsiteX1" fmla="*/ 22432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2432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2432" y="159918"/>
                  </a:moveTo>
                  <a:lnTo>
                    <a:pt x="22432" y="159918"/>
                  </a:lnTo>
                  <a:cubicBezTo>
                    <a:pt x="16643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2563" y="161366"/>
                    <a:pt x="28221" y="162813"/>
                    <a:pt x="22432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8" name="任意多边形: 形状 87"/>
            <p:cNvSpPr/>
            <p:nvPr/>
          </p:nvSpPr>
          <p:spPr>
            <a:xfrm>
              <a:off x="6848000" y="2136496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1115" y="159918"/>
                    <a:pt x="26774" y="162813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9" name="任意多边形: 形状 88"/>
            <p:cNvSpPr/>
            <p:nvPr/>
          </p:nvSpPr>
          <p:spPr>
            <a:xfrm>
              <a:off x="6914572" y="2174124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1115" y="161365"/>
                    <a:pt x="26774" y="164260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0" name="任意多边形: 形状 89"/>
            <p:cNvSpPr/>
            <p:nvPr/>
          </p:nvSpPr>
          <p:spPr>
            <a:xfrm>
              <a:off x="6981145" y="2213199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2563" y="159918"/>
                    <a:pt x="26774" y="162813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1" name="任意多边形: 形状 90"/>
            <p:cNvSpPr/>
            <p:nvPr/>
          </p:nvSpPr>
          <p:spPr>
            <a:xfrm>
              <a:off x="7047717" y="2252274"/>
              <a:ext cx="43417" cy="159195"/>
            </a:xfrm>
            <a:custGeom>
              <a:gdLst>
                <a:gd name="connsiteX0" fmla="*/ 20985 w 43416"/>
                <a:gd name="connsiteY0" fmla="*/ 159918 h 159194"/>
                <a:gd name="connsiteX1" fmla="*/ 20985 w 43416"/>
                <a:gd name="connsiteY1" fmla="*/ 159918 h 159194"/>
                <a:gd name="connsiteX2" fmla="*/ 10854 w 43416"/>
                <a:gd name="connsiteY2" fmla="*/ 141104 h 159194"/>
                <a:gd name="connsiteX3" fmla="*/ 10854 w 43416"/>
                <a:gd name="connsiteY3" fmla="*/ 10854 h 159194"/>
                <a:gd name="connsiteX4" fmla="*/ 32563 w 43416"/>
                <a:gd name="connsiteY4" fmla="*/ 23879 h 159194"/>
                <a:gd name="connsiteX5" fmla="*/ 32563 w 43416"/>
                <a:gd name="connsiteY5" fmla="*/ 154129 h 159194"/>
                <a:gd name="connsiteX6" fmla="*/ 20985 w 43416"/>
                <a:gd name="connsiteY6" fmla="*/ 159918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416" h="159194">
                  <a:moveTo>
                    <a:pt x="20985" y="159918"/>
                  </a:moveTo>
                  <a:lnTo>
                    <a:pt x="20985" y="159918"/>
                  </a:lnTo>
                  <a:cubicBezTo>
                    <a:pt x="15196" y="157024"/>
                    <a:pt x="10854" y="148340"/>
                    <a:pt x="10854" y="141104"/>
                  </a:cubicBezTo>
                  <a:lnTo>
                    <a:pt x="10854" y="10854"/>
                  </a:lnTo>
                  <a:lnTo>
                    <a:pt x="32563" y="23879"/>
                  </a:lnTo>
                  <a:lnTo>
                    <a:pt x="32563" y="154129"/>
                  </a:lnTo>
                  <a:cubicBezTo>
                    <a:pt x="32563" y="159918"/>
                    <a:pt x="26774" y="162813"/>
                    <a:pt x="20985" y="159918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" name="任意多边形: 形状 91"/>
            <p:cNvSpPr/>
            <p:nvPr/>
          </p:nvSpPr>
          <p:spPr>
            <a:xfrm>
              <a:off x="6535399" y="1965503"/>
              <a:ext cx="144722" cy="1013057"/>
            </a:xfrm>
            <a:custGeom>
              <a:gdLst>
                <a:gd name="connsiteX0" fmla="*/ 113607 w 144722"/>
                <a:gd name="connsiteY0" fmla="*/ 957560 h 1013056"/>
                <a:gd name="connsiteX1" fmla="*/ 113607 w 144722"/>
                <a:gd name="connsiteY1" fmla="*/ 262892 h 1013056"/>
                <a:gd name="connsiteX2" fmla="*/ 99135 w 144722"/>
                <a:gd name="connsiteY2" fmla="*/ 254209 h 1013056"/>
                <a:gd name="connsiteX3" fmla="*/ 77427 w 144722"/>
                <a:gd name="connsiteY3" fmla="*/ 215134 h 1013056"/>
                <a:gd name="connsiteX4" fmla="*/ 77427 w 144722"/>
                <a:gd name="connsiteY4" fmla="*/ 40019 h 1013056"/>
                <a:gd name="connsiteX5" fmla="*/ 32563 w 144722"/>
                <a:gd name="connsiteY5" fmla="*/ 13969 h 1013056"/>
                <a:gd name="connsiteX6" fmla="*/ 10854 w 144722"/>
                <a:gd name="connsiteY6" fmla="*/ 26994 h 1013056"/>
                <a:gd name="connsiteX7" fmla="*/ 10854 w 144722"/>
                <a:gd name="connsiteY7" fmla="*/ 176059 h 1013056"/>
                <a:gd name="connsiteX8" fmla="*/ 32563 w 144722"/>
                <a:gd name="connsiteY8" fmla="*/ 215134 h 1013056"/>
                <a:gd name="connsiteX9" fmla="*/ 47035 w 144722"/>
                <a:gd name="connsiteY9" fmla="*/ 223817 h 1013056"/>
                <a:gd name="connsiteX10" fmla="*/ 47035 w 144722"/>
                <a:gd name="connsiteY10" fmla="*/ 918485 h 1013056"/>
                <a:gd name="connsiteX11" fmla="*/ 73085 w 144722"/>
                <a:gd name="connsiteY11" fmla="*/ 963348 h 1013056"/>
                <a:gd name="connsiteX12" fmla="*/ 139657 w 144722"/>
                <a:gd name="connsiteY12" fmla="*/ 1002423 h 1013056"/>
                <a:gd name="connsiteX13" fmla="*/ 113607 w 144722"/>
                <a:gd name="connsiteY13" fmla="*/ 957560 h 10130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4722" h="1013056">
                  <a:moveTo>
                    <a:pt x="113607" y="957560"/>
                  </a:moveTo>
                  <a:lnTo>
                    <a:pt x="113607" y="262892"/>
                  </a:lnTo>
                  <a:lnTo>
                    <a:pt x="99135" y="254209"/>
                  </a:lnTo>
                  <a:cubicBezTo>
                    <a:pt x="87557" y="246972"/>
                    <a:pt x="77427" y="229606"/>
                    <a:pt x="77427" y="215134"/>
                  </a:cubicBezTo>
                  <a:lnTo>
                    <a:pt x="77427" y="40019"/>
                  </a:lnTo>
                  <a:lnTo>
                    <a:pt x="32563" y="13969"/>
                  </a:lnTo>
                  <a:cubicBezTo>
                    <a:pt x="20985" y="6733"/>
                    <a:pt x="10854" y="12522"/>
                    <a:pt x="10854" y="26994"/>
                  </a:cubicBezTo>
                  <a:lnTo>
                    <a:pt x="10854" y="176059"/>
                  </a:lnTo>
                  <a:cubicBezTo>
                    <a:pt x="10854" y="190531"/>
                    <a:pt x="20985" y="207897"/>
                    <a:pt x="32563" y="215134"/>
                  </a:cubicBezTo>
                  <a:lnTo>
                    <a:pt x="47035" y="223817"/>
                  </a:lnTo>
                  <a:lnTo>
                    <a:pt x="47035" y="918485"/>
                  </a:lnTo>
                  <a:cubicBezTo>
                    <a:pt x="47035" y="934404"/>
                    <a:pt x="58613" y="954665"/>
                    <a:pt x="73085" y="963348"/>
                  </a:cubicBezTo>
                  <a:lnTo>
                    <a:pt x="139657" y="1002423"/>
                  </a:lnTo>
                  <a:cubicBezTo>
                    <a:pt x="125185" y="995187"/>
                    <a:pt x="113607" y="974926"/>
                    <a:pt x="113607" y="957560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3" name="任意多边形: 形状 92"/>
            <p:cNvSpPr/>
            <p:nvPr/>
          </p:nvSpPr>
          <p:spPr>
            <a:xfrm>
              <a:off x="6946411" y="2626320"/>
              <a:ext cx="405223" cy="926223"/>
            </a:xfrm>
            <a:custGeom>
              <a:gdLst>
                <a:gd name="connsiteX0" fmla="*/ 368319 w 405222"/>
                <a:gd name="connsiteY0" fmla="*/ 916154 h 926223"/>
                <a:gd name="connsiteX1" fmla="*/ 36904 w 405222"/>
                <a:gd name="connsiteY1" fmla="*/ 725121 h 926223"/>
                <a:gd name="connsiteX2" fmla="*/ 10854 w 405222"/>
                <a:gd name="connsiteY2" fmla="*/ 678809 h 926223"/>
                <a:gd name="connsiteX3" fmla="*/ 10854 w 405222"/>
                <a:gd name="connsiteY3" fmla="*/ 30453 h 926223"/>
                <a:gd name="connsiteX4" fmla="*/ 36904 w 405222"/>
                <a:gd name="connsiteY4" fmla="*/ 14534 h 926223"/>
                <a:gd name="connsiteX5" fmla="*/ 368319 w 405222"/>
                <a:gd name="connsiteY5" fmla="*/ 205567 h 926223"/>
                <a:gd name="connsiteX6" fmla="*/ 394369 w 405222"/>
                <a:gd name="connsiteY6" fmla="*/ 251878 h 926223"/>
                <a:gd name="connsiteX7" fmla="*/ 394369 w 405222"/>
                <a:gd name="connsiteY7" fmla="*/ 900235 h 926223"/>
                <a:gd name="connsiteX8" fmla="*/ 368319 w 405222"/>
                <a:gd name="connsiteY8" fmla="*/ 916154 h 9262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5222" h="926222">
                  <a:moveTo>
                    <a:pt x="368319" y="916154"/>
                  </a:moveTo>
                  <a:lnTo>
                    <a:pt x="36904" y="725121"/>
                  </a:lnTo>
                  <a:cubicBezTo>
                    <a:pt x="22432" y="716437"/>
                    <a:pt x="10854" y="696176"/>
                    <a:pt x="10854" y="678809"/>
                  </a:cubicBezTo>
                  <a:lnTo>
                    <a:pt x="10854" y="30453"/>
                  </a:lnTo>
                  <a:cubicBezTo>
                    <a:pt x="10854" y="13086"/>
                    <a:pt x="22432" y="5850"/>
                    <a:pt x="36904" y="14534"/>
                  </a:cubicBezTo>
                  <a:lnTo>
                    <a:pt x="368319" y="205567"/>
                  </a:lnTo>
                  <a:cubicBezTo>
                    <a:pt x="382791" y="214251"/>
                    <a:pt x="394369" y="234512"/>
                    <a:pt x="394369" y="251878"/>
                  </a:cubicBezTo>
                  <a:lnTo>
                    <a:pt x="394369" y="900235"/>
                  </a:lnTo>
                  <a:cubicBezTo>
                    <a:pt x="395816" y="917601"/>
                    <a:pt x="382791" y="924838"/>
                    <a:pt x="368319" y="916154"/>
                  </a:cubicBezTo>
                  <a:close/>
                </a:path>
              </a:pathLst>
            </a:custGeom>
            <a:solidFill>
              <a:srgbClr val="384A5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4" name="任意多边形: 形状 93"/>
            <p:cNvSpPr/>
            <p:nvPr/>
          </p:nvSpPr>
          <p:spPr>
            <a:xfrm>
              <a:off x="6946411" y="2624873"/>
              <a:ext cx="57889" cy="738084"/>
            </a:xfrm>
            <a:custGeom>
              <a:gdLst>
                <a:gd name="connsiteX0" fmla="*/ 32563 w 57888"/>
                <a:gd name="connsiteY0" fmla="*/ 691835 h 738084"/>
                <a:gd name="connsiteX1" fmla="*/ 32563 w 57888"/>
                <a:gd name="connsiteY1" fmla="*/ 43478 h 738084"/>
                <a:gd name="connsiteX2" fmla="*/ 58613 w 57888"/>
                <a:gd name="connsiteY2" fmla="*/ 27559 h 738084"/>
                <a:gd name="connsiteX3" fmla="*/ 36904 w 57888"/>
                <a:gd name="connsiteY3" fmla="*/ 14534 h 738084"/>
                <a:gd name="connsiteX4" fmla="*/ 10854 w 57888"/>
                <a:gd name="connsiteY4" fmla="*/ 30453 h 738084"/>
                <a:gd name="connsiteX5" fmla="*/ 10854 w 57888"/>
                <a:gd name="connsiteY5" fmla="*/ 678810 h 738084"/>
                <a:gd name="connsiteX6" fmla="*/ 36904 w 57888"/>
                <a:gd name="connsiteY6" fmla="*/ 725121 h 738084"/>
                <a:gd name="connsiteX7" fmla="*/ 58613 w 57888"/>
                <a:gd name="connsiteY7" fmla="*/ 738146 h 738084"/>
                <a:gd name="connsiteX8" fmla="*/ 32563 w 57888"/>
                <a:gd name="connsiteY8" fmla="*/ 691835 h 7380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88" h="738084">
                  <a:moveTo>
                    <a:pt x="32563" y="691835"/>
                  </a:moveTo>
                  <a:lnTo>
                    <a:pt x="32563" y="43478"/>
                  </a:lnTo>
                  <a:cubicBezTo>
                    <a:pt x="32563" y="26111"/>
                    <a:pt x="44140" y="18875"/>
                    <a:pt x="58613" y="27559"/>
                  </a:cubicBezTo>
                  <a:lnTo>
                    <a:pt x="36904" y="14534"/>
                  </a:lnTo>
                  <a:cubicBezTo>
                    <a:pt x="22432" y="5850"/>
                    <a:pt x="10854" y="13086"/>
                    <a:pt x="10854" y="30453"/>
                  </a:cubicBezTo>
                  <a:lnTo>
                    <a:pt x="10854" y="678810"/>
                  </a:lnTo>
                  <a:cubicBezTo>
                    <a:pt x="10854" y="696176"/>
                    <a:pt x="22432" y="716437"/>
                    <a:pt x="36904" y="725121"/>
                  </a:cubicBezTo>
                  <a:lnTo>
                    <a:pt x="58613" y="738146"/>
                  </a:lnTo>
                  <a:cubicBezTo>
                    <a:pt x="44140" y="729462"/>
                    <a:pt x="32563" y="709201"/>
                    <a:pt x="32563" y="691835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5" name="任意多边形: 形状 94"/>
            <p:cNvSpPr/>
            <p:nvPr/>
          </p:nvSpPr>
          <p:spPr>
            <a:xfrm>
              <a:off x="6998511" y="2752030"/>
              <a:ext cx="130250" cy="159195"/>
            </a:xfrm>
            <a:custGeom>
              <a:gdLst>
                <a:gd name="connsiteX0" fmla="*/ 126632 w 130250"/>
                <a:gd name="connsiteY0" fmla="*/ 118933 h 159194"/>
                <a:gd name="connsiteX1" fmla="*/ 68743 w 130250"/>
                <a:gd name="connsiteY1" fmla="*/ 152219 h 159194"/>
                <a:gd name="connsiteX2" fmla="*/ 10854 w 130250"/>
                <a:gd name="connsiteY2" fmla="*/ 52361 h 159194"/>
                <a:gd name="connsiteX3" fmla="*/ 68743 w 130250"/>
                <a:gd name="connsiteY3" fmla="*/ 19074 h 159194"/>
                <a:gd name="connsiteX4" fmla="*/ 126632 w 130250"/>
                <a:gd name="connsiteY4" fmla="*/ 118933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250" h="159194">
                  <a:moveTo>
                    <a:pt x="126632" y="118933"/>
                  </a:moveTo>
                  <a:cubicBezTo>
                    <a:pt x="126632" y="156561"/>
                    <a:pt x="100582" y="171033"/>
                    <a:pt x="68743" y="152219"/>
                  </a:cubicBezTo>
                  <a:cubicBezTo>
                    <a:pt x="36904" y="133405"/>
                    <a:pt x="10854" y="88541"/>
                    <a:pt x="10854" y="52361"/>
                  </a:cubicBezTo>
                  <a:cubicBezTo>
                    <a:pt x="10854" y="14733"/>
                    <a:pt x="36904" y="261"/>
                    <a:pt x="68743" y="19074"/>
                  </a:cubicBezTo>
                  <a:cubicBezTo>
                    <a:pt x="100582" y="37888"/>
                    <a:pt x="126632" y="82752"/>
                    <a:pt x="126632" y="118933"/>
                  </a:cubicBez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6" name="任意多边形: 形状 95"/>
            <p:cNvSpPr/>
            <p:nvPr/>
          </p:nvSpPr>
          <p:spPr>
            <a:xfrm>
              <a:off x="7010089" y="2793536"/>
              <a:ext cx="101306" cy="86833"/>
            </a:xfrm>
            <a:custGeom>
              <a:gdLst>
                <a:gd name="connsiteX0" fmla="*/ 91899 w 101305"/>
                <a:gd name="connsiteY0" fmla="*/ 10854 h 86833"/>
                <a:gd name="connsiteX1" fmla="*/ 10854 w 101305"/>
                <a:gd name="connsiteY1" fmla="*/ 57165 h 86833"/>
                <a:gd name="connsiteX2" fmla="*/ 22432 w 101305"/>
                <a:gd name="connsiteY2" fmla="*/ 75979 h 86833"/>
                <a:gd name="connsiteX3" fmla="*/ 103477 w 101305"/>
                <a:gd name="connsiteY3" fmla="*/ 29668 h 86833"/>
                <a:gd name="connsiteX4" fmla="*/ 91899 w 101305"/>
                <a:gd name="connsiteY4" fmla="*/ 10854 h 868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86833">
                  <a:moveTo>
                    <a:pt x="91899" y="10854"/>
                  </a:moveTo>
                  <a:lnTo>
                    <a:pt x="10854" y="57165"/>
                  </a:lnTo>
                  <a:cubicBezTo>
                    <a:pt x="13749" y="64401"/>
                    <a:pt x="18090" y="70190"/>
                    <a:pt x="22432" y="75979"/>
                  </a:cubicBezTo>
                  <a:lnTo>
                    <a:pt x="103477" y="29668"/>
                  </a:lnTo>
                  <a:cubicBezTo>
                    <a:pt x="100582" y="23879"/>
                    <a:pt x="96240" y="16643"/>
                    <a:pt x="91899" y="10854"/>
                  </a:cubicBez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7" name="任意多边形: 形状 96"/>
            <p:cNvSpPr/>
            <p:nvPr/>
          </p:nvSpPr>
          <p:spPr>
            <a:xfrm>
              <a:off x="6998511" y="2752292"/>
              <a:ext cx="72361" cy="159195"/>
            </a:xfrm>
            <a:custGeom>
              <a:gdLst>
                <a:gd name="connsiteX0" fmla="*/ 22432 w 72361"/>
                <a:gd name="connsiteY0" fmla="*/ 59335 h 159194"/>
                <a:gd name="connsiteX1" fmla="*/ 74532 w 72361"/>
                <a:gd name="connsiteY1" fmla="*/ 23154 h 159194"/>
                <a:gd name="connsiteX2" fmla="*/ 68743 w 72361"/>
                <a:gd name="connsiteY2" fmla="*/ 18812 h 159194"/>
                <a:gd name="connsiteX3" fmla="*/ 10854 w 72361"/>
                <a:gd name="connsiteY3" fmla="*/ 52099 h 159194"/>
                <a:gd name="connsiteX4" fmla="*/ 68743 w 72361"/>
                <a:gd name="connsiteY4" fmla="*/ 151957 h 159194"/>
                <a:gd name="connsiteX5" fmla="*/ 74532 w 72361"/>
                <a:gd name="connsiteY5" fmla="*/ 154851 h 159194"/>
                <a:gd name="connsiteX6" fmla="*/ 22432 w 72361"/>
                <a:gd name="connsiteY6" fmla="*/ 59335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61" h="159194">
                  <a:moveTo>
                    <a:pt x="22432" y="59335"/>
                  </a:moveTo>
                  <a:cubicBezTo>
                    <a:pt x="22432" y="24601"/>
                    <a:pt x="45588" y="8682"/>
                    <a:pt x="74532" y="23154"/>
                  </a:cubicBezTo>
                  <a:cubicBezTo>
                    <a:pt x="73085" y="21707"/>
                    <a:pt x="70190" y="20259"/>
                    <a:pt x="68743" y="18812"/>
                  </a:cubicBezTo>
                  <a:cubicBezTo>
                    <a:pt x="36904" y="-2"/>
                    <a:pt x="10854" y="15918"/>
                    <a:pt x="10854" y="52099"/>
                  </a:cubicBezTo>
                  <a:cubicBezTo>
                    <a:pt x="10854" y="89726"/>
                    <a:pt x="36904" y="134590"/>
                    <a:pt x="68743" y="151957"/>
                  </a:cubicBezTo>
                  <a:cubicBezTo>
                    <a:pt x="70190" y="153404"/>
                    <a:pt x="73085" y="153404"/>
                    <a:pt x="74532" y="154851"/>
                  </a:cubicBezTo>
                  <a:cubicBezTo>
                    <a:pt x="45588" y="134590"/>
                    <a:pt x="22432" y="94068"/>
                    <a:pt x="22432" y="59335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8" name="任意多边形: 形状 97"/>
            <p:cNvSpPr/>
            <p:nvPr/>
          </p:nvSpPr>
          <p:spPr>
            <a:xfrm>
              <a:off x="7162048" y="2846099"/>
              <a:ext cx="130250" cy="159195"/>
            </a:xfrm>
            <a:custGeom>
              <a:gdLst>
                <a:gd name="connsiteX0" fmla="*/ 126632 w 130250"/>
                <a:gd name="connsiteY0" fmla="*/ 118933 h 159194"/>
                <a:gd name="connsiteX1" fmla="*/ 68743 w 130250"/>
                <a:gd name="connsiteY1" fmla="*/ 152219 h 159194"/>
                <a:gd name="connsiteX2" fmla="*/ 10854 w 130250"/>
                <a:gd name="connsiteY2" fmla="*/ 52361 h 159194"/>
                <a:gd name="connsiteX3" fmla="*/ 68743 w 130250"/>
                <a:gd name="connsiteY3" fmla="*/ 19074 h 159194"/>
                <a:gd name="connsiteX4" fmla="*/ 126632 w 130250"/>
                <a:gd name="connsiteY4" fmla="*/ 118933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250" h="159194">
                  <a:moveTo>
                    <a:pt x="126632" y="118933"/>
                  </a:moveTo>
                  <a:cubicBezTo>
                    <a:pt x="126632" y="156561"/>
                    <a:pt x="100582" y="171033"/>
                    <a:pt x="68743" y="152219"/>
                  </a:cubicBezTo>
                  <a:cubicBezTo>
                    <a:pt x="36904" y="133405"/>
                    <a:pt x="10854" y="88541"/>
                    <a:pt x="10854" y="52361"/>
                  </a:cubicBezTo>
                  <a:cubicBezTo>
                    <a:pt x="10854" y="14733"/>
                    <a:pt x="36904" y="261"/>
                    <a:pt x="68743" y="19074"/>
                  </a:cubicBezTo>
                  <a:cubicBezTo>
                    <a:pt x="100582" y="37888"/>
                    <a:pt x="126632" y="82752"/>
                    <a:pt x="126632" y="118933"/>
                  </a:cubicBez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9" name="任意多边形: 形状 98"/>
            <p:cNvSpPr/>
            <p:nvPr/>
          </p:nvSpPr>
          <p:spPr>
            <a:xfrm>
              <a:off x="7173625" y="2889053"/>
              <a:ext cx="101306" cy="86833"/>
            </a:xfrm>
            <a:custGeom>
              <a:gdLst>
                <a:gd name="connsiteX0" fmla="*/ 91899 w 101305"/>
                <a:gd name="connsiteY0" fmla="*/ 10854 h 86833"/>
                <a:gd name="connsiteX1" fmla="*/ 10854 w 101305"/>
                <a:gd name="connsiteY1" fmla="*/ 57165 h 86833"/>
                <a:gd name="connsiteX2" fmla="*/ 22432 w 101305"/>
                <a:gd name="connsiteY2" fmla="*/ 75979 h 86833"/>
                <a:gd name="connsiteX3" fmla="*/ 103477 w 101305"/>
                <a:gd name="connsiteY3" fmla="*/ 29668 h 86833"/>
                <a:gd name="connsiteX4" fmla="*/ 91899 w 101305"/>
                <a:gd name="connsiteY4" fmla="*/ 10854 h 868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86833">
                  <a:moveTo>
                    <a:pt x="91899" y="10854"/>
                  </a:moveTo>
                  <a:lnTo>
                    <a:pt x="10854" y="57165"/>
                  </a:lnTo>
                  <a:cubicBezTo>
                    <a:pt x="13749" y="64401"/>
                    <a:pt x="18090" y="70190"/>
                    <a:pt x="22432" y="75979"/>
                  </a:cubicBezTo>
                  <a:lnTo>
                    <a:pt x="103477" y="29668"/>
                  </a:lnTo>
                  <a:cubicBezTo>
                    <a:pt x="100582" y="22432"/>
                    <a:pt x="96240" y="16643"/>
                    <a:pt x="91899" y="10854"/>
                  </a:cubicBez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0" name="任意多边形: 形状 99"/>
            <p:cNvSpPr/>
            <p:nvPr/>
          </p:nvSpPr>
          <p:spPr>
            <a:xfrm>
              <a:off x="7162048" y="2846361"/>
              <a:ext cx="72361" cy="159195"/>
            </a:xfrm>
            <a:custGeom>
              <a:gdLst>
                <a:gd name="connsiteX0" fmla="*/ 22432 w 72361"/>
                <a:gd name="connsiteY0" fmla="*/ 59335 h 159194"/>
                <a:gd name="connsiteX1" fmla="*/ 74532 w 72361"/>
                <a:gd name="connsiteY1" fmla="*/ 23154 h 159194"/>
                <a:gd name="connsiteX2" fmla="*/ 68743 w 72361"/>
                <a:gd name="connsiteY2" fmla="*/ 18812 h 159194"/>
                <a:gd name="connsiteX3" fmla="*/ 10854 w 72361"/>
                <a:gd name="connsiteY3" fmla="*/ 52099 h 159194"/>
                <a:gd name="connsiteX4" fmla="*/ 68743 w 72361"/>
                <a:gd name="connsiteY4" fmla="*/ 151957 h 159194"/>
                <a:gd name="connsiteX5" fmla="*/ 74532 w 72361"/>
                <a:gd name="connsiteY5" fmla="*/ 154851 h 159194"/>
                <a:gd name="connsiteX6" fmla="*/ 22432 w 72361"/>
                <a:gd name="connsiteY6" fmla="*/ 59335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61" h="159194">
                  <a:moveTo>
                    <a:pt x="22432" y="59335"/>
                  </a:moveTo>
                  <a:cubicBezTo>
                    <a:pt x="22432" y="24601"/>
                    <a:pt x="45588" y="8682"/>
                    <a:pt x="74532" y="23154"/>
                  </a:cubicBezTo>
                  <a:cubicBezTo>
                    <a:pt x="73085" y="21707"/>
                    <a:pt x="70190" y="20259"/>
                    <a:pt x="68743" y="18812"/>
                  </a:cubicBezTo>
                  <a:cubicBezTo>
                    <a:pt x="36904" y="-2"/>
                    <a:pt x="10854" y="15918"/>
                    <a:pt x="10854" y="52099"/>
                  </a:cubicBezTo>
                  <a:cubicBezTo>
                    <a:pt x="10854" y="89726"/>
                    <a:pt x="36904" y="134590"/>
                    <a:pt x="68743" y="151957"/>
                  </a:cubicBezTo>
                  <a:cubicBezTo>
                    <a:pt x="70190" y="153404"/>
                    <a:pt x="73085" y="153404"/>
                    <a:pt x="74532" y="154851"/>
                  </a:cubicBezTo>
                  <a:cubicBezTo>
                    <a:pt x="45588" y="136037"/>
                    <a:pt x="22432" y="94068"/>
                    <a:pt x="22432" y="59335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1" name="任意多边形: 形状 100"/>
            <p:cNvSpPr/>
            <p:nvPr/>
          </p:nvSpPr>
          <p:spPr>
            <a:xfrm>
              <a:off x="6998511" y="2958983"/>
              <a:ext cx="130250" cy="159195"/>
            </a:xfrm>
            <a:custGeom>
              <a:gdLst>
                <a:gd name="connsiteX0" fmla="*/ 126632 w 130250"/>
                <a:gd name="connsiteY0" fmla="*/ 118933 h 159194"/>
                <a:gd name="connsiteX1" fmla="*/ 68743 w 130250"/>
                <a:gd name="connsiteY1" fmla="*/ 152219 h 159194"/>
                <a:gd name="connsiteX2" fmla="*/ 10854 w 130250"/>
                <a:gd name="connsiteY2" fmla="*/ 52360 h 159194"/>
                <a:gd name="connsiteX3" fmla="*/ 68743 w 130250"/>
                <a:gd name="connsiteY3" fmla="*/ 19075 h 159194"/>
                <a:gd name="connsiteX4" fmla="*/ 126632 w 130250"/>
                <a:gd name="connsiteY4" fmla="*/ 118933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250" h="159194">
                  <a:moveTo>
                    <a:pt x="126632" y="118933"/>
                  </a:moveTo>
                  <a:cubicBezTo>
                    <a:pt x="126632" y="156561"/>
                    <a:pt x="100582" y="171033"/>
                    <a:pt x="68743" y="152219"/>
                  </a:cubicBezTo>
                  <a:cubicBezTo>
                    <a:pt x="36904" y="133405"/>
                    <a:pt x="10854" y="88541"/>
                    <a:pt x="10854" y="52360"/>
                  </a:cubicBezTo>
                  <a:cubicBezTo>
                    <a:pt x="10854" y="14733"/>
                    <a:pt x="36904" y="261"/>
                    <a:pt x="68743" y="19075"/>
                  </a:cubicBezTo>
                  <a:cubicBezTo>
                    <a:pt x="100582" y="36441"/>
                    <a:pt x="126632" y="81305"/>
                    <a:pt x="126632" y="118933"/>
                  </a:cubicBez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" name="任意多边形: 形状 101"/>
            <p:cNvSpPr/>
            <p:nvPr/>
          </p:nvSpPr>
          <p:spPr>
            <a:xfrm>
              <a:off x="7010089" y="3000489"/>
              <a:ext cx="101306" cy="86833"/>
            </a:xfrm>
            <a:custGeom>
              <a:gdLst>
                <a:gd name="connsiteX0" fmla="*/ 91899 w 101305"/>
                <a:gd name="connsiteY0" fmla="*/ 10854 h 86833"/>
                <a:gd name="connsiteX1" fmla="*/ 10854 w 101305"/>
                <a:gd name="connsiteY1" fmla="*/ 57166 h 86833"/>
                <a:gd name="connsiteX2" fmla="*/ 22432 w 101305"/>
                <a:gd name="connsiteY2" fmla="*/ 75979 h 86833"/>
                <a:gd name="connsiteX3" fmla="*/ 103477 w 101305"/>
                <a:gd name="connsiteY3" fmla="*/ 29668 h 86833"/>
                <a:gd name="connsiteX4" fmla="*/ 91899 w 101305"/>
                <a:gd name="connsiteY4" fmla="*/ 10854 h 868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86833">
                  <a:moveTo>
                    <a:pt x="91899" y="10854"/>
                  </a:moveTo>
                  <a:lnTo>
                    <a:pt x="10854" y="57166"/>
                  </a:lnTo>
                  <a:cubicBezTo>
                    <a:pt x="13749" y="64402"/>
                    <a:pt x="18090" y="70190"/>
                    <a:pt x="22432" y="75979"/>
                  </a:cubicBezTo>
                  <a:lnTo>
                    <a:pt x="103477" y="29668"/>
                  </a:lnTo>
                  <a:cubicBezTo>
                    <a:pt x="100582" y="23879"/>
                    <a:pt x="96240" y="16643"/>
                    <a:pt x="91899" y="10854"/>
                  </a:cubicBez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" name="任意多边形: 形状 102"/>
            <p:cNvSpPr/>
            <p:nvPr/>
          </p:nvSpPr>
          <p:spPr>
            <a:xfrm>
              <a:off x="6998511" y="2957798"/>
              <a:ext cx="72361" cy="159195"/>
            </a:xfrm>
            <a:custGeom>
              <a:gdLst>
                <a:gd name="connsiteX0" fmla="*/ 22432 w 72361"/>
                <a:gd name="connsiteY0" fmla="*/ 59335 h 159194"/>
                <a:gd name="connsiteX1" fmla="*/ 74532 w 72361"/>
                <a:gd name="connsiteY1" fmla="*/ 23154 h 159194"/>
                <a:gd name="connsiteX2" fmla="*/ 68743 w 72361"/>
                <a:gd name="connsiteY2" fmla="*/ 18812 h 159194"/>
                <a:gd name="connsiteX3" fmla="*/ 10854 w 72361"/>
                <a:gd name="connsiteY3" fmla="*/ 52099 h 159194"/>
                <a:gd name="connsiteX4" fmla="*/ 68743 w 72361"/>
                <a:gd name="connsiteY4" fmla="*/ 151957 h 159194"/>
                <a:gd name="connsiteX5" fmla="*/ 74532 w 72361"/>
                <a:gd name="connsiteY5" fmla="*/ 154851 h 159194"/>
                <a:gd name="connsiteX6" fmla="*/ 22432 w 72361"/>
                <a:gd name="connsiteY6" fmla="*/ 59335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61" h="159194">
                  <a:moveTo>
                    <a:pt x="22432" y="59335"/>
                  </a:moveTo>
                  <a:cubicBezTo>
                    <a:pt x="22432" y="24601"/>
                    <a:pt x="45588" y="8682"/>
                    <a:pt x="74532" y="23154"/>
                  </a:cubicBezTo>
                  <a:cubicBezTo>
                    <a:pt x="73085" y="21707"/>
                    <a:pt x="70190" y="20260"/>
                    <a:pt x="68743" y="18812"/>
                  </a:cubicBezTo>
                  <a:cubicBezTo>
                    <a:pt x="36904" y="-2"/>
                    <a:pt x="10854" y="15918"/>
                    <a:pt x="10854" y="52099"/>
                  </a:cubicBezTo>
                  <a:cubicBezTo>
                    <a:pt x="10854" y="89726"/>
                    <a:pt x="36904" y="134590"/>
                    <a:pt x="68743" y="151957"/>
                  </a:cubicBezTo>
                  <a:cubicBezTo>
                    <a:pt x="70190" y="153404"/>
                    <a:pt x="73085" y="153404"/>
                    <a:pt x="74532" y="154851"/>
                  </a:cubicBezTo>
                  <a:cubicBezTo>
                    <a:pt x="45588" y="136038"/>
                    <a:pt x="22432" y="94068"/>
                    <a:pt x="22432" y="59335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" name="任意多边形: 形状 103"/>
            <p:cNvSpPr/>
            <p:nvPr/>
          </p:nvSpPr>
          <p:spPr>
            <a:xfrm>
              <a:off x="7162048" y="3053052"/>
              <a:ext cx="130250" cy="159195"/>
            </a:xfrm>
            <a:custGeom>
              <a:gdLst>
                <a:gd name="connsiteX0" fmla="*/ 126632 w 130250"/>
                <a:gd name="connsiteY0" fmla="*/ 118933 h 159194"/>
                <a:gd name="connsiteX1" fmla="*/ 68743 w 130250"/>
                <a:gd name="connsiteY1" fmla="*/ 152219 h 159194"/>
                <a:gd name="connsiteX2" fmla="*/ 10854 w 130250"/>
                <a:gd name="connsiteY2" fmla="*/ 52360 h 159194"/>
                <a:gd name="connsiteX3" fmla="*/ 68743 w 130250"/>
                <a:gd name="connsiteY3" fmla="*/ 19075 h 159194"/>
                <a:gd name="connsiteX4" fmla="*/ 126632 w 130250"/>
                <a:gd name="connsiteY4" fmla="*/ 118933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250" h="159194">
                  <a:moveTo>
                    <a:pt x="126632" y="118933"/>
                  </a:moveTo>
                  <a:cubicBezTo>
                    <a:pt x="126632" y="156561"/>
                    <a:pt x="100582" y="171033"/>
                    <a:pt x="68743" y="152219"/>
                  </a:cubicBezTo>
                  <a:cubicBezTo>
                    <a:pt x="36904" y="133405"/>
                    <a:pt x="10854" y="88541"/>
                    <a:pt x="10854" y="52360"/>
                  </a:cubicBezTo>
                  <a:cubicBezTo>
                    <a:pt x="10854" y="14733"/>
                    <a:pt x="36904" y="261"/>
                    <a:pt x="68743" y="19075"/>
                  </a:cubicBezTo>
                  <a:cubicBezTo>
                    <a:pt x="100582" y="37888"/>
                    <a:pt x="126632" y="82752"/>
                    <a:pt x="126632" y="118933"/>
                  </a:cubicBez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5" name="任意多边形: 形状 104"/>
            <p:cNvSpPr/>
            <p:nvPr/>
          </p:nvSpPr>
          <p:spPr>
            <a:xfrm>
              <a:off x="7173625" y="3094559"/>
              <a:ext cx="101306" cy="86833"/>
            </a:xfrm>
            <a:custGeom>
              <a:gdLst>
                <a:gd name="connsiteX0" fmla="*/ 91899 w 101305"/>
                <a:gd name="connsiteY0" fmla="*/ 10854 h 86833"/>
                <a:gd name="connsiteX1" fmla="*/ 10854 w 101305"/>
                <a:gd name="connsiteY1" fmla="*/ 57166 h 86833"/>
                <a:gd name="connsiteX2" fmla="*/ 22432 w 101305"/>
                <a:gd name="connsiteY2" fmla="*/ 75979 h 86833"/>
                <a:gd name="connsiteX3" fmla="*/ 103477 w 101305"/>
                <a:gd name="connsiteY3" fmla="*/ 29668 h 86833"/>
                <a:gd name="connsiteX4" fmla="*/ 91899 w 101305"/>
                <a:gd name="connsiteY4" fmla="*/ 10854 h 868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86833">
                  <a:moveTo>
                    <a:pt x="91899" y="10854"/>
                  </a:moveTo>
                  <a:lnTo>
                    <a:pt x="10854" y="57166"/>
                  </a:lnTo>
                  <a:cubicBezTo>
                    <a:pt x="13749" y="64402"/>
                    <a:pt x="18090" y="70190"/>
                    <a:pt x="22432" y="75979"/>
                  </a:cubicBezTo>
                  <a:lnTo>
                    <a:pt x="103477" y="29668"/>
                  </a:lnTo>
                  <a:cubicBezTo>
                    <a:pt x="100582" y="23879"/>
                    <a:pt x="96240" y="16643"/>
                    <a:pt x="91899" y="10854"/>
                  </a:cubicBez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6" name="任意多边形: 形状 105"/>
            <p:cNvSpPr/>
            <p:nvPr/>
          </p:nvSpPr>
          <p:spPr>
            <a:xfrm>
              <a:off x="7162048" y="3053314"/>
              <a:ext cx="72361" cy="159195"/>
            </a:xfrm>
            <a:custGeom>
              <a:gdLst>
                <a:gd name="connsiteX0" fmla="*/ 22432 w 72361"/>
                <a:gd name="connsiteY0" fmla="*/ 59334 h 159194"/>
                <a:gd name="connsiteX1" fmla="*/ 74532 w 72361"/>
                <a:gd name="connsiteY1" fmla="*/ 23154 h 159194"/>
                <a:gd name="connsiteX2" fmla="*/ 68743 w 72361"/>
                <a:gd name="connsiteY2" fmla="*/ 18812 h 159194"/>
                <a:gd name="connsiteX3" fmla="*/ 10854 w 72361"/>
                <a:gd name="connsiteY3" fmla="*/ 52098 h 159194"/>
                <a:gd name="connsiteX4" fmla="*/ 68743 w 72361"/>
                <a:gd name="connsiteY4" fmla="*/ 151957 h 159194"/>
                <a:gd name="connsiteX5" fmla="*/ 74532 w 72361"/>
                <a:gd name="connsiteY5" fmla="*/ 154851 h 159194"/>
                <a:gd name="connsiteX6" fmla="*/ 22432 w 72361"/>
                <a:gd name="connsiteY6" fmla="*/ 59334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61" h="159194">
                  <a:moveTo>
                    <a:pt x="22432" y="59334"/>
                  </a:moveTo>
                  <a:cubicBezTo>
                    <a:pt x="22432" y="24601"/>
                    <a:pt x="45588" y="8682"/>
                    <a:pt x="74532" y="23154"/>
                  </a:cubicBezTo>
                  <a:cubicBezTo>
                    <a:pt x="73085" y="21707"/>
                    <a:pt x="70190" y="20259"/>
                    <a:pt x="68743" y="18812"/>
                  </a:cubicBezTo>
                  <a:cubicBezTo>
                    <a:pt x="36904" y="-2"/>
                    <a:pt x="10854" y="15918"/>
                    <a:pt x="10854" y="52098"/>
                  </a:cubicBezTo>
                  <a:cubicBezTo>
                    <a:pt x="10854" y="89726"/>
                    <a:pt x="36904" y="134590"/>
                    <a:pt x="68743" y="151957"/>
                  </a:cubicBezTo>
                  <a:cubicBezTo>
                    <a:pt x="70190" y="153404"/>
                    <a:pt x="73085" y="153404"/>
                    <a:pt x="74532" y="154851"/>
                  </a:cubicBezTo>
                  <a:cubicBezTo>
                    <a:pt x="45588" y="134590"/>
                    <a:pt x="22432" y="92621"/>
                    <a:pt x="22432" y="59334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" name="任意多边形: 形状 106"/>
            <p:cNvSpPr/>
            <p:nvPr/>
          </p:nvSpPr>
          <p:spPr>
            <a:xfrm>
              <a:off x="6998511" y="3164751"/>
              <a:ext cx="130250" cy="159195"/>
            </a:xfrm>
            <a:custGeom>
              <a:gdLst>
                <a:gd name="connsiteX0" fmla="*/ 126632 w 130250"/>
                <a:gd name="connsiteY0" fmla="*/ 118671 h 159194"/>
                <a:gd name="connsiteX1" fmla="*/ 68743 w 130250"/>
                <a:gd name="connsiteY1" fmla="*/ 151957 h 159194"/>
                <a:gd name="connsiteX2" fmla="*/ 10854 w 130250"/>
                <a:gd name="connsiteY2" fmla="*/ 52099 h 159194"/>
                <a:gd name="connsiteX3" fmla="*/ 68743 w 130250"/>
                <a:gd name="connsiteY3" fmla="*/ 18812 h 159194"/>
                <a:gd name="connsiteX4" fmla="*/ 126632 w 130250"/>
                <a:gd name="connsiteY4" fmla="*/ 118671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250" h="159194">
                  <a:moveTo>
                    <a:pt x="126632" y="118671"/>
                  </a:moveTo>
                  <a:cubicBezTo>
                    <a:pt x="126632" y="156299"/>
                    <a:pt x="100582" y="170771"/>
                    <a:pt x="68743" y="151957"/>
                  </a:cubicBezTo>
                  <a:cubicBezTo>
                    <a:pt x="36904" y="133143"/>
                    <a:pt x="10854" y="88279"/>
                    <a:pt x="10854" y="52099"/>
                  </a:cubicBezTo>
                  <a:cubicBezTo>
                    <a:pt x="10854" y="15918"/>
                    <a:pt x="36904" y="-2"/>
                    <a:pt x="68743" y="18812"/>
                  </a:cubicBezTo>
                  <a:cubicBezTo>
                    <a:pt x="100582" y="37626"/>
                    <a:pt x="126632" y="82490"/>
                    <a:pt x="126632" y="118671"/>
                  </a:cubicBez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8" name="任意多边形: 形状 107"/>
            <p:cNvSpPr/>
            <p:nvPr/>
          </p:nvSpPr>
          <p:spPr>
            <a:xfrm>
              <a:off x="7010089" y="3205995"/>
              <a:ext cx="101306" cy="86833"/>
            </a:xfrm>
            <a:custGeom>
              <a:gdLst>
                <a:gd name="connsiteX0" fmla="*/ 91899 w 101305"/>
                <a:gd name="connsiteY0" fmla="*/ 10854 h 86833"/>
                <a:gd name="connsiteX1" fmla="*/ 10854 w 101305"/>
                <a:gd name="connsiteY1" fmla="*/ 57165 h 86833"/>
                <a:gd name="connsiteX2" fmla="*/ 22432 w 101305"/>
                <a:gd name="connsiteY2" fmla="*/ 75979 h 86833"/>
                <a:gd name="connsiteX3" fmla="*/ 103477 w 101305"/>
                <a:gd name="connsiteY3" fmla="*/ 29668 h 86833"/>
                <a:gd name="connsiteX4" fmla="*/ 91899 w 101305"/>
                <a:gd name="connsiteY4" fmla="*/ 10854 h 868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86833">
                  <a:moveTo>
                    <a:pt x="91899" y="10854"/>
                  </a:moveTo>
                  <a:lnTo>
                    <a:pt x="10854" y="57165"/>
                  </a:lnTo>
                  <a:cubicBezTo>
                    <a:pt x="13749" y="64401"/>
                    <a:pt x="18090" y="70190"/>
                    <a:pt x="22432" y="75979"/>
                  </a:cubicBezTo>
                  <a:lnTo>
                    <a:pt x="103477" y="29668"/>
                  </a:lnTo>
                  <a:cubicBezTo>
                    <a:pt x="100582" y="23879"/>
                    <a:pt x="96240" y="18090"/>
                    <a:pt x="91899" y="10854"/>
                  </a:cubicBez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9" name="任意多边形: 形状 108"/>
            <p:cNvSpPr/>
            <p:nvPr/>
          </p:nvSpPr>
          <p:spPr>
            <a:xfrm>
              <a:off x="6998511" y="3164751"/>
              <a:ext cx="72361" cy="159195"/>
            </a:xfrm>
            <a:custGeom>
              <a:gdLst>
                <a:gd name="connsiteX0" fmla="*/ 22432 w 72361"/>
                <a:gd name="connsiteY0" fmla="*/ 59335 h 159194"/>
                <a:gd name="connsiteX1" fmla="*/ 74532 w 72361"/>
                <a:gd name="connsiteY1" fmla="*/ 23154 h 159194"/>
                <a:gd name="connsiteX2" fmla="*/ 68743 w 72361"/>
                <a:gd name="connsiteY2" fmla="*/ 18812 h 159194"/>
                <a:gd name="connsiteX3" fmla="*/ 10854 w 72361"/>
                <a:gd name="connsiteY3" fmla="*/ 52099 h 159194"/>
                <a:gd name="connsiteX4" fmla="*/ 68743 w 72361"/>
                <a:gd name="connsiteY4" fmla="*/ 151957 h 159194"/>
                <a:gd name="connsiteX5" fmla="*/ 74532 w 72361"/>
                <a:gd name="connsiteY5" fmla="*/ 154851 h 159194"/>
                <a:gd name="connsiteX6" fmla="*/ 22432 w 72361"/>
                <a:gd name="connsiteY6" fmla="*/ 59335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61" h="159194">
                  <a:moveTo>
                    <a:pt x="22432" y="59335"/>
                  </a:moveTo>
                  <a:cubicBezTo>
                    <a:pt x="22432" y="24601"/>
                    <a:pt x="45588" y="8682"/>
                    <a:pt x="74532" y="23154"/>
                  </a:cubicBezTo>
                  <a:cubicBezTo>
                    <a:pt x="73085" y="21707"/>
                    <a:pt x="70190" y="20259"/>
                    <a:pt x="68743" y="18812"/>
                  </a:cubicBezTo>
                  <a:cubicBezTo>
                    <a:pt x="36904" y="-2"/>
                    <a:pt x="10854" y="15918"/>
                    <a:pt x="10854" y="52099"/>
                  </a:cubicBezTo>
                  <a:cubicBezTo>
                    <a:pt x="10854" y="88279"/>
                    <a:pt x="36904" y="134590"/>
                    <a:pt x="68743" y="151957"/>
                  </a:cubicBezTo>
                  <a:cubicBezTo>
                    <a:pt x="70190" y="153404"/>
                    <a:pt x="73085" y="153404"/>
                    <a:pt x="74532" y="154851"/>
                  </a:cubicBezTo>
                  <a:cubicBezTo>
                    <a:pt x="45588" y="136037"/>
                    <a:pt x="22432" y="94068"/>
                    <a:pt x="22432" y="59335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0" name="任意多边形: 形状 109"/>
            <p:cNvSpPr/>
            <p:nvPr/>
          </p:nvSpPr>
          <p:spPr>
            <a:xfrm>
              <a:off x="7162048" y="3260005"/>
              <a:ext cx="130250" cy="159195"/>
            </a:xfrm>
            <a:custGeom>
              <a:gdLst>
                <a:gd name="connsiteX0" fmla="*/ 126632 w 130250"/>
                <a:gd name="connsiteY0" fmla="*/ 118933 h 159194"/>
                <a:gd name="connsiteX1" fmla="*/ 68743 w 130250"/>
                <a:gd name="connsiteY1" fmla="*/ 152219 h 159194"/>
                <a:gd name="connsiteX2" fmla="*/ 10854 w 130250"/>
                <a:gd name="connsiteY2" fmla="*/ 52361 h 159194"/>
                <a:gd name="connsiteX3" fmla="*/ 68743 w 130250"/>
                <a:gd name="connsiteY3" fmla="*/ 19074 h 159194"/>
                <a:gd name="connsiteX4" fmla="*/ 126632 w 130250"/>
                <a:gd name="connsiteY4" fmla="*/ 118933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250" h="159194">
                  <a:moveTo>
                    <a:pt x="126632" y="118933"/>
                  </a:moveTo>
                  <a:cubicBezTo>
                    <a:pt x="126632" y="156561"/>
                    <a:pt x="100582" y="171033"/>
                    <a:pt x="68743" y="152219"/>
                  </a:cubicBezTo>
                  <a:cubicBezTo>
                    <a:pt x="36904" y="133405"/>
                    <a:pt x="10854" y="88541"/>
                    <a:pt x="10854" y="52361"/>
                  </a:cubicBezTo>
                  <a:cubicBezTo>
                    <a:pt x="10854" y="14733"/>
                    <a:pt x="36904" y="261"/>
                    <a:pt x="68743" y="19074"/>
                  </a:cubicBezTo>
                  <a:cubicBezTo>
                    <a:pt x="100582" y="36441"/>
                    <a:pt x="126632" y="81305"/>
                    <a:pt x="126632" y="118933"/>
                  </a:cubicBezTo>
                  <a:close/>
                </a:path>
              </a:pathLst>
            </a:custGeom>
            <a:solidFill>
              <a:srgbClr val="F7F7F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" name="任意多边形: 形状 110"/>
            <p:cNvSpPr/>
            <p:nvPr/>
          </p:nvSpPr>
          <p:spPr>
            <a:xfrm>
              <a:off x="7173625" y="3301512"/>
              <a:ext cx="101306" cy="86833"/>
            </a:xfrm>
            <a:custGeom>
              <a:gdLst>
                <a:gd name="connsiteX0" fmla="*/ 91899 w 101305"/>
                <a:gd name="connsiteY0" fmla="*/ 10854 h 86833"/>
                <a:gd name="connsiteX1" fmla="*/ 10854 w 101305"/>
                <a:gd name="connsiteY1" fmla="*/ 57165 h 86833"/>
                <a:gd name="connsiteX2" fmla="*/ 22432 w 101305"/>
                <a:gd name="connsiteY2" fmla="*/ 75979 h 86833"/>
                <a:gd name="connsiteX3" fmla="*/ 103477 w 101305"/>
                <a:gd name="connsiteY3" fmla="*/ 29668 h 86833"/>
                <a:gd name="connsiteX4" fmla="*/ 91899 w 101305"/>
                <a:gd name="connsiteY4" fmla="*/ 10854 h 8683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305" h="86833">
                  <a:moveTo>
                    <a:pt x="91899" y="10854"/>
                  </a:moveTo>
                  <a:lnTo>
                    <a:pt x="10854" y="57165"/>
                  </a:lnTo>
                  <a:cubicBezTo>
                    <a:pt x="13749" y="64401"/>
                    <a:pt x="18090" y="70190"/>
                    <a:pt x="22432" y="75979"/>
                  </a:cubicBezTo>
                  <a:lnTo>
                    <a:pt x="103477" y="29668"/>
                  </a:lnTo>
                  <a:cubicBezTo>
                    <a:pt x="100582" y="22432"/>
                    <a:pt x="96240" y="16643"/>
                    <a:pt x="91899" y="10854"/>
                  </a:cubicBezTo>
                  <a:close/>
                </a:path>
              </a:pathLst>
            </a:custGeom>
            <a:solidFill>
              <a:srgbClr val="E2E6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" name="任意多边形: 形状 111"/>
            <p:cNvSpPr/>
            <p:nvPr/>
          </p:nvSpPr>
          <p:spPr>
            <a:xfrm>
              <a:off x="7162048" y="3258820"/>
              <a:ext cx="72361" cy="159195"/>
            </a:xfrm>
            <a:custGeom>
              <a:gdLst>
                <a:gd name="connsiteX0" fmla="*/ 22432 w 72361"/>
                <a:gd name="connsiteY0" fmla="*/ 59335 h 159194"/>
                <a:gd name="connsiteX1" fmla="*/ 74532 w 72361"/>
                <a:gd name="connsiteY1" fmla="*/ 23154 h 159194"/>
                <a:gd name="connsiteX2" fmla="*/ 68743 w 72361"/>
                <a:gd name="connsiteY2" fmla="*/ 18812 h 159194"/>
                <a:gd name="connsiteX3" fmla="*/ 10854 w 72361"/>
                <a:gd name="connsiteY3" fmla="*/ 52099 h 159194"/>
                <a:gd name="connsiteX4" fmla="*/ 68743 w 72361"/>
                <a:gd name="connsiteY4" fmla="*/ 151957 h 159194"/>
                <a:gd name="connsiteX5" fmla="*/ 74532 w 72361"/>
                <a:gd name="connsiteY5" fmla="*/ 154851 h 159194"/>
                <a:gd name="connsiteX6" fmla="*/ 22432 w 72361"/>
                <a:gd name="connsiteY6" fmla="*/ 59335 h 159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61" h="159194">
                  <a:moveTo>
                    <a:pt x="22432" y="59335"/>
                  </a:moveTo>
                  <a:cubicBezTo>
                    <a:pt x="22432" y="24601"/>
                    <a:pt x="45588" y="8682"/>
                    <a:pt x="74532" y="23154"/>
                  </a:cubicBezTo>
                  <a:cubicBezTo>
                    <a:pt x="73085" y="21707"/>
                    <a:pt x="70190" y="20259"/>
                    <a:pt x="68743" y="18812"/>
                  </a:cubicBezTo>
                  <a:cubicBezTo>
                    <a:pt x="36904" y="-2"/>
                    <a:pt x="10854" y="15918"/>
                    <a:pt x="10854" y="52099"/>
                  </a:cubicBezTo>
                  <a:cubicBezTo>
                    <a:pt x="10854" y="89726"/>
                    <a:pt x="36904" y="134590"/>
                    <a:pt x="68743" y="151957"/>
                  </a:cubicBezTo>
                  <a:cubicBezTo>
                    <a:pt x="70190" y="153404"/>
                    <a:pt x="73085" y="153404"/>
                    <a:pt x="74532" y="154851"/>
                  </a:cubicBezTo>
                  <a:cubicBezTo>
                    <a:pt x="45588" y="136037"/>
                    <a:pt x="22432" y="94068"/>
                    <a:pt x="22432" y="59335"/>
                  </a:cubicBezTo>
                  <a:close/>
                </a:path>
              </a:pathLst>
            </a:custGeom>
            <a:solidFill>
              <a:srgbClr val="3949AB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3" name="任意多边形: 形状 112"/>
            <p:cNvSpPr/>
            <p:nvPr/>
          </p:nvSpPr>
          <p:spPr>
            <a:xfrm>
              <a:off x="9453168" y="1180044"/>
              <a:ext cx="188139" cy="188139"/>
            </a:xfrm>
            <a:custGeom>
              <a:gdLst>
                <a:gd name="connsiteX0" fmla="*/ 174228 w 188139"/>
                <a:gd name="connsiteY0" fmla="*/ 68580 h 188139"/>
                <a:gd name="connsiteX1" fmla="*/ 120680 w 188139"/>
                <a:gd name="connsiteY1" fmla="*/ 68580 h 188139"/>
                <a:gd name="connsiteX2" fmla="*/ 120680 w 188139"/>
                <a:gd name="connsiteY2" fmla="*/ 16480 h 188139"/>
                <a:gd name="connsiteX3" fmla="*/ 68580 w 188139"/>
                <a:gd name="connsiteY3" fmla="*/ 16480 h 188139"/>
                <a:gd name="connsiteX4" fmla="*/ 68580 w 188139"/>
                <a:gd name="connsiteY4" fmla="*/ 68580 h 188139"/>
                <a:gd name="connsiteX5" fmla="*/ 16480 w 188139"/>
                <a:gd name="connsiteY5" fmla="*/ 68580 h 188139"/>
                <a:gd name="connsiteX6" fmla="*/ 16480 w 188139"/>
                <a:gd name="connsiteY6" fmla="*/ 120680 h 188139"/>
                <a:gd name="connsiteX7" fmla="*/ 68580 w 188139"/>
                <a:gd name="connsiteY7" fmla="*/ 120680 h 188139"/>
                <a:gd name="connsiteX8" fmla="*/ 68580 w 188139"/>
                <a:gd name="connsiteY8" fmla="*/ 174228 h 188139"/>
                <a:gd name="connsiteX9" fmla="*/ 120680 w 188139"/>
                <a:gd name="connsiteY9" fmla="*/ 174228 h 188139"/>
                <a:gd name="connsiteX10" fmla="*/ 120680 w 188139"/>
                <a:gd name="connsiteY10" fmla="*/ 120680 h 188139"/>
                <a:gd name="connsiteX11" fmla="*/ 174228 w 188139"/>
                <a:gd name="connsiteY11" fmla="*/ 120680 h 1881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8139" h="188139">
                  <a:moveTo>
                    <a:pt x="174228" y="68580"/>
                  </a:moveTo>
                  <a:lnTo>
                    <a:pt x="120680" y="68580"/>
                  </a:lnTo>
                  <a:lnTo>
                    <a:pt x="120680" y="16480"/>
                  </a:lnTo>
                  <a:lnTo>
                    <a:pt x="68580" y="16480"/>
                  </a:lnTo>
                  <a:lnTo>
                    <a:pt x="68580" y="68580"/>
                  </a:lnTo>
                  <a:lnTo>
                    <a:pt x="16480" y="68580"/>
                  </a:lnTo>
                  <a:lnTo>
                    <a:pt x="16480" y="120680"/>
                  </a:lnTo>
                  <a:lnTo>
                    <a:pt x="68580" y="120680"/>
                  </a:lnTo>
                  <a:lnTo>
                    <a:pt x="68580" y="174228"/>
                  </a:lnTo>
                  <a:lnTo>
                    <a:pt x="120680" y="174228"/>
                  </a:lnTo>
                  <a:lnTo>
                    <a:pt x="120680" y="120680"/>
                  </a:lnTo>
                  <a:lnTo>
                    <a:pt x="174228" y="120680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" name="任意多边形: 形状 113"/>
            <p:cNvSpPr/>
            <p:nvPr/>
          </p:nvSpPr>
          <p:spPr>
            <a:xfrm>
              <a:off x="7084060" y="932569"/>
              <a:ext cx="188139" cy="188139"/>
            </a:xfrm>
            <a:custGeom>
              <a:gdLst>
                <a:gd name="connsiteX0" fmla="*/ 174228 w 188139"/>
                <a:gd name="connsiteY0" fmla="*/ 70027 h 188139"/>
                <a:gd name="connsiteX1" fmla="*/ 120680 w 188139"/>
                <a:gd name="connsiteY1" fmla="*/ 70027 h 188139"/>
                <a:gd name="connsiteX2" fmla="*/ 120680 w 188139"/>
                <a:gd name="connsiteY2" fmla="*/ 16480 h 188139"/>
                <a:gd name="connsiteX3" fmla="*/ 70027 w 188139"/>
                <a:gd name="connsiteY3" fmla="*/ 16480 h 188139"/>
                <a:gd name="connsiteX4" fmla="*/ 70027 w 188139"/>
                <a:gd name="connsiteY4" fmla="*/ 70027 h 188139"/>
                <a:gd name="connsiteX5" fmla="*/ 16480 w 188139"/>
                <a:gd name="connsiteY5" fmla="*/ 70027 h 188139"/>
                <a:gd name="connsiteX6" fmla="*/ 16480 w 188139"/>
                <a:gd name="connsiteY6" fmla="*/ 122128 h 188139"/>
                <a:gd name="connsiteX7" fmla="*/ 70027 w 188139"/>
                <a:gd name="connsiteY7" fmla="*/ 122128 h 188139"/>
                <a:gd name="connsiteX8" fmla="*/ 70027 w 188139"/>
                <a:gd name="connsiteY8" fmla="*/ 174228 h 188139"/>
                <a:gd name="connsiteX9" fmla="*/ 120680 w 188139"/>
                <a:gd name="connsiteY9" fmla="*/ 174228 h 188139"/>
                <a:gd name="connsiteX10" fmla="*/ 120680 w 188139"/>
                <a:gd name="connsiteY10" fmla="*/ 122128 h 188139"/>
                <a:gd name="connsiteX11" fmla="*/ 174228 w 188139"/>
                <a:gd name="connsiteY11" fmla="*/ 122128 h 1881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8139" h="188139">
                  <a:moveTo>
                    <a:pt x="174228" y="70027"/>
                  </a:moveTo>
                  <a:lnTo>
                    <a:pt x="120680" y="70027"/>
                  </a:lnTo>
                  <a:lnTo>
                    <a:pt x="120680" y="16480"/>
                  </a:lnTo>
                  <a:lnTo>
                    <a:pt x="70027" y="16480"/>
                  </a:lnTo>
                  <a:lnTo>
                    <a:pt x="70027" y="70027"/>
                  </a:lnTo>
                  <a:lnTo>
                    <a:pt x="16480" y="70027"/>
                  </a:lnTo>
                  <a:lnTo>
                    <a:pt x="16480" y="122128"/>
                  </a:lnTo>
                  <a:lnTo>
                    <a:pt x="70027" y="122128"/>
                  </a:lnTo>
                  <a:lnTo>
                    <a:pt x="70027" y="174228"/>
                  </a:lnTo>
                  <a:lnTo>
                    <a:pt x="120680" y="174228"/>
                  </a:lnTo>
                  <a:lnTo>
                    <a:pt x="120680" y="122128"/>
                  </a:lnTo>
                  <a:lnTo>
                    <a:pt x="174228" y="122128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" name="任意多边形: 形状 114"/>
            <p:cNvSpPr/>
            <p:nvPr/>
          </p:nvSpPr>
          <p:spPr>
            <a:xfrm>
              <a:off x="11587824" y="5110705"/>
              <a:ext cx="188139" cy="188139"/>
            </a:xfrm>
            <a:custGeom>
              <a:gdLst>
                <a:gd name="connsiteX0" fmla="*/ 175675 w 188139"/>
                <a:gd name="connsiteY0" fmla="*/ 70027 h 188139"/>
                <a:gd name="connsiteX1" fmla="*/ 122127 w 188139"/>
                <a:gd name="connsiteY1" fmla="*/ 70027 h 188139"/>
                <a:gd name="connsiteX2" fmla="*/ 122127 w 188139"/>
                <a:gd name="connsiteY2" fmla="*/ 16480 h 188139"/>
                <a:gd name="connsiteX3" fmla="*/ 70027 w 188139"/>
                <a:gd name="connsiteY3" fmla="*/ 16480 h 188139"/>
                <a:gd name="connsiteX4" fmla="*/ 70027 w 188139"/>
                <a:gd name="connsiteY4" fmla="*/ 70027 h 188139"/>
                <a:gd name="connsiteX5" fmla="*/ 16480 w 188139"/>
                <a:gd name="connsiteY5" fmla="*/ 70027 h 188139"/>
                <a:gd name="connsiteX6" fmla="*/ 16480 w 188139"/>
                <a:gd name="connsiteY6" fmla="*/ 120680 h 188139"/>
                <a:gd name="connsiteX7" fmla="*/ 70027 w 188139"/>
                <a:gd name="connsiteY7" fmla="*/ 120680 h 188139"/>
                <a:gd name="connsiteX8" fmla="*/ 70027 w 188139"/>
                <a:gd name="connsiteY8" fmla="*/ 174228 h 188139"/>
                <a:gd name="connsiteX9" fmla="*/ 122127 w 188139"/>
                <a:gd name="connsiteY9" fmla="*/ 174228 h 188139"/>
                <a:gd name="connsiteX10" fmla="*/ 122127 w 188139"/>
                <a:gd name="connsiteY10" fmla="*/ 120680 h 188139"/>
                <a:gd name="connsiteX11" fmla="*/ 175675 w 188139"/>
                <a:gd name="connsiteY11" fmla="*/ 120680 h 1881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8139" h="188139">
                  <a:moveTo>
                    <a:pt x="175675" y="70027"/>
                  </a:moveTo>
                  <a:lnTo>
                    <a:pt x="122127" y="70027"/>
                  </a:lnTo>
                  <a:lnTo>
                    <a:pt x="122127" y="16480"/>
                  </a:lnTo>
                  <a:lnTo>
                    <a:pt x="70027" y="16480"/>
                  </a:lnTo>
                  <a:lnTo>
                    <a:pt x="70027" y="70027"/>
                  </a:lnTo>
                  <a:lnTo>
                    <a:pt x="16480" y="70027"/>
                  </a:lnTo>
                  <a:lnTo>
                    <a:pt x="16480" y="120680"/>
                  </a:lnTo>
                  <a:lnTo>
                    <a:pt x="70027" y="120680"/>
                  </a:lnTo>
                  <a:lnTo>
                    <a:pt x="70027" y="174228"/>
                  </a:lnTo>
                  <a:lnTo>
                    <a:pt x="122127" y="174228"/>
                  </a:lnTo>
                  <a:lnTo>
                    <a:pt x="122127" y="120680"/>
                  </a:lnTo>
                  <a:lnTo>
                    <a:pt x="175675" y="120680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6" name="任意多边形: 形状 115"/>
            <p:cNvSpPr/>
            <p:nvPr/>
          </p:nvSpPr>
          <p:spPr>
            <a:xfrm>
              <a:off x="6224409" y="3611381"/>
              <a:ext cx="173667" cy="173667"/>
            </a:xfrm>
            <a:custGeom>
              <a:gdLst>
                <a:gd name="connsiteX0" fmla="*/ 161203 w 173666"/>
                <a:gd name="connsiteY0" fmla="*/ 65686 h 173666"/>
                <a:gd name="connsiteX1" fmla="*/ 111997 w 173666"/>
                <a:gd name="connsiteY1" fmla="*/ 65686 h 173666"/>
                <a:gd name="connsiteX2" fmla="*/ 111997 w 173666"/>
                <a:gd name="connsiteY2" fmla="*/ 16480 h 173666"/>
                <a:gd name="connsiteX3" fmla="*/ 65686 w 173666"/>
                <a:gd name="connsiteY3" fmla="*/ 16480 h 173666"/>
                <a:gd name="connsiteX4" fmla="*/ 65686 w 173666"/>
                <a:gd name="connsiteY4" fmla="*/ 65686 h 173666"/>
                <a:gd name="connsiteX5" fmla="*/ 16480 w 173666"/>
                <a:gd name="connsiteY5" fmla="*/ 65686 h 173666"/>
                <a:gd name="connsiteX6" fmla="*/ 16480 w 173666"/>
                <a:gd name="connsiteY6" fmla="*/ 111997 h 173666"/>
                <a:gd name="connsiteX7" fmla="*/ 65686 w 173666"/>
                <a:gd name="connsiteY7" fmla="*/ 111997 h 173666"/>
                <a:gd name="connsiteX8" fmla="*/ 65686 w 173666"/>
                <a:gd name="connsiteY8" fmla="*/ 161203 h 173666"/>
                <a:gd name="connsiteX9" fmla="*/ 111997 w 173666"/>
                <a:gd name="connsiteY9" fmla="*/ 161203 h 173666"/>
                <a:gd name="connsiteX10" fmla="*/ 111997 w 173666"/>
                <a:gd name="connsiteY10" fmla="*/ 111997 h 173666"/>
                <a:gd name="connsiteX11" fmla="*/ 161203 w 173666"/>
                <a:gd name="connsiteY11" fmla="*/ 111997 h 1736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666" h="173666">
                  <a:moveTo>
                    <a:pt x="161203" y="65686"/>
                  </a:moveTo>
                  <a:lnTo>
                    <a:pt x="111997" y="65686"/>
                  </a:lnTo>
                  <a:lnTo>
                    <a:pt x="111997" y="16480"/>
                  </a:lnTo>
                  <a:lnTo>
                    <a:pt x="65686" y="16480"/>
                  </a:lnTo>
                  <a:lnTo>
                    <a:pt x="65686" y="65686"/>
                  </a:lnTo>
                  <a:lnTo>
                    <a:pt x="16480" y="65686"/>
                  </a:lnTo>
                  <a:lnTo>
                    <a:pt x="16480" y="111997"/>
                  </a:lnTo>
                  <a:lnTo>
                    <a:pt x="65686" y="111997"/>
                  </a:lnTo>
                  <a:lnTo>
                    <a:pt x="65686" y="161203"/>
                  </a:lnTo>
                  <a:lnTo>
                    <a:pt x="111997" y="161203"/>
                  </a:lnTo>
                  <a:lnTo>
                    <a:pt x="111997" y="111997"/>
                  </a:lnTo>
                  <a:lnTo>
                    <a:pt x="161203" y="111997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7" name="任意多边形: 形状 116"/>
            <p:cNvSpPr/>
            <p:nvPr/>
          </p:nvSpPr>
          <p:spPr>
            <a:xfrm>
              <a:off x="6400970" y="4041206"/>
              <a:ext cx="130250" cy="130250"/>
            </a:xfrm>
            <a:custGeom>
              <a:gdLst>
                <a:gd name="connsiteX0" fmla="*/ 114891 w 130250"/>
                <a:gd name="connsiteY0" fmla="*/ 49766 h 130250"/>
                <a:gd name="connsiteX1" fmla="*/ 81605 w 130250"/>
                <a:gd name="connsiteY1" fmla="*/ 49766 h 130250"/>
                <a:gd name="connsiteX2" fmla="*/ 81605 w 130250"/>
                <a:gd name="connsiteY2" fmla="*/ 16480 h 130250"/>
                <a:gd name="connsiteX3" fmla="*/ 49766 w 130250"/>
                <a:gd name="connsiteY3" fmla="*/ 16480 h 130250"/>
                <a:gd name="connsiteX4" fmla="*/ 49766 w 130250"/>
                <a:gd name="connsiteY4" fmla="*/ 49766 h 130250"/>
                <a:gd name="connsiteX5" fmla="*/ 16480 w 130250"/>
                <a:gd name="connsiteY5" fmla="*/ 49766 h 130250"/>
                <a:gd name="connsiteX6" fmla="*/ 16480 w 130250"/>
                <a:gd name="connsiteY6" fmla="*/ 81605 h 130250"/>
                <a:gd name="connsiteX7" fmla="*/ 49766 w 130250"/>
                <a:gd name="connsiteY7" fmla="*/ 81605 h 130250"/>
                <a:gd name="connsiteX8" fmla="*/ 49766 w 130250"/>
                <a:gd name="connsiteY8" fmla="*/ 114891 h 130250"/>
                <a:gd name="connsiteX9" fmla="*/ 81605 w 130250"/>
                <a:gd name="connsiteY9" fmla="*/ 114891 h 130250"/>
                <a:gd name="connsiteX10" fmla="*/ 81605 w 130250"/>
                <a:gd name="connsiteY10" fmla="*/ 81605 h 130250"/>
                <a:gd name="connsiteX11" fmla="*/ 114891 w 130250"/>
                <a:gd name="connsiteY11" fmla="*/ 81605 h 130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250" h="130250">
                  <a:moveTo>
                    <a:pt x="114891" y="49766"/>
                  </a:moveTo>
                  <a:lnTo>
                    <a:pt x="81605" y="49766"/>
                  </a:lnTo>
                  <a:lnTo>
                    <a:pt x="81605" y="16480"/>
                  </a:lnTo>
                  <a:lnTo>
                    <a:pt x="49766" y="16480"/>
                  </a:lnTo>
                  <a:lnTo>
                    <a:pt x="49766" y="49766"/>
                  </a:lnTo>
                  <a:lnTo>
                    <a:pt x="16480" y="49766"/>
                  </a:lnTo>
                  <a:lnTo>
                    <a:pt x="16480" y="81605"/>
                  </a:lnTo>
                  <a:lnTo>
                    <a:pt x="49766" y="81605"/>
                  </a:lnTo>
                  <a:lnTo>
                    <a:pt x="49766" y="114891"/>
                  </a:lnTo>
                  <a:lnTo>
                    <a:pt x="81605" y="114891"/>
                  </a:lnTo>
                  <a:lnTo>
                    <a:pt x="81605" y="81605"/>
                  </a:lnTo>
                  <a:lnTo>
                    <a:pt x="114891" y="81605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8" name="任意多边形: 形状 117"/>
            <p:cNvSpPr/>
            <p:nvPr/>
          </p:nvSpPr>
          <p:spPr>
            <a:xfrm>
              <a:off x="9777346" y="1692361"/>
              <a:ext cx="130250" cy="115778"/>
            </a:xfrm>
            <a:custGeom>
              <a:gdLst>
                <a:gd name="connsiteX0" fmla="*/ 114892 w 130250"/>
                <a:gd name="connsiteY0" fmla="*/ 48319 h 115777"/>
                <a:gd name="connsiteX1" fmla="*/ 81605 w 130250"/>
                <a:gd name="connsiteY1" fmla="*/ 48319 h 115777"/>
                <a:gd name="connsiteX2" fmla="*/ 81605 w 130250"/>
                <a:gd name="connsiteY2" fmla="*/ 16480 h 115777"/>
                <a:gd name="connsiteX3" fmla="*/ 49766 w 130250"/>
                <a:gd name="connsiteY3" fmla="*/ 16480 h 115777"/>
                <a:gd name="connsiteX4" fmla="*/ 49766 w 130250"/>
                <a:gd name="connsiteY4" fmla="*/ 48319 h 115777"/>
                <a:gd name="connsiteX5" fmla="*/ 16480 w 130250"/>
                <a:gd name="connsiteY5" fmla="*/ 48319 h 115777"/>
                <a:gd name="connsiteX6" fmla="*/ 16480 w 130250"/>
                <a:gd name="connsiteY6" fmla="*/ 80158 h 115777"/>
                <a:gd name="connsiteX7" fmla="*/ 49766 w 130250"/>
                <a:gd name="connsiteY7" fmla="*/ 80158 h 115777"/>
                <a:gd name="connsiteX8" fmla="*/ 49766 w 130250"/>
                <a:gd name="connsiteY8" fmla="*/ 113444 h 115777"/>
                <a:gd name="connsiteX9" fmla="*/ 81605 w 130250"/>
                <a:gd name="connsiteY9" fmla="*/ 113444 h 115777"/>
                <a:gd name="connsiteX10" fmla="*/ 81605 w 130250"/>
                <a:gd name="connsiteY10" fmla="*/ 80158 h 115777"/>
                <a:gd name="connsiteX11" fmla="*/ 114892 w 130250"/>
                <a:gd name="connsiteY11" fmla="*/ 80158 h 115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250" h="115777">
                  <a:moveTo>
                    <a:pt x="114892" y="48319"/>
                  </a:moveTo>
                  <a:lnTo>
                    <a:pt x="81605" y="48319"/>
                  </a:lnTo>
                  <a:lnTo>
                    <a:pt x="81605" y="16480"/>
                  </a:lnTo>
                  <a:lnTo>
                    <a:pt x="49766" y="16480"/>
                  </a:lnTo>
                  <a:lnTo>
                    <a:pt x="49766" y="48319"/>
                  </a:lnTo>
                  <a:lnTo>
                    <a:pt x="16480" y="48319"/>
                  </a:lnTo>
                  <a:lnTo>
                    <a:pt x="16480" y="80158"/>
                  </a:lnTo>
                  <a:lnTo>
                    <a:pt x="49766" y="80158"/>
                  </a:lnTo>
                  <a:lnTo>
                    <a:pt x="49766" y="113444"/>
                  </a:lnTo>
                  <a:lnTo>
                    <a:pt x="81605" y="113444"/>
                  </a:lnTo>
                  <a:lnTo>
                    <a:pt x="81605" y="80158"/>
                  </a:lnTo>
                  <a:lnTo>
                    <a:pt x="114892" y="80158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9" name="任意多边形: 形状 118"/>
            <p:cNvSpPr/>
            <p:nvPr/>
          </p:nvSpPr>
          <p:spPr>
            <a:xfrm>
              <a:off x="11438760" y="4769160"/>
              <a:ext cx="115778" cy="115778"/>
            </a:xfrm>
            <a:custGeom>
              <a:gdLst>
                <a:gd name="connsiteX0" fmla="*/ 113444 w 115777"/>
                <a:gd name="connsiteY0" fmla="*/ 49766 h 115777"/>
                <a:gd name="connsiteX1" fmla="*/ 81605 w 115777"/>
                <a:gd name="connsiteY1" fmla="*/ 49766 h 115777"/>
                <a:gd name="connsiteX2" fmla="*/ 81605 w 115777"/>
                <a:gd name="connsiteY2" fmla="*/ 16480 h 115777"/>
                <a:gd name="connsiteX3" fmla="*/ 49767 w 115777"/>
                <a:gd name="connsiteY3" fmla="*/ 16480 h 115777"/>
                <a:gd name="connsiteX4" fmla="*/ 49767 w 115777"/>
                <a:gd name="connsiteY4" fmla="*/ 49766 h 115777"/>
                <a:gd name="connsiteX5" fmla="*/ 16480 w 115777"/>
                <a:gd name="connsiteY5" fmla="*/ 49766 h 115777"/>
                <a:gd name="connsiteX6" fmla="*/ 16480 w 115777"/>
                <a:gd name="connsiteY6" fmla="*/ 81605 h 115777"/>
                <a:gd name="connsiteX7" fmla="*/ 49767 w 115777"/>
                <a:gd name="connsiteY7" fmla="*/ 81605 h 115777"/>
                <a:gd name="connsiteX8" fmla="*/ 49767 w 115777"/>
                <a:gd name="connsiteY8" fmla="*/ 113444 h 115777"/>
                <a:gd name="connsiteX9" fmla="*/ 81605 w 115777"/>
                <a:gd name="connsiteY9" fmla="*/ 113444 h 115777"/>
                <a:gd name="connsiteX10" fmla="*/ 81605 w 115777"/>
                <a:gd name="connsiteY10" fmla="*/ 81605 h 115777"/>
                <a:gd name="connsiteX11" fmla="*/ 113444 w 115777"/>
                <a:gd name="connsiteY11" fmla="*/ 81605 h 115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777" h="115777">
                  <a:moveTo>
                    <a:pt x="113444" y="49766"/>
                  </a:moveTo>
                  <a:lnTo>
                    <a:pt x="81605" y="49766"/>
                  </a:lnTo>
                  <a:lnTo>
                    <a:pt x="81605" y="16480"/>
                  </a:lnTo>
                  <a:lnTo>
                    <a:pt x="49767" y="16480"/>
                  </a:lnTo>
                  <a:lnTo>
                    <a:pt x="49767" y="49766"/>
                  </a:lnTo>
                  <a:lnTo>
                    <a:pt x="16480" y="49766"/>
                  </a:lnTo>
                  <a:lnTo>
                    <a:pt x="16480" y="81605"/>
                  </a:lnTo>
                  <a:lnTo>
                    <a:pt x="49767" y="81605"/>
                  </a:lnTo>
                  <a:lnTo>
                    <a:pt x="49767" y="113444"/>
                  </a:lnTo>
                  <a:lnTo>
                    <a:pt x="81605" y="113444"/>
                  </a:lnTo>
                  <a:lnTo>
                    <a:pt x="81605" y="81605"/>
                  </a:lnTo>
                  <a:lnTo>
                    <a:pt x="113444" y="81605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0" name="任意多边形: 形状 119"/>
            <p:cNvSpPr/>
            <p:nvPr/>
          </p:nvSpPr>
          <p:spPr>
            <a:xfrm>
              <a:off x="11495202" y="5546319"/>
              <a:ext cx="115778" cy="115778"/>
            </a:xfrm>
            <a:custGeom>
              <a:gdLst>
                <a:gd name="connsiteX0" fmla="*/ 113444 w 115777"/>
                <a:gd name="connsiteY0" fmla="*/ 48319 h 115777"/>
                <a:gd name="connsiteX1" fmla="*/ 81605 w 115777"/>
                <a:gd name="connsiteY1" fmla="*/ 48319 h 115777"/>
                <a:gd name="connsiteX2" fmla="*/ 81605 w 115777"/>
                <a:gd name="connsiteY2" fmla="*/ 16480 h 115777"/>
                <a:gd name="connsiteX3" fmla="*/ 49766 w 115777"/>
                <a:gd name="connsiteY3" fmla="*/ 16480 h 115777"/>
                <a:gd name="connsiteX4" fmla="*/ 49766 w 115777"/>
                <a:gd name="connsiteY4" fmla="*/ 48319 h 115777"/>
                <a:gd name="connsiteX5" fmla="*/ 16480 w 115777"/>
                <a:gd name="connsiteY5" fmla="*/ 48319 h 115777"/>
                <a:gd name="connsiteX6" fmla="*/ 16480 w 115777"/>
                <a:gd name="connsiteY6" fmla="*/ 80158 h 115777"/>
                <a:gd name="connsiteX7" fmla="*/ 49766 w 115777"/>
                <a:gd name="connsiteY7" fmla="*/ 80158 h 115777"/>
                <a:gd name="connsiteX8" fmla="*/ 49766 w 115777"/>
                <a:gd name="connsiteY8" fmla="*/ 113444 h 115777"/>
                <a:gd name="connsiteX9" fmla="*/ 81605 w 115777"/>
                <a:gd name="connsiteY9" fmla="*/ 113444 h 115777"/>
                <a:gd name="connsiteX10" fmla="*/ 81605 w 115777"/>
                <a:gd name="connsiteY10" fmla="*/ 80158 h 115777"/>
                <a:gd name="connsiteX11" fmla="*/ 113444 w 115777"/>
                <a:gd name="connsiteY11" fmla="*/ 80158 h 115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777" h="115777">
                  <a:moveTo>
                    <a:pt x="113444" y="48319"/>
                  </a:moveTo>
                  <a:lnTo>
                    <a:pt x="81605" y="48319"/>
                  </a:lnTo>
                  <a:lnTo>
                    <a:pt x="81605" y="16480"/>
                  </a:lnTo>
                  <a:lnTo>
                    <a:pt x="49766" y="16480"/>
                  </a:lnTo>
                  <a:lnTo>
                    <a:pt x="49766" y="48319"/>
                  </a:lnTo>
                  <a:lnTo>
                    <a:pt x="16480" y="48319"/>
                  </a:lnTo>
                  <a:lnTo>
                    <a:pt x="16480" y="80158"/>
                  </a:lnTo>
                  <a:lnTo>
                    <a:pt x="49766" y="80158"/>
                  </a:lnTo>
                  <a:lnTo>
                    <a:pt x="49766" y="113444"/>
                  </a:lnTo>
                  <a:lnTo>
                    <a:pt x="81605" y="113444"/>
                  </a:lnTo>
                  <a:lnTo>
                    <a:pt x="81605" y="80158"/>
                  </a:lnTo>
                  <a:lnTo>
                    <a:pt x="113444" y="80158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1" name="任意多边形: 形状 120"/>
            <p:cNvSpPr/>
            <p:nvPr/>
          </p:nvSpPr>
          <p:spPr>
            <a:xfrm>
              <a:off x="6878554" y="1271219"/>
              <a:ext cx="115778" cy="130250"/>
            </a:xfrm>
            <a:custGeom>
              <a:gdLst>
                <a:gd name="connsiteX0" fmla="*/ 113444 w 115777"/>
                <a:gd name="connsiteY0" fmla="*/ 49766 h 130250"/>
                <a:gd name="connsiteX1" fmla="*/ 81605 w 115777"/>
                <a:gd name="connsiteY1" fmla="*/ 49766 h 130250"/>
                <a:gd name="connsiteX2" fmla="*/ 81605 w 115777"/>
                <a:gd name="connsiteY2" fmla="*/ 16480 h 130250"/>
                <a:gd name="connsiteX3" fmla="*/ 49766 w 115777"/>
                <a:gd name="connsiteY3" fmla="*/ 16480 h 130250"/>
                <a:gd name="connsiteX4" fmla="*/ 49766 w 115777"/>
                <a:gd name="connsiteY4" fmla="*/ 49766 h 130250"/>
                <a:gd name="connsiteX5" fmla="*/ 16480 w 115777"/>
                <a:gd name="connsiteY5" fmla="*/ 49766 h 130250"/>
                <a:gd name="connsiteX6" fmla="*/ 16480 w 115777"/>
                <a:gd name="connsiteY6" fmla="*/ 81605 h 130250"/>
                <a:gd name="connsiteX7" fmla="*/ 49766 w 115777"/>
                <a:gd name="connsiteY7" fmla="*/ 81605 h 130250"/>
                <a:gd name="connsiteX8" fmla="*/ 49766 w 115777"/>
                <a:gd name="connsiteY8" fmla="*/ 114891 h 130250"/>
                <a:gd name="connsiteX9" fmla="*/ 81605 w 115777"/>
                <a:gd name="connsiteY9" fmla="*/ 114891 h 130250"/>
                <a:gd name="connsiteX10" fmla="*/ 81605 w 115777"/>
                <a:gd name="connsiteY10" fmla="*/ 81605 h 130250"/>
                <a:gd name="connsiteX11" fmla="*/ 113444 w 115777"/>
                <a:gd name="connsiteY11" fmla="*/ 81605 h 1302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777" h="130250">
                  <a:moveTo>
                    <a:pt x="113444" y="49766"/>
                  </a:moveTo>
                  <a:lnTo>
                    <a:pt x="81605" y="49766"/>
                  </a:lnTo>
                  <a:lnTo>
                    <a:pt x="81605" y="16480"/>
                  </a:lnTo>
                  <a:lnTo>
                    <a:pt x="49766" y="16480"/>
                  </a:lnTo>
                  <a:lnTo>
                    <a:pt x="49766" y="49766"/>
                  </a:lnTo>
                  <a:lnTo>
                    <a:pt x="16480" y="49766"/>
                  </a:lnTo>
                  <a:lnTo>
                    <a:pt x="16480" y="81605"/>
                  </a:lnTo>
                  <a:lnTo>
                    <a:pt x="49766" y="81605"/>
                  </a:lnTo>
                  <a:lnTo>
                    <a:pt x="49766" y="114891"/>
                  </a:lnTo>
                  <a:lnTo>
                    <a:pt x="81605" y="114891"/>
                  </a:lnTo>
                  <a:lnTo>
                    <a:pt x="81605" y="81605"/>
                  </a:lnTo>
                  <a:lnTo>
                    <a:pt x="113444" y="81605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" name="任意多边形: 形状 121"/>
            <p:cNvSpPr/>
            <p:nvPr/>
          </p:nvSpPr>
          <p:spPr>
            <a:xfrm>
              <a:off x="6422679" y="868891"/>
              <a:ext cx="115778" cy="115778"/>
            </a:xfrm>
            <a:custGeom>
              <a:gdLst>
                <a:gd name="connsiteX0" fmla="*/ 113444 w 115777"/>
                <a:gd name="connsiteY0" fmla="*/ 49766 h 115777"/>
                <a:gd name="connsiteX1" fmla="*/ 81605 w 115777"/>
                <a:gd name="connsiteY1" fmla="*/ 49766 h 115777"/>
                <a:gd name="connsiteX2" fmla="*/ 81605 w 115777"/>
                <a:gd name="connsiteY2" fmla="*/ 16480 h 115777"/>
                <a:gd name="connsiteX3" fmla="*/ 49766 w 115777"/>
                <a:gd name="connsiteY3" fmla="*/ 16480 h 115777"/>
                <a:gd name="connsiteX4" fmla="*/ 49766 w 115777"/>
                <a:gd name="connsiteY4" fmla="*/ 49766 h 115777"/>
                <a:gd name="connsiteX5" fmla="*/ 16480 w 115777"/>
                <a:gd name="connsiteY5" fmla="*/ 49766 h 115777"/>
                <a:gd name="connsiteX6" fmla="*/ 16480 w 115777"/>
                <a:gd name="connsiteY6" fmla="*/ 81605 h 115777"/>
                <a:gd name="connsiteX7" fmla="*/ 49766 w 115777"/>
                <a:gd name="connsiteY7" fmla="*/ 81605 h 115777"/>
                <a:gd name="connsiteX8" fmla="*/ 49766 w 115777"/>
                <a:gd name="connsiteY8" fmla="*/ 113444 h 115777"/>
                <a:gd name="connsiteX9" fmla="*/ 81605 w 115777"/>
                <a:gd name="connsiteY9" fmla="*/ 113444 h 115777"/>
                <a:gd name="connsiteX10" fmla="*/ 81605 w 115777"/>
                <a:gd name="connsiteY10" fmla="*/ 81605 h 115777"/>
                <a:gd name="connsiteX11" fmla="*/ 113444 w 115777"/>
                <a:gd name="connsiteY11" fmla="*/ 81605 h 1157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777" h="115777">
                  <a:moveTo>
                    <a:pt x="113444" y="49766"/>
                  </a:moveTo>
                  <a:lnTo>
                    <a:pt x="81605" y="49766"/>
                  </a:lnTo>
                  <a:lnTo>
                    <a:pt x="81605" y="16480"/>
                  </a:lnTo>
                  <a:lnTo>
                    <a:pt x="49766" y="16480"/>
                  </a:lnTo>
                  <a:lnTo>
                    <a:pt x="49766" y="49766"/>
                  </a:lnTo>
                  <a:lnTo>
                    <a:pt x="16480" y="49766"/>
                  </a:lnTo>
                  <a:lnTo>
                    <a:pt x="16480" y="81605"/>
                  </a:lnTo>
                  <a:lnTo>
                    <a:pt x="49766" y="81605"/>
                  </a:lnTo>
                  <a:lnTo>
                    <a:pt x="49766" y="113444"/>
                  </a:lnTo>
                  <a:lnTo>
                    <a:pt x="81605" y="113444"/>
                  </a:lnTo>
                  <a:lnTo>
                    <a:pt x="81605" y="81605"/>
                  </a:lnTo>
                  <a:lnTo>
                    <a:pt x="113444" y="81605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" name="任意多边形: 形状 122"/>
            <p:cNvSpPr/>
            <p:nvPr/>
          </p:nvSpPr>
          <p:spPr>
            <a:xfrm>
              <a:off x="9531318" y="2093242"/>
              <a:ext cx="188139" cy="188139"/>
            </a:xfrm>
            <a:custGeom>
              <a:gdLst>
                <a:gd name="connsiteX0" fmla="*/ 174228 w 188139"/>
                <a:gd name="connsiteY0" fmla="*/ 70028 h 188139"/>
                <a:gd name="connsiteX1" fmla="*/ 122128 w 188139"/>
                <a:gd name="connsiteY1" fmla="*/ 70028 h 188139"/>
                <a:gd name="connsiteX2" fmla="*/ 122128 w 188139"/>
                <a:gd name="connsiteY2" fmla="*/ 16480 h 188139"/>
                <a:gd name="connsiteX3" fmla="*/ 70027 w 188139"/>
                <a:gd name="connsiteY3" fmla="*/ 16480 h 188139"/>
                <a:gd name="connsiteX4" fmla="*/ 70027 w 188139"/>
                <a:gd name="connsiteY4" fmla="*/ 70028 h 188139"/>
                <a:gd name="connsiteX5" fmla="*/ 16480 w 188139"/>
                <a:gd name="connsiteY5" fmla="*/ 70028 h 188139"/>
                <a:gd name="connsiteX6" fmla="*/ 16480 w 188139"/>
                <a:gd name="connsiteY6" fmla="*/ 122128 h 188139"/>
                <a:gd name="connsiteX7" fmla="*/ 70027 w 188139"/>
                <a:gd name="connsiteY7" fmla="*/ 122128 h 188139"/>
                <a:gd name="connsiteX8" fmla="*/ 70027 w 188139"/>
                <a:gd name="connsiteY8" fmla="*/ 174228 h 188139"/>
                <a:gd name="connsiteX9" fmla="*/ 122128 w 188139"/>
                <a:gd name="connsiteY9" fmla="*/ 174228 h 188139"/>
                <a:gd name="connsiteX10" fmla="*/ 122128 w 188139"/>
                <a:gd name="connsiteY10" fmla="*/ 122128 h 188139"/>
                <a:gd name="connsiteX11" fmla="*/ 174228 w 188139"/>
                <a:gd name="connsiteY11" fmla="*/ 122128 h 1881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8139" h="188139">
                  <a:moveTo>
                    <a:pt x="174228" y="70028"/>
                  </a:moveTo>
                  <a:lnTo>
                    <a:pt x="122128" y="70028"/>
                  </a:lnTo>
                  <a:lnTo>
                    <a:pt x="122128" y="16480"/>
                  </a:lnTo>
                  <a:lnTo>
                    <a:pt x="70027" y="16480"/>
                  </a:lnTo>
                  <a:lnTo>
                    <a:pt x="70027" y="70028"/>
                  </a:lnTo>
                  <a:lnTo>
                    <a:pt x="16480" y="70028"/>
                  </a:lnTo>
                  <a:lnTo>
                    <a:pt x="16480" y="122128"/>
                  </a:lnTo>
                  <a:lnTo>
                    <a:pt x="70027" y="122128"/>
                  </a:lnTo>
                  <a:lnTo>
                    <a:pt x="70027" y="174228"/>
                  </a:lnTo>
                  <a:lnTo>
                    <a:pt x="122128" y="174228"/>
                  </a:lnTo>
                  <a:lnTo>
                    <a:pt x="122128" y="122128"/>
                  </a:lnTo>
                  <a:lnTo>
                    <a:pt x="174228" y="122128"/>
                  </a:lnTo>
                  <a:close/>
                </a:path>
              </a:pathLst>
            </a:custGeom>
            <a:solidFill>
              <a:srgbClr val="FFFFFF"/>
            </a:solidFill>
            <a:ln w="14462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669924" y="1135063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69924" y="3441299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669925" y="3145028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0402" y="0"/>
            <a:ext cx="10858500" cy="10287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0402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5401732" y="6235704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3"/>
          </p:nvPr>
        </p:nvSpPr>
        <p:spPr>
          <a:xfrm>
            <a:off x="660402" y="6235704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请在插入菜单</a:t>
            </a:r>
            <a:r>
              <a:rPr lang="en-US" altLang="zh-CN"/>
              <a:t>—</a:t>
            </a:r>
            <a:r>
              <a:rPr lang="zh-CN" altLang="en-US"/>
              <a:t>页眉和页脚中修改此文本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4"/>
          </p:nvPr>
        </p:nvSpPr>
        <p:spPr>
          <a:xfrm>
            <a:off x="8971305" y="6235704"/>
            <a:ext cx="2547595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0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chart" Target="../charts/chart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chart" Target="../charts/chart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chart" Target="../charts/chart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chart" Target="../charts/chart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50150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íşḷîḍe"/>
        <p:cNvGrpSpPr/>
        <p:nvPr/>
      </p:nvGrpSpPr>
      <p:grpSpPr>
        <a:xfrm>
          <a:off x="0" y="0"/>
          <a:ext cx="0" cy="0"/>
        </a:xfrm>
      </p:grpSpPr>
      <p:sp>
        <p:nvSpPr>
          <p:cNvPr id="70" name="矩形 69"/>
          <p:cNvSpPr/>
          <p:nvPr/>
        </p:nvSpPr>
        <p:spPr>
          <a:xfrm>
            <a:off x="1055885" y="4320659"/>
            <a:ext cx="5262979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chemeClr val="accent1">
                    <a:lumMod val="75000"/>
                  </a:schemeClr>
                </a:solidFill>
                <a:ea typeface="微软雅黑" panose="020b0503020204020204" pitchFamily="34" charset="-122"/>
              </a:rPr>
              <a:t>提高出院患者随访率</a:t>
            </a:r>
            <a:endParaRPr lang="zh-CN" altLang="en-US" sz="4400" b="1">
              <a:solidFill>
                <a:schemeClr val="accent1">
                  <a:lumMod val="75000"/>
                </a:schemeClr>
              </a:solidFill>
              <a:ea typeface="微软雅黑" panose="020b0503020204020204" pitchFamily="34" charset="-122"/>
            </a:endParaRPr>
          </a:p>
        </p:txBody>
      </p:sp>
      <p:sp>
        <p:nvSpPr>
          <p:cNvPr id="75" name="矩形 74"/>
          <p:cNvSpPr/>
          <p:nvPr/>
        </p:nvSpPr>
        <p:spPr>
          <a:xfrm>
            <a:off x="1055885" y="2529959"/>
            <a:ext cx="4423006" cy="186204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1500" b="1" smtClean="0">
                <a:solidFill>
                  <a:schemeClr val="accent1">
                    <a:lumMod val="75000"/>
                    <a:alpha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PDCA</a:t>
            </a:r>
            <a:endParaRPr lang="zh-CN" altLang="en-US" sz="11500" b="1">
              <a:solidFill>
                <a:schemeClr val="accent1">
                  <a:lumMod val="75000"/>
                  <a:alpha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978796" y="1384519"/>
            <a:ext cx="9947189" cy="3959006"/>
            <a:chOff x="912121" y="955894"/>
            <a:chExt cx="7221653" cy="2874236"/>
          </a:xfrm>
        </p:grpSpPr>
        <p:sp>
          <p:nvSpPr>
            <p:cNvPr id="11" name="文本框 10"/>
            <p:cNvSpPr txBox="1"/>
            <p:nvPr/>
          </p:nvSpPr>
          <p:spPr>
            <a:xfrm>
              <a:off x="912121" y="955894"/>
              <a:ext cx="1212658" cy="3351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PLAN</a:t>
              </a:r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阶段</a:t>
              </a:r>
              <a:endPara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1016000" y="1425051"/>
              <a:ext cx="2883729" cy="583847"/>
              <a:chOff x="1016000" y="1425051"/>
              <a:chExt cx="2883729" cy="583847"/>
            </a:xfrm>
          </p:grpSpPr>
          <p:cxnSp>
            <p:nvCxnSpPr>
              <p:cNvPr id="13" name="直接连接符 12"/>
              <p:cNvCxnSpPr>
                <a:stCxn id="38" idx="0"/>
              </p:cNvCxnSpPr>
              <p:nvPr/>
            </p:nvCxnSpPr>
            <p:spPr>
              <a:xfrm flipH="1" flipV="1">
                <a:off x="3238500" y="1425051"/>
                <a:ext cx="661229" cy="583847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/>
            </p:nvCxnSpPr>
            <p:spPr>
              <a:xfrm flipH="1">
                <a:off x="1016000" y="1425051"/>
                <a:ext cx="2222500" cy="0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/>
          </p:nvGrpSpPr>
          <p:grpSpPr>
            <a:xfrm flipH="1">
              <a:off x="5250045" y="1425051"/>
              <a:ext cx="2883729" cy="583847"/>
              <a:chOff x="1016000" y="1425051"/>
              <a:chExt cx="2883729" cy="583847"/>
            </a:xfrm>
          </p:grpSpPr>
          <p:cxnSp>
            <p:nvCxnSpPr>
              <p:cNvPr id="16" name="直接连接符 15"/>
              <p:cNvCxnSpPr/>
              <p:nvPr/>
            </p:nvCxnSpPr>
            <p:spPr>
              <a:xfrm flipH="1" flipV="1">
                <a:off x="3238500" y="1425051"/>
                <a:ext cx="661229" cy="583847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/>
            </p:nvCxnSpPr>
            <p:spPr>
              <a:xfrm flipH="1">
                <a:off x="1016000" y="1425051"/>
                <a:ext cx="2222500" cy="0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8" name="文本框 17"/>
            <p:cNvSpPr txBox="1"/>
            <p:nvPr/>
          </p:nvSpPr>
          <p:spPr>
            <a:xfrm>
              <a:off x="6899529" y="955894"/>
              <a:ext cx="940566" cy="3351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DO</a:t>
              </a:r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阶段</a:t>
              </a:r>
              <a:endPara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9" name="组合 18"/>
            <p:cNvGrpSpPr/>
            <p:nvPr/>
          </p:nvGrpSpPr>
          <p:grpSpPr>
            <a:xfrm flipV="1">
              <a:off x="1016000" y="3246283"/>
              <a:ext cx="2883729" cy="583847"/>
              <a:chOff x="1016000" y="1425051"/>
              <a:chExt cx="2883729" cy="583847"/>
            </a:xfrm>
          </p:grpSpPr>
          <p:cxnSp>
            <p:nvCxnSpPr>
              <p:cNvPr id="20" name="直接连接符 19"/>
              <p:cNvCxnSpPr/>
              <p:nvPr/>
            </p:nvCxnSpPr>
            <p:spPr>
              <a:xfrm flipH="1" flipV="1">
                <a:off x="3238500" y="1425051"/>
                <a:ext cx="661229" cy="583847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 flipH="1">
                <a:off x="1016000" y="1425051"/>
                <a:ext cx="2222500" cy="0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" name="文本框 21"/>
            <p:cNvSpPr txBox="1"/>
            <p:nvPr/>
          </p:nvSpPr>
          <p:spPr>
            <a:xfrm>
              <a:off x="912121" y="3360083"/>
              <a:ext cx="1481630" cy="3351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ACTION</a:t>
              </a:r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阶段</a:t>
              </a:r>
              <a:endPara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 flipH="1" flipV="1">
              <a:off x="5228188" y="3246283"/>
              <a:ext cx="2883729" cy="583847"/>
              <a:chOff x="1016000" y="1425051"/>
              <a:chExt cx="2883729" cy="583847"/>
            </a:xfrm>
          </p:grpSpPr>
          <p:cxnSp>
            <p:nvCxnSpPr>
              <p:cNvPr id="24" name="直接连接符 23"/>
              <p:cNvCxnSpPr/>
              <p:nvPr/>
            </p:nvCxnSpPr>
            <p:spPr>
              <a:xfrm flipH="1" flipV="1">
                <a:off x="3238500" y="1425051"/>
                <a:ext cx="661229" cy="583847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/>
            </p:nvCxnSpPr>
            <p:spPr>
              <a:xfrm flipH="1">
                <a:off x="1016000" y="1425051"/>
                <a:ext cx="2222500" cy="0"/>
              </a:xfrm>
              <a:prstGeom prst="line">
                <a:avLst/>
              </a:prstGeom>
              <a:ln w="12700" cap="rnd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文本框 25"/>
            <p:cNvSpPr txBox="1"/>
            <p:nvPr/>
          </p:nvSpPr>
          <p:spPr>
            <a:xfrm>
              <a:off x="6338478" y="3360083"/>
              <a:ext cx="1347889" cy="3351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CHECK</a:t>
              </a:r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阶段</a:t>
              </a:r>
              <a:endPara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3463597" y="1522320"/>
              <a:ext cx="2160000" cy="2160000"/>
              <a:chOff x="1158240" y="1671750"/>
              <a:chExt cx="1800000" cy="1800000"/>
            </a:xfrm>
          </p:grpSpPr>
          <p:grpSp>
            <p:nvGrpSpPr>
              <p:cNvPr id="28" name="组合 27"/>
              <p:cNvGrpSpPr/>
              <p:nvPr/>
            </p:nvGrpSpPr>
            <p:grpSpPr>
              <a:xfrm>
                <a:off x="1158240" y="1671750"/>
                <a:ext cx="1800000" cy="1800000"/>
                <a:chOff x="3001569" y="1375171"/>
                <a:chExt cx="3140875" cy="3140870"/>
              </a:xfrm>
            </p:grpSpPr>
            <p:sp>
              <p:nvSpPr>
                <p:cNvPr id="31" name="MH_Other_1"/>
                <p:cNvSpPr/>
                <p:nvPr>
                  <p:custDataLst>
                    <p:tags r:id="rId2"/>
                  </p:custDataLst>
                </p:nvPr>
              </p:nvSpPr>
              <p:spPr bwMode="auto">
                <a:xfrm>
                  <a:off x="3001570" y="2945606"/>
                  <a:ext cx="1570436" cy="1570435"/>
                </a:xfrm>
                <a:custGeom>
                  <a:gdLst>
                    <a:gd name="T0" fmla="*/ 347 w 1097"/>
                    <a:gd name="T1" fmla="*/ 0 h 1097"/>
                    <a:gd name="T2" fmla="*/ 0 w 1097"/>
                    <a:gd name="T3" fmla="*/ 0 h 1097"/>
                    <a:gd name="T4" fmla="*/ 1097 w 1097"/>
                    <a:gd name="T5" fmla="*/ 1097 h 1097"/>
                    <a:gd name="T6" fmla="*/ 1097 w 1097"/>
                    <a:gd name="T7" fmla="*/ 750 h 1097"/>
                    <a:gd name="T8" fmla="*/ 347 w 1097"/>
                    <a:gd name="T9" fmla="*/ 0 h 1097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97" h="1097">
                      <a:moveTo>
                        <a:pt x="347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605"/>
                        <a:pt x="492" y="1097"/>
                        <a:pt x="1097" y="1097"/>
                      </a:cubicBezTo>
                      <a:cubicBezTo>
                        <a:pt x="1097" y="750"/>
                        <a:pt x="1097" y="750"/>
                        <a:pt x="1097" y="750"/>
                      </a:cubicBezTo>
                      <a:cubicBezTo>
                        <a:pt x="683" y="750"/>
                        <a:pt x="347" y="414"/>
                        <a:pt x="347" y="0"/>
                      </a:cubicBezTo>
                      <a:close/>
                    </a:path>
                  </a:pathLst>
                </a:custGeom>
                <a:solidFill>
                  <a:srgbClr val="1F8BB2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fontAlgn="auto" hangingPunct="1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200">
                    <a:latin typeface="+mn-lt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2" name="MH_Other_2"/>
                <p:cNvSpPr/>
                <p:nvPr>
                  <p:custDataLst>
                    <p:tags r:id="rId3"/>
                  </p:custDataLst>
                </p:nvPr>
              </p:nvSpPr>
              <p:spPr bwMode="auto">
                <a:xfrm>
                  <a:off x="4366027" y="2945606"/>
                  <a:ext cx="1776416" cy="1570435"/>
                </a:xfrm>
                <a:custGeom>
                  <a:gdLst>
                    <a:gd name="connsiteX0" fmla="*/ 1705700 w 2368203"/>
                    <a:gd name="connsiteY0" fmla="*/ 0 h 2093285"/>
                    <a:gd name="connsiteX1" fmla="*/ 2368203 w 2368203"/>
                    <a:gd name="connsiteY1" fmla="*/ 0 h 2093285"/>
                    <a:gd name="connsiteX2" fmla="*/ 273776 w 2368203"/>
                    <a:gd name="connsiteY2" fmla="*/ 2093285 h 2093285"/>
                    <a:gd name="connsiteX3" fmla="*/ 273776 w 2368203"/>
                    <a:gd name="connsiteY3" fmla="*/ 1931629 h 2093285"/>
                    <a:gd name="connsiteX4" fmla="*/ 273776 w 2368203"/>
                    <a:gd name="connsiteY4" fmla="*/ 1917433 h 2093285"/>
                    <a:gd name="connsiteX5" fmla="*/ 0 w 2368203"/>
                    <a:gd name="connsiteY5" fmla="*/ 1758643 h 2093285"/>
                    <a:gd name="connsiteX6" fmla="*/ 273776 w 2368203"/>
                    <a:gd name="connsiteY6" fmla="*/ 1599854 h 2093285"/>
                    <a:gd name="connsiteX7" fmla="*/ 273776 w 2368203"/>
                    <a:gd name="connsiteY7" fmla="*/ 1547697 h 2093285"/>
                    <a:gd name="connsiteX8" fmla="*/ 273776 w 2368203"/>
                    <a:gd name="connsiteY8" fmla="*/ 1431143 h 2093285"/>
                    <a:gd name="connsiteX9" fmla="*/ 1705700 w 2368203"/>
                    <a:gd name="connsiteY9" fmla="*/ 0 h 209328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368203" h="2093285">
                      <a:moveTo>
                        <a:pt x="1705700" y="0"/>
                      </a:moveTo>
                      <a:cubicBezTo>
                        <a:pt x="1705700" y="0"/>
                        <a:pt x="1705700" y="0"/>
                        <a:pt x="2368203" y="0"/>
                      </a:cubicBezTo>
                      <a:cubicBezTo>
                        <a:pt x="2368203" y="1154455"/>
                        <a:pt x="1428861" y="2093285"/>
                        <a:pt x="273776" y="2093285"/>
                      </a:cubicBezTo>
                      <a:cubicBezTo>
                        <a:pt x="273776" y="2093285"/>
                        <a:pt x="273776" y="2093285"/>
                        <a:pt x="273776" y="1931629"/>
                      </a:cubicBezTo>
                      <a:lnTo>
                        <a:pt x="273776" y="1917433"/>
                      </a:lnTo>
                      <a:lnTo>
                        <a:pt x="0" y="1758643"/>
                      </a:lnTo>
                      <a:lnTo>
                        <a:pt x="273776" y="1599854"/>
                      </a:lnTo>
                      <a:lnTo>
                        <a:pt x="273776" y="1547697"/>
                      </a:lnTo>
                      <a:cubicBezTo>
                        <a:pt x="273776" y="1511325"/>
                        <a:pt x="273776" y="1472527"/>
                        <a:pt x="273776" y="1431143"/>
                      </a:cubicBezTo>
                      <a:cubicBezTo>
                        <a:pt x="1064198" y="1431143"/>
                        <a:pt x="1705700" y="789991"/>
                        <a:pt x="1705700" y="0"/>
                      </a:cubicBezTo>
                      <a:close/>
                    </a:path>
                  </a:pathLst>
                </a:custGeom>
                <a:solidFill>
                  <a:schemeClr val="bg1">
                    <a:lumMod val="65000"/>
                  </a:schemeClr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fontAlgn="auto" hangingPunct="1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200">
                    <a:latin typeface="+mn-lt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3" name="MH_Other_4"/>
                <p:cNvSpPr/>
                <p:nvPr>
                  <p:custDataLst>
                    <p:tags r:id="rId4"/>
                  </p:custDataLst>
                </p:nvPr>
              </p:nvSpPr>
              <p:spPr bwMode="auto">
                <a:xfrm flipV="1">
                  <a:off x="4572007" y="1375171"/>
                  <a:ext cx="1570437" cy="1776413"/>
                </a:xfrm>
                <a:custGeom>
                  <a:gdLst>
                    <a:gd name="T0" fmla="*/ 0 w 2094427"/>
                    <a:gd name="T1" fmla="*/ 2368877 h 2368877"/>
                    <a:gd name="T2" fmla="*/ 2094427 w 2094427"/>
                    <a:gd name="T3" fmla="*/ 274450 h 2368877"/>
                    <a:gd name="T4" fmla="*/ 1932683 w 2094427"/>
                    <a:gd name="T5" fmla="*/ 274450 h 2368877"/>
                    <a:gd name="T6" fmla="*/ 1932327 w 2094427"/>
                    <a:gd name="T7" fmla="*/ 274450 h 2368877"/>
                    <a:gd name="T8" fmla="*/ 1773147 w 2094427"/>
                    <a:gd name="T9" fmla="*/ 0 h 2368877"/>
                    <a:gd name="T10" fmla="*/ 1613966 w 2094427"/>
                    <a:gd name="T11" fmla="*/ 274450 h 2368877"/>
                    <a:gd name="T12" fmla="*/ 1548541 w 2094427"/>
                    <a:gd name="T13" fmla="*/ 274450 h 2368877"/>
                    <a:gd name="T14" fmla="*/ 1431923 w 2094427"/>
                    <a:gd name="T15" fmla="*/ 274450 h 2368877"/>
                    <a:gd name="T16" fmla="*/ 0 w 2094427"/>
                    <a:gd name="T17" fmla="*/ 1706374 h 2368877"/>
                    <a:gd name="T18" fmla="*/ 0 w 2094427"/>
                    <a:gd name="T19" fmla="*/ 2368877 h 2368877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2094427" h="2368877">
                      <a:moveTo>
                        <a:pt x="0" y="2368877"/>
                      </a:moveTo>
                      <a:cubicBezTo>
                        <a:pt x="1155085" y="2368877"/>
                        <a:pt x="2094427" y="1429535"/>
                        <a:pt x="2094427" y="274450"/>
                      </a:cubicBezTo>
                      <a:cubicBezTo>
                        <a:pt x="2094427" y="274450"/>
                        <a:pt x="2094427" y="274450"/>
                        <a:pt x="1932683" y="274450"/>
                      </a:cubicBezTo>
                      <a:lnTo>
                        <a:pt x="1932327" y="274450"/>
                      </a:lnTo>
                      <a:lnTo>
                        <a:pt x="1773147" y="0"/>
                      </a:lnTo>
                      <a:lnTo>
                        <a:pt x="1613966" y="274450"/>
                      </a:lnTo>
                      <a:lnTo>
                        <a:pt x="1548541" y="274450"/>
                      </a:lnTo>
                      <a:cubicBezTo>
                        <a:pt x="1512148" y="274450"/>
                        <a:pt x="1473330" y="274450"/>
                        <a:pt x="1431923" y="274450"/>
                      </a:cubicBezTo>
                      <a:cubicBezTo>
                        <a:pt x="1431923" y="1064872"/>
                        <a:pt x="790422" y="1706374"/>
                        <a:pt x="0" y="1706374"/>
                      </a:cubicBezTo>
                      <a:cubicBezTo>
                        <a:pt x="0" y="1706374"/>
                        <a:pt x="0" y="1706374"/>
                        <a:pt x="0" y="2368877"/>
                      </a:cubicBezTo>
                      <a:close/>
                    </a:path>
                  </a:pathLst>
                </a:custGeom>
                <a:solidFill>
                  <a:srgbClr val="1F8BB2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sz="1200">
                    <a:latin typeface="+mn-lt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4" name="MH_SubTitle_2"/>
                <p:cNvSpPr/>
                <p:nvPr>
                  <p:custDataLst>
                    <p:tags r:id="rId5"/>
                  </p:custDataLst>
                </p:nvPr>
              </p:nvSpPr>
              <p:spPr>
                <a:xfrm rot="3203510">
                  <a:off x="3907160" y="1875061"/>
                  <a:ext cx="2077961" cy="1484728"/>
                </a:xfrm>
                <a:prstGeom prst="rect">
                  <a:avLst/>
                </a:prstGeom>
                <a:noFill/>
                <a:ln w="25400" cap="flat" cmpd="sng" algn="ctr">
                  <a:noFill/>
                  <a:prstDash val="solid"/>
                </a:ln>
                <a:effectLst/>
              </p:spPr>
              <p:txBody>
                <a:bodyPr spcFirstLastPara="1" lIns="68573" tIns="34287" rIns="68573" bIns="34287" numCol="1" anchor="ctr">
                  <a:prstTxWarp prst="textArchUp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eaLnBrk="1" fontAlgn="auto" hangingPunct="1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en-US" altLang="zh-CN" sz="1400" b="1" kern="0">
                      <a:solidFill>
                        <a:schemeClr val="bg1"/>
                      </a:solidFill>
                      <a:latin typeface="Century Gothic" panose="020b0502020202020204" pitchFamily="34" charset="0"/>
                      <a:ea typeface="微软雅黑" panose="020b0503020204020204" pitchFamily="34" charset="-122"/>
                    </a:rPr>
                    <a:t>DO</a:t>
                  </a:r>
                  <a:endParaRPr lang="zh-CN" altLang="en-US" sz="1400" b="1" kern="0">
                    <a:solidFill>
                      <a:schemeClr val="bg1"/>
                    </a:solidFill>
                    <a:latin typeface="Century Gothic" panose="020b0502020202020204" pitchFamily="34" charset="0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5" name="MH_SubTitle_3"/>
                <p:cNvSpPr/>
                <p:nvPr>
                  <p:custDataLst>
                    <p:tags r:id="rId6"/>
                  </p:custDataLst>
                </p:nvPr>
              </p:nvSpPr>
              <p:spPr>
                <a:xfrm rot="7982288">
                  <a:off x="3956729" y="2578330"/>
                  <a:ext cx="1993601" cy="1484728"/>
                </a:xfrm>
                <a:prstGeom prst="rect">
                  <a:avLst/>
                </a:prstGeom>
                <a:noFill/>
                <a:ln w="25400" cap="flat" cmpd="sng" algn="ctr">
                  <a:noFill/>
                  <a:prstDash val="solid"/>
                </a:ln>
                <a:effectLst/>
              </p:spPr>
              <p:txBody>
                <a:bodyPr spcFirstLastPara="1" lIns="68573" tIns="34287" rIns="68573" bIns="34287" numCol="1" anchor="ctr">
                  <a:prstTxWarp prst="textArchUp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eaLnBrk="1" fontAlgn="auto" hangingPunct="1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en-US" altLang="zh-CN" sz="1400" b="1" kern="0">
                      <a:solidFill>
                        <a:schemeClr val="bg1"/>
                      </a:solidFill>
                      <a:latin typeface="Century Gothic" panose="020b0502020202020204" pitchFamily="34" charset="0"/>
                      <a:ea typeface="微软雅黑" panose="020b0503020204020204" pitchFamily="34" charset="-122"/>
                    </a:rPr>
                    <a:t>CHECK</a:t>
                  </a:r>
                  <a:endParaRPr lang="zh-CN" altLang="en-US" sz="1400" b="1" kern="0">
                    <a:solidFill>
                      <a:schemeClr val="bg1"/>
                    </a:solidFill>
                    <a:latin typeface="Century Gothic" panose="020b0502020202020204" pitchFamily="34" charset="0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6" name="MH_SubTitle_4"/>
                <p:cNvSpPr/>
                <p:nvPr>
                  <p:custDataLst>
                    <p:tags r:id="rId7"/>
                  </p:custDataLst>
                </p:nvPr>
              </p:nvSpPr>
              <p:spPr>
                <a:xfrm rot="13451795">
                  <a:off x="3141400" y="2545258"/>
                  <a:ext cx="2112668" cy="1484726"/>
                </a:xfrm>
                <a:prstGeom prst="rect">
                  <a:avLst/>
                </a:prstGeom>
                <a:noFill/>
                <a:ln w="25400" cap="flat" cmpd="sng" algn="ctr">
                  <a:noFill/>
                  <a:prstDash val="solid"/>
                </a:ln>
                <a:effectLst/>
              </p:spPr>
              <p:txBody>
                <a:bodyPr spcFirstLastPara="1" lIns="68573" tIns="34287" rIns="68573" bIns="34287" numCol="1" anchor="ctr">
                  <a:prstTxWarp prst="textArchUp">
                    <a:avLst>
                      <a:gd name="adj" fmla="val 10710955"/>
                    </a:avLst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eaLnBrk="1" fontAlgn="auto" hangingPunct="1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en-US" altLang="zh-CN" sz="1400" b="1" kern="0">
                      <a:solidFill>
                        <a:schemeClr val="bg1"/>
                      </a:solidFill>
                      <a:latin typeface="Century Gothic" panose="020b0502020202020204" pitchFamily="34" charset="0"/>
                      <a:ea typeface="微软雅黑" panose="020b0503020204020204" pitchFamily="34" charset="-122"/>
                    </a:rPr>
                    <a:t>ACTION</a:t>
                  </a:r>
                  <a:endParaRPr lang="zh-CN" altLang="en-US" sz="1400" b="1" kern="0">
                    <a:solidFill>
                      <a:schemeClr val="bg1"/>
                    </a:solidFill>
                    <a:latin typeface="Century Gothic" panose="020b0502020202020204" pitchFamily="34" charset="0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7" name="MH_Other_5"/>
                <p:cNvSpPr/>
                <p:nvPr>
                  <p:custDataLst>
                    <p:tags r:id="rId8"/>
                  </p:custDataLst>
                </p:nvPr>
              </p:nvSpPr>
              <p:spPr bwMode="auto">
                <a:xfrm rot="16200000" flipV="1">
                  <a:off x="3106345" y="1270395"/>
                  <a:ext cx="1570433" cy="1779986"/>
                </a:xfrm>
                <a:custGeom>
                  <a:gdLst>
                    <a:gd name="T0" fmla="*/ 2094428 w 2094428"/>
                    <a:gd name="T1" fmla="*/ 280540 h 2373825"/>
                    <a:gd name="T2" fmla="*/ 1932684 w 2094428"/>
                    <a:gd name="T3" fmla="*/ 280540 h 2373825"/>
                    <a:gd name="T4" fmla="*/ 1922394 w 2094428"/>
                    <a:gd name="T5" fmla="*/ 280540 h 2373825"/>
                    <a:gd name="T6" fmla="*/ 1759682 w 2094428"/>
                    <a:gd name="T7" fmla="*/ 0 h 2373825"/>
                    <a:gd name="T8" fmla="*/ 1596969 w 2094428"/>
                    <a:gd name="T9" fmla="*/ 280540 h 2373825"/>
                    <a:gd name="T10" fmla="*/ 1548541 w 2094428"/>
                    <a:gd name="T11" fmla="*/ 280540 h 2373825"/>
                    <a:gd name="T12" fmla="*/ 1431924 w 2094428"/>
                    <a:gd name="T13" fmla="*/ 280540 h 2373825"/>
                    <a:gd name="T14" fmla="*/ 0 w 2094428"/>
                    <a:gd name="T15" fmla="*/ 1711683 h 2373825"/>
                    <a:gd name="T16" fmla="*/ 0 w 2094428"/>
                    <a:gd name="T17" fmla="*/ 2373825 h 2373825"/>
                    <a:gd name="T18" fmla="*/ 2094428 w 2094428"/>
                    <a:gd name="T19" fmla="*/ 280540 h 237382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2094428" h="2373825">
                      <a:moveTo>
                        <a:pt x="2094428" y="280540"/>
                      </a:moveTo>
                      <a:cubicBezTo>
                        <a:pt x="2094428" y="280540"/>
                        <a:pt x="2094428" y="280540"/>
                        <a:pt x="1932684" y="280540"/>
                      </a:cubicBezTo>
                      <a:lnTo>
                        <a:pt x="1922394" y="280540"/>
                      </a:lnTo>
                      <a:lnTo>
                        <a:pt x="1759682" y="0"/>
                      </a:lnTo>
                      <a:lnTo>
                        <a:pt x="1596969" y="280540"/>
                      </a:lnTo>
                      <a:lnTo>
                        <a:pt x="1548541" y="280540"/>
                      </a:lnTo>
                      <a:cubicBezTo>
                        <a:pt x="1512149" y="280540"/>
                        <a:pt x="1473330" y="280540"/>
                        <a:pt x="1431924" y="280540"/>
                      </a:cubicBezTo>
                      <a:cubicBezTo>
                        <a:pt x="1431924" y="1070531"/>
                        <a:pt x="790422" y="1711683"/>
                        <a:pt x="0" y="1711683"/>
                      </a:cubicBezTo>
                      <a:cubicBezTo>
                        <a:pt x="0" y="1711683"/>
                        <a:pt x="0" y="1711683"/>
                        <a:pt x="0" y="2373825"/>
                      </a:cubicBezTo>
                      <a:cubicBezTo>
                        <a:pt x="1155085" y="2373825"/>
                        <a:pt x="2094428" y="1434995"/>
                        <a:pt x="2094428" y="280540"/>
                      </a:cubicBezTo>
                      <a:close/>
                    </a:path>
                  </a:pathLst>
                </a:custGeom>
                <a:solidFill>
                  <a:schemeClr val="bg1">
                    <a:lumMod val="65000"/>
                  </a:schemeClr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sz="1200">
                    <a:latin typeface="+mn-lt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8" name="MH_SubTitle_1"/>
                <p:cNvSpPr/>
                <p:nvPr>
                  <p:custDataLst>
                    <p:tags r:id="rId9"/>
                  </p:custDataLst>
                </p:nvPr>
              </p:nvSpPr>
              <p:spPr>
                <a:xfrm rot="18578384">
                  <a:off x="3244696" y="1813941"/>
                  <a:ext cx="1925457" cy="1484728"/>
                </a:xfrm>
                <a:prstGeom prst="rect">
                  <a:avLst/>
                </a:prstGeom>
                <a:noFill/>
                <a:ln w="25400" cap="flat" cmpd="sng" algn="ctr">
                  <a:noFill/>
                  <a:prstDash val="solid"/>
                </a:ln>
                <a:effectLst/>
              </p:spPr>
              <p:txBody>
                <a:bodyPr spcFirstLastPara="1" lIns="68573" tIns="34287" rIns="68573" bIns="34287" numCol="1" anchor="ctr">
                  <a:prstTxWarp prst="textArchUp">
                    <a:avLst>
                      <a:gd name="adj" fmla="val 10851219"/>
                    </a:avLst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eaLnBrk="1" fontAlgn="auto" hangingPunct="1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en-US" altLang="zh-CN" sz="1400" b="1" kern="0">
                      <a:solidFill>
                        <a:schemeClr val="bg1"/>
                      </a:solidFill>
                      <a:latin typeface="Century Gothic" panose="020b0502020202020204" pitchFamily="34" charset="0"/>
                      <a:ea typeface="微软雅黑" panose="020b0503020204020204" pitchFamily="34" charset="-122"/>
                    </a:rPr>
                    <a:t>PLAN</a:t>
                  </a:r>
                  <a:endParaRPr lang="zh-CN" altLang="en-US" sz="1400" b="1" kern="0">
                    <a:solidFill>
                      <a:schemeClr val="bg1"/>
                    </a:solidFill>
                    <a:latin typeface="Century Gothic" panose="020b0502020202020204" pitchFamily="34" charset="0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39" name="MH_Other_36"/>
                <p:cNvSpPr>
                  <a:spLocks noChangeArrowheads="1"/>
                </p:cNvSpPr>
                <p:nvPr>
                  <p:custDataLst>
                    <p:tags r:id="rId10"/>
                  </p:custDataLst>
                </p:nvPr>
              </p:nvSpPr>
              <p:spPr bwMode="auto">
                <a:xfrm>
                  <a:off x="3126581" y="2743657"/>
                  <a:ext cx="245757" cy="211724"/>
                </a:xfrm>
                <a:prstGeom prst="triangle">
                  <a:avLst>
                    <a:gd name="adj" fmla="val 50000"/>
                  </a:avLst>
                </a:prstGeom>
                <a:solidFill>
                  <a:srgbClr val="1F8BB2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200">
                    <a:latin typeface="+mn-lt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29" name="文本框 28"/>
              <p:cNvSpPr txBox="1"/>
              <p:nvPr/>
            </p:nvSpPr>
            <p:spPr>
              <a:xfrm>
                <a:off x="1780878" y="2130503"/>
                <a:ext cx="546200" cy="3165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目录</a:t>
                </a:r>
                <a:endParaRPr lang="zh-CN" altLang="en-US" sz="2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0" name="文本框 29"/>
              <p:cNvSpPr txBox="1"/>
              <p:nvPr/>
            </p:nvSpPr>
            <p:spPr>
              <a:xfrm>
                <a:off x="1647573" y="2577977"/>
                <a:ext cx="814141" cy="2420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000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Contents</a:t>
                </a:r>
                <a:endParaRPr lang="zh-CN" altLang="en-US" sz="20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5" name="矩形 4"/>
          <p:cNvSpPr/>
          <p:nvPr/>
        </p:nvSpPr>
        <p:spPr>
          <a:xfrm>
            <a:off x="165100" y="127000"/>
            <a:ext cx="1282700" cy="711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08418" y="2597818"/>
            <a:ext cx="1481596" cy="1288192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rgbClr val="1F8BB2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Arial" pitchFamily="34" charset="0"/>
              </a:rPr>
              <a:t>/01</a:t>
            </a:r>
            <a:endParaRPr lang="zh-CN" altLang="en-US" spc="100">
              <a:solidFill>
                <a:srgbClr val="1F8BB2"/>
              </a:solidFill>
              <a:latin typeface="Impact" panose="020b080603090205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25941" y="4225409"/>
            <a:ext cx="3528145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54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54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主题选定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6612587" y="3118081"/>
            <a:ext cx="447874" cy="947941"/>
            <a:chOff x="5049441" y="2933701"/>
            <a:chExt cx="316707" cy="670322"/>
          </a:xfrm>
        </p:grpSpPr>
        <p:sp>
          <p:nvSpPr>
            <p:cNvPr id="12" name="MH_Other_3"/>
            <p:cNvSpPr/>
            <p:nvPr>
              <p:custDataLst>
                <p:tags r:id="rId2"/>
              </p:custDataLst>
            </p:nvPr>
          </p:nvSpPr>
          <p:spPr>
            <a:xfrm>
              <a:off x="5049441" y="2933701"/>
              <a:ext cx="148828" cy="670322"/>
            </a:xfrm>
            <a:custGeom>
              <a:gdLst>
                <a:gd name="connsiteX0" fmla="*/ 0 w 200069"/>
                <a:gd name="connsiteY0" fmla="*/ 0 h 904875"/>
                <a:gd name="connsiteX1" fmla="*/ 200025 w 200069"/>
                <a:gd name="connsiteY1" fmla="*/ 490538 h 904875"/>
                <a:gd name="connsiteX2" fmla="*/ 14288 w 200069"/>
                <a:gd name="connsiteY2" fmla="*/ 904875 h 904875"/>
                <a:gd name="connsiteX0-1" fmla="*/ 0 w 202450"/>
                <a:gd name="connsiteY0-2" fmla="*/ 0 h 904875"/>
                <a:gd name="connsiteX1-3" fmla="*/ 202407 w 202450"/>
                <a:gd name="connsiteY1-4" fmla="*/ 471488 h 904875"/>
                <a:gd name="connsiteX2-5" fmla="*/ 14288 w 202450"/>
                <a:gd name="connsiteY2-6" fmla="*/ 904875 h 904875"/>
                <a:gd name="connsiteX0-7" fmla="*/ 0 w 202558"/>
                <a:gd name="connsiteY0-8" fmla="*/ 0 h 904875"/>
                <a:gd name="connsiteX1-9" fmla="*/ 202407 w 202558"/>
                <a:gd name="connsiteY1-10" fmla="*/ 471488 h 904875"/>
                <a:gd name="connsiteX2-11" fmla="*/ 14288 w 202558"/>
                <a:gd name="connsiteY2-12" fmla="*/ 904875 h 904875"/>
                <a:gd name="connsiteX0-13" fmla="*/ 0 w 204846"/>
                <a:gd name="connsiteY0-14" fmla="*/ 0 h 897731"/>
                <a:gd name="connsiteX1-15" fmla="*/ 204788 w 204846"/>
                <a:gd name="connsiteY1-16" fmla="*/ 464344 h 897731"/>
                <a:gd name="connsiteX2-17" fmla="*/ 16669 w 204846"/>
                <a:gd name="connsiteY2-18" fmla="*/ 897731 h 897731"/>
                <a:gd name="connsiteX0-19" fmla="*/ 0 w 204846"/>
                <a:gd name="connsiteY0-20" fmla="*/ 0 h 897731"/>
                <a:gd name="connsiteX1-21" fmla="*/ 204788 w 204846"/>
                <a:gd name="connsiteY1-22" fmla="*/ 464344 h 897731"/>
                <a:gd name="connsiteX2-23" fmla="*/ 16669 w 204846"/>
                <a:gd name="connsiteY2-24" fmla="*/ 897731 h 897731"/>
                <a:gd name="connsiteX0-25" fmla="*/ 0 w 204798"/>
                <a:gd name="connsiteY0-26" fmla="*/ 0 h 916781"/>
                <a:gd name="connsiteX1-27" fmla="*/ 204788 w 204798"/>
                <a:gd name="connsiteY1-28" fmla="*/ 464344 h 916781"/>
                <a:gd name="connsiteX2-29" fmla="*/ 7144 w 204798"/>
                <a:gd name="connsiteY2-30" fmla="*/ 916781 h 916781"/>
                <a:gd name="connsiteX0-31" fmla="*/ 0 w 204800"/>
                <a:gd name="connsiteY0-32" fmla="*/ 0 h 916781"/>
                <a:gd name="connsiteX1-33" fmla="*/ 204788 w 204800"/>
                <a:gd name="connsiteY1-34" fmla="*/ 464344 h 916781"/>
                <a:gd name="connsiteX2-35" fmla="*/ 7144 w 204800"/>
                <a:gd name="connsiteY2-36" fmla="*/ 916781 h 916781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4800" h="916780">
                  <a:moveTo>
                    <a:pt x="0" y="0"/>
                  </a:moveTo>
                  <a:cubicBezTo>
                    <a:pt x="158353" y="148432"/>
                    <a:pt x="203597" y="311547"/>
                    <a:pt x="204788" y="464344"/>
                  </a:cubicBezTo>
                  <a:cubicBezTo>
                    <a:pt x="205979" y="617141"/>
                    <a:pt x="120253" y="789782"/>
                    <a:pt x="7144" y="916781"/>
                  </a:cubicBezTo>
                </a:path>
              </a:pathLst>
            </a:custGeom>
            <a:noFill/>
            <a:ln w="25400">
              <a:solidFill>
                <a:schemeClr val="tx1">
                  <a:lumMod val="50000"/>
                  <a:lumOff val="50000"/>
                </a:schemeClr>
              </a:solidFill>
              <a:headEnd type="oval" w="sm" len="sm"/>
              <a:tailEnd type="oval" w="sm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  <p:cxnSp>
          <p:nvCxnSpPr>
            <p:cNvPr id="13" name="MH_Other_4"/>
            <p:cNvCxnSpPr/>
            <p:nvPr>
              <p:custDataLst>
                <p:tags r:id="rId3"/>
              </p:custDataLst>
            </p:nvPr>
          </p:nvCxnSpPr>
          <p:spPr>
            <a:xfrm>
              <a:off x="5197079" y="3267075"/>
              <a:ext cx="169069" cy="0"/>
            </a:xfrm>
            <a:prstGeom prst="line">
              <a:avLst/>
            </a:prstGeom>
            <a:ln w="25400">
              <a:solidFill>
                <a:schemeClr val="tx1">
                  <a:lumMod val="50000"/>
                  <a:lumOff val="50000"/>
                </a:schemeClr>
              </a:solidFill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MH_Other_5"/>
            <p:cNvSpPr/>
            <p:nvPr>
              <p:custDataLst>
                <p:tags r:id="rId4"/>
              </p:custDataLst>
            </p:nvPr>
          </p:nvSpPr>
          <p:spPr>
            <a:xfrm>
              <a:off x="5150644" y="3220641"/>
              <a:ext cx="92869" cy="91678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4953663" y="2833028"/>
            <a:ext cx="1527291" cy="1527291"/>
            <a:chOff x="4218385" y="2875360"/>
            <a:chExt cx="787003" cy="787003"/>
          </a:xfrm>
        </p:grpSpPr>
        <p:sp>
          <p:nvSpPr>
            <p:cNvPr id="16" name="MH_Other_1"/>
            <p:cNvSpPr/>
            <p:nvPr>
              <p:custDataLst>
                <p:tags r:id="rId5"/>
              </p:custDataLst>
            </p:nvPr>
          </p:nvSpPr>
          <p:spPr>
            <a:xfrm>
              <a:off x="4218385" y="2875360"/>
              <a:ext cx="787003" cy="787003"/>
            </a:xfrm>
            <a:prstGeom prst="ellipse">
              <a:avLst/>
            </a:prstGeom>
            <a:solidFill>
              <a:srgbClr val="FFFFFF"/>
            </a:solidFill>
            <a:ln w="3175">
              <a:solidFill>
                <a:srgbClr val="DDDDDD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  <p:sp>
          <p:nvSpPr>
            <p:cNvPr id="17" name="MH_Other_2"/>
            <p:cNvSpPr/>
            <p:nvPr>
              <p:custDataLst>
                <p:tags r:id="rId6"/>
              </p:custDataLst>
            </p:nvPr>
          </p:nvSpPr>
          <p:spPr>
            <a:xfrm>
              <a:off x="4282455" y="2943276"/>
              <a:ext cx="655836" cy="655836"/>
            </a:xfrm>
            <a:prstGeom prst="ellipse">
              <a:avLst/>
            </a:prstGeom>
            <a:solidFill>
              <a:srgbClr val="1F8BB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  <p:sp>
          <p:nvSpPr>
            <p:cNvPr id="18" name="MH_Other_6"/>
            <p:cNvSpPr/>
            <p:nvPr>
              <p:custDataLst>
                <p:tags r:id="rId7"/>
              </p:custDataLst>
            </p:nvPr>
          </p:nvSpPr>
          <p:spPr>
            <a:xfrm>
              <a:off x="4450556" y="3155157"/>
              <a:ext cx="323850" cy="222647"/>
            </a:xfrm>
            <a:custGeom>
              <a:gdLst>
                <a:gd name="connsiteX0" fmla="*/ 1720704 w 1721074"/>
                <a:gd name="connsiteY0" fmla="*/ 0 h 1180530"/>
                <a:gd name="connsiteX1" fmla="*/ 1721074 w 1721074"/>
                <a:gd name="connsiteY1" fmla="*/ 328961 h 1180530"/>
                <a:gd name="connsiteX2" fmla="*/ 1609393 w 1721074"/>
                <a:gd name="connsiteY2" fmla="*/ 253106 h 1180530"/>
                <a:gd name="connsiteX3" fmla="*/ 1153934 w 1721074"/>
                <a:gd name="connsiteY3" fmla="*/ 933995 h 1180530"/>
                <a:gd name="connsiteX4" fmla="*/ 899597 w 1721074"/>
                <a:gd name="connsiteY4" fmla="*/ 519521 h 1180530"/>
                <a:gd name="connsiteX5" fmla="*/ 532223 w 1721074"/>
                <a:gd name="connsiteY5" fmla="*/ 1009354 h 1180530"/>
                <a:gd name="connsiteX6" fmla="*/ 292016 w 1721074"/>
                <a:gd name="connsiteY6" fmla="*/ 792697 h 1180530"/>
                <a:gd name="connsiteX7" fmla="*/ 0 w 1721074"/>
                <a:gd name="connsiteY7" fmla="*/ 1180530 h 1180530"/>
                <a:gd name="connsiteX8" fmla="*/ 0 w 1721074"/>
                <a:gd name="connsiteY8" fmla="*/ 996382 h 1180530"/>
                <a:gd name="connsiteX9" fmla="*/ 277886 w 1721074"/>
                <a:gd name="connsiteY9" fmla="*/ 613720 h 1180530"/>
                <a:gd name="connsiteX10" fmla="*/ 503963 w 1721074"/>
                <a:gd name="connsiteY10" fmla="*/ 839796 h 1180530"/>
                <a:gd name="connsiteX11" fmla="*/ 923147 w 1721074"/>
                <a:gd name="connsiteY11" fmla="*/ 316994 h 1180530"/>
                <a:gd name="connsiteX12" fmla="*/ 1158644 w 1721074"/>
                <a:gd name="connsiteY12" fmla="*/ 731468 h 1180530"/>
                <a:gd name="connsiteX13" fmla="*/ 1529274 w 1721074"/>
                <a:gd name="connsiteY13" fmla="*/ 198688 h 1180530"/>
                <a:gd name="connsiteX14" fmla="*/ 1414772 w 1721074"/>
                <a:gd name="connsiteY14" fmla="*/ 120917 h 11805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21074" h="1180530">
                  <a:moveTo>
                    <a:pt x="1720704" y="0"/>
                  </a:moveTo>
                  <a:lnTo>
                    <a:pt x="1721074" y="328961"/>
                  </a:lnTo>
                  <a:lnTo>
                    <a:pt x="1609393" y="253106"/>
                  </a:lnTo>
                  <a:lnTo>
                    <a:pt x="1153934" y="933995"/>
                  </a:lnTo>
                  <a:lnTo>
                    <a:pt x="899597" y="519521"/>
                  </a:lnTo>
                  <a:lnTo>
                    <a:pt x="532223" y="1009354"/>
                  </a:lnTo>
                  <a:lnTo>
                    <a:pt x="292016" y="792697"/>
                  </a:lnTo>
                  <a:lnTo>
                    <a:pt x="0" y="1180530"/>
                  </a:lnTo>
                  <a:lnTo>
                    <a:pt x="0" y="996382"/>
                  </a:lnTo>
                  <a:lnTo>
                    <a:pt x="277886" y="613720"/>
                  </a:lnTo>
                  <a:lnTo>
                    <a:pt x="503963" y="839796"/>
                  </a:lnTo>
                  <a:lnTo>
                    <a:pt x="923147" y="316994"/>
                  </a:lnTo>
                  <a:lnTo>
                    <a:pt x="1158644" y="731468"/>
                  </a:lnTo>
                  <a:lnTo>
                    <a:pt x="1529274" y="198688"/>
                  </a:lnTo>
                  <a:lnTo>
                    <a:pt x="1414772" y="1209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8576" tIns="19289" rIns="38576" bIns="19289"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4385894" y="1151741"/>
            <a:ext cx="447874" cy="947941"/>
            <a:chOff x="3628549" y="1825228"/>
            <a:chExt cx="316707" cy="670322"/>
          </a:xfrm>
        </p:grpSpPr>
        <p:sp>
          <p:nvSpPr>
            <p:cNvPr id="20" name="MH_Other_9"/>
            <p:cNvSpPr/>
            <p:nvPr>
              <p:custDataLst>
                <p:tags r:id="rId8"/>
              </p:custDataLst>
            </p:nvPr>
          </p:nvSpPr>
          <p:spPr>
            <a:xfrm flipH="1">
              <a:off x="3796428" y="1825228"/>
              <a:ext cx="148828" cy="670322"/>
            </a:xfrm>
            <a:custGeom>
              <a:gdLst>
                <a:gd name="connsiteX0" fmla="*/ 0 w 200069"/>
                <a:gd name="connsiteY0" fmla="*/ 0 h 904875"/>
                <a:gd name="connsiteX1" fmla="*/ 200025 w 200069"/>
                <a:gd name="connsiteY1" fmla="*/ 490538 h 904875"/>
                <a:gd name="connsiteX2" fmla="*/ 14288 w 200069"/>
                <a:gd name="connsiteY2" fmla="*/ 904875 h 904875"/>
                <a:gd name="connsiteX0-1" fmla="*/ 0 w 202450"/>
                <a:gd name="connsiteY0-2" fmla="*/ 0 h 904875"/>
                <a:gd name="connsiteX1-3" fmla="*/ 202407 w 202450"/>
                <a:gd name="connsiteY1-4" fmla="*/ 471488 h 904875"/>
                <a:gd name="connsiteX2-5" fmla="*/ 14288 w 202450"/>
                <a:gd name="connsiteY2-6" fmla="*/ 904875 h 904875"/>
                <a:gd name="connsiteX0-7" fmla="*/ 0 w 202558"/>
                <a:gd name="connsiteY0-8" fmla="*/ 0 h 904875"/>
                <a:gd name="connsiteX1-9" fmla="*/ 202407 w 202558"/>
                <a:gd name="connsiteY1-10" fmla="*/ 471488 h 904875"/>
                <a:gd name="connsiteX2-11" fmla="*/ 14288 w 202558"/>
                <a:gd name="connsiteY2-12" fmla="*/ 904875 h 904875"/>
                <a:gd name="connsiteX0-13" fmla="*/ 0 w 204846"/>
                <a:gd name="connsiteY0-14" fmla="*/ 0 h 897731"/>
                <a:gd name="connsiteX1-15" fmla="*/ 204788 w 204846"/>
                <a:gd name="connsiteY1-16" fmla="*/ 464344 h 897731"/>
                <a:gd name="connsiteX2-17" fmla="*/ 16669 w 204846"/>
                <a:gd name="connsiteY2-18" fmla="*/ 897731 h 897731"/>
                <a:gd name="connsiteX0-19" fmla="*/ 0 w 204846"/>
                <a:gd name="connsiteY0-20" fmla="*/ 0 h 897731"/>
                <a:gd name="connsiteX1-21" fmla="*/ 204788 w 204846"/>
                <a:gd name="connsiteY1-22" fmla="*/ 464344 h 897731"/>
                <a:gd name="connsiteX2-23" fmla="*/ 16669 w 204846"/>
                <a:gd name="connsiteY2-24" fmla="*/ 897731 h 897731"/>
                <a:gd name="connsiteX0-25" fmla="*/ 0 w 204798"/>
                <a:gd name="connsiteY0-26" fmla="*/ 0 h 916781"/>
                <a:gd name="connsiteX1-27" fmla="*/ 204788 w 204798"/>
                <a:gd name="connsiteY1-28" fmla="*/ 464344 h 916781"/>
                <a:gd name="connsiteX2-29" fmla="*/ 7144 w 204798"/>
                <a:gd name="connsiteY2-30" fmla="*/ 916781 h 916781"/>
                <a:gd name="connsiteX0-31" fmla="*/ 0 w 204800"/>
                <a:gd name="connsiteY0-32" fmla="*/ 0 h 916781"/>
                <a:gd name="connsiteX1-33" fmla="*/ 204788 w 204800"/>
                <a:gd name="connsiteY1-34" fmla="*/ 464344 h 916781"/>
                <a:gd name="connsiteX2-35" fmla="*/ 7144 w 204800"/>
                <a:gd name="connsiteY2-36" fmla="*/ 916781 h 916781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04800" h="916780">
                  <a:moveTo>
                    <a:pt x="0" y="0"/>
                  </a:moveTo>
                  <a:cubicBezTo>
                    <a:pt x="158353" y="148432"/>
                    <a:pt x="203597" y="311547"/>
                    <a:pt x="204788" y="464344"/>
                  </a:cubicBezTo>
                  <a:cubicBezTo>
                    <a:pt x="205979" y="617141"/>
                    <a:pt x="120253" y="789782"/>
                    <a:pt x="7144" y="916781"/>
                  </a:cubicBezTo>
                </a:path>
              </a:pathLst>
            </a:custGeom>
            <a:noFill/>
            <a:ln w="25400">
              <a:solidFill>
                <a:schemeClr val="tx1">
                  <a:lumMod val="50000"/>
                  <a:lumOff val="50000"/>
                </a:schemeClr>
              </a:solidFill>
              <a:headEnd type="oval" w="sm" len="sm"/>
              <a:tailEnd type="oval" w="sm" len="sm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  <p:cxnSp>
          <p:nvCxnSpPr>
            <p:cNvPr id="21" name="MH_Other_10"/>
            <p:cNvCxnSpPr/>
            <p:nvPr>
              <p:custDataLst>
                <p:tags r:id="rId9"/>
              </p:custDataLst>
            </p:nvPr>
          </p:nvCxnSpPr>
          <p:spPr>
            <a:xfrm flipH="1">
              <a:off x="3628549" y="2158604"/>
              <a:ext cx="169069" cy="0"/>
            </a:xfrm>
            <a:prstGeom prst="line">
              <a:avLst/>
            </a:prstGeom>
            <a:ln w="25400">
              <a:solidFill>
                <a:schemeClr val="tx1">
                  <a:lumMod val="50000"/>
                  <a:lumOff val="50000"/>
                </a:schemeClr>
              </a:solidFill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MH_Other_11"/>
            <p:cNvSpPr/>
            <p:nvPr>
              <p:custDataLst>
                <p:tags r:id="rId10"/>
              </p:custDataLst>
            </p:nvPr>
          </p:nvSpPr>
          <p:spPr>
            <a:xfrm flipH="1">
              <a:off x="3751184" y="2112169"/>
              <a:ext cx="92869" cy="92869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4953663" y="862066"/>
            <a:ext cx="1527291" cy="1527291"/>
            <a:chOff x="4149329" y="1766887"/>
            <a:chExt cx="787003" cy="787004"/>
          </a:xfrm>
        </p:grpSpPr>
        <p:sp>
          <p:nvSpPr>
            <p:cNvPr id="24" name="MH_Other_7"/>
            <p:cNvSpPr/>
            <p:nvPr>
              <p:custDataLst>
                <p:tags r:id="rId11"/>
              </p:custDataLst>
            </p:nvPr>
          </p:nvSpPr>
          <p:spPr>
            <a:xfrm flipH="1">
              <a:off x="4149329" y="1766887"/>
              <a:ext cx="787003" cy="787004"/>
            </a:xfrm>
            <a:prstGeom prst="ellipse">
              <a:avLst/>
            </a:prstGeom>
            <a:solidFill>
              <a:srgbClr val="FFFFFF"/>
            </a:solidFill>
            <a:ln w="3175">
              <a:solidFill>
                <a:srgbClr val="DDDDDD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  <p:sp>
          <p:nvSpPr>
            <p:cNvPr id="25" name="MH_Other_8"/>
            <p:cNvSpPr/>
            <p:nvPr>
              <p:custDataLst>
                <p:tags r:id="rId12"/>
              </p:custDataLst>
            </p:nvPr>
          </p:nvSpPr>
          <p:spPr>
            <a:xfrm flipH="1">
              <a:off x="4213399" y="1833700"/>
              <a:ext cx="655836" cy="655837"/>
            </a:xfrm>
            <a:prstGeom prst="ellipse">
              <a:avLst/>
            </a:prstGeom>
            <a:solidFill>
              <a:srgbClr val="1F8BB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ea typeface="微软雅黑" panose="020b0503020204020204" pitchFamily="34" charset="-122"/>
              </a:endParaRPr>
            </a:p>
          </p:txBody>
        </p:sp>
        <p:sp>
          <p:nvSpPr>
            <p:cNvPr id="26" name="MH_Other_12"/>
            <p:cNvSpPr/>
            <p:nvPr>
              <p:custDataLst>
                <p:tags r:id="rId13"/>
              </p:custDataLst>
            </p:nvPr>
          </p:nvSpPr>
          <p:spPr bwMode="auto">
            <a:xfrm>
              <a:off x="4395788" y="2034779"/>
              <a:ext cx="292894" cy="292894"/>
            </a:xfrm>
            <a:custGeom>
              <a:gdLst>
                <a:gd name="T0" fmla="*/ 984018 w 1589088"/>
                <a:gd name="T1" fmla="*/ 589506 h 1589088"/>
                <a:gd name="T2" fmla="*/ 955171 w 1589088"/>
                <a:gd name="T3" fmla="*/ 645802 h 1589088"/>
                <a:gd name="T4" fmla="*/ 898294 w 1589088"/>
                <a:gd name="T5" fmla="*/ 673272 h 1589088"/>
                <a:gd name="T6" fmla="*/ 881422 w 1589088"/>
                <a:gd name="T7" fmla="*/ 964824 h 1589088"/>
                <a:gd name="T8" fmla="*/ 873530 w 1589088"/>
                <a:gd name="T9" fmla="*/ 1040159 h 1589088"/>
                <a:gd name="T10" fmla="*/ 824817 w 1589088"/>
                <a:gd name="T11" fmla="*/ 1084490 h 1589088"/>
                <a:gd name="T12" fmla="*/ 756238 w 1589088"/>
                <a:gd name="T13" fmla="*/ 1088026 h 1589088"/>
                <a:gd name="T14" fmla="*/ 703444 w 1589088"/>
                <a:gd name="T15" fmla="*/ 1048590 h 1589088"/>
                <a:gd name="T16" fmla="*/ 686571 w 1589088"/>
                <a:gd name="T17" fmla="*/ 985493 h 1589088"/>
                <a:gd name="T18" fmla="*/ 486007 w 1589088"/>
                <a:gd name="T19" fmla="*/ 893024 h 1589088"/>
                <a:gd name="T20" fmla="*/ 398106 w 1589088"/>
                <a:gd name="T21" fmla="*/ 820680 h 1589088"/>
                <a:gd name="T22" fmla="*/ 402189 w 1589088"/>
                <a:gd name="T23" fmla="*/ 755134 h 1589088"/>
                <a:gd name="T24" fmla="*/ 446547 w 1589088"/>
                <a:gd name="T25" fmla="*/ 706452 h 1589088"/>
                <a:gd name="T26" fmla="*/ 514037 w 1589088"/>
                <a:gd name="T27" fmla="*/ 696389 h 1589088"/>
                <a:gd name="T28" fmla="*/ 570641 w 1589088"/>
                <a:gd name="T29" fmla="*/ 730385 h 1589088"/>
                <a:gd name="T30" fmla="*/ 593501 w 1589088"/>
                <a:gd name="T31" fmla="*/ 794027 h 1589088"/>
                <a:gd name="T32" fmla="*/ 818558 w 1589088"/>
                <a:gd name="T33" fmla="*/ 648522 h 1589088"/>
                <a:gd name="T34" fmla="*/ 785901 w 1589088"/>
                <a:gd name="T35" fmla="*/ 575091 h 1589088"/>
                <a:gd name="T36" fmla="*/ 808761 w 1589088"/>
                <a:gd name="T37" fmla="*/ 511721 h 1589088"/>
                <a:gd name="T38" fmla="*/ 865365 w 1589088"/>
                <a:gd name="T39" fmla="*/ 477726 h 1589088"/>
                <a:gd name="T40" fmla="*/ 728574 w 1589088"/>
                <a:gd name="T41" fmla="*/ 144010 h 1589088"/>
                <a:gd name="T42" fmla="*/ 531280 w 1589088"/>
                <a:gd name="T43" fmla="*/ 182593 h 1589088"/>
                <a:gd name="T44" fmla="*/ 353281 w 1589088"/>
                <a:gd name="T45" fmla="*/ 288291 h 1589088"/>
                <a:gd name="T46" fmla="*/ 219577 w 1589088"/>
                <a:gd name="T47" fmla="*/ 451592 h 1589088"/>
                <a:gd name="T48" fmla="*/ 152454 w 1589088"/>
                <a:gd name="T49" fmla="*/ 642880 h 1589088"/>
                <a:gd name="T50" fmla="*/ 152454 w 1589088"/>
                <a:gd name="T51" fmla="*/ 843135 h 1589088"/>
                <a:gd name="T52" fmla="*/ 219577 w 1589088"/>
                <a:gd name="T53" fmla="*/ 1034422 h 1589088"/>
                <a:gd name="T54" fmla="*/ 353281 w 1589088"/>
                <a:gd name="T55" fmla="*/ 1197724 h 1589088"/>
                <a:gd name="T56" fmla="*/ 531280 w 1589088"/>
                <a:gd name="T57" fmla="*/ 1303421 h 1589088"/>
                <a:gd name="T58" fmla="*/ 728574 w 1589088"/>
                <a:gd name="T59" fmla="*/ 1341734 h 1589088"/>
                <a:gd name="T60" fmla="*/ 927227 w 1589088"/>
                <a:gd name="T61" fmla="*/ 1312931 h 1589088"/>
                <a:gd name="T62" fmla="*/ 1109302 w 1589088"/>
                <a:gd name="T63" fmla="*/ 1217015 h 1589088"/>
                <a:gd name="T64" fmla="*/ 1251431 w 1589088"/>
                <a:gd name="T65" fmla="*/ 1059964 h 1589088"/>
                <a:gd name="T66" fmla="*/ 1328065 w 1589088"/>
                <a:gd name="T67" fmla="*/ 871393 h 1589088"/>
                <a:gd name="T68" fmla="*/ 1337576 w 1589088"/>
                <a:gd name="T69" fmla="*/ 671410 h 1589088"/>
                <a:gd name="T70" fmla="*/ 1280237 w 1589088"/>
                <a:gd name="T71" fmla="*/ 477677 h 1589088"/>
                <a:gd name="T72" fmla="*/ 1155500 w 1589088"/>
                <a:gd name="T73" fmla="*/ 308670 h 1589088"/>
                <a:gd name="T74" fmla="*/ 981849 w 1589088"/>
                <a:gd name="T75" fmla="*/ 193462 h 1589088"/>
                <a:gd name="T76" fmla="*/ 785915 w 1589088"/>
                <a:gd name="T77" fmla="*/ 145640 h 1589088"/>
                <a:gd name="T78" fmla="*/ 902226 w 1589088"/>
                <a:gd name="T79" fmla="*/ 17390 h 1589088"/>
                <a:gd name="T80" fmla="*/ 1136207 w 1589088"/>
                <a:gd name="T81" fmla="*/ 112491 h 1589088"/>
                <a:gd name="T82" fmla="*/ 1320999 w 1589088"/>
                <a:gd name="T83" fmla="*/ 276063 h 1589088"/>
                <a:gd name="T84" fmla="*/ 1429702 w 1589088"/>
                <a:gd name="T85" fmla="*/ 459201 h 1589088"/>
                <a:gd name="T86" fmla="*/ 1481334 w 1589088"/>
                <a:gd name="T87" fmla="*/ 660270 h 1589088"/>
                <a:gd name="T88" fmla="*/ 1475356 w 1589088"/>
                <a:gd name="T89" fmla="*/ 866502 h 1589088"/>
                <a:gd name="T90" fmla="*/ 1412581 w 1589088"/>
                <a:gd name="T91" fmla="*/ 1064855 h 1589088"/>
                <a:gd name="T92" fmla="*/ 1892771 w 1589088"/>
                <a:gd name="T93" fmla="*/ 1636001 h 1589088"/>
                <a:gd name="T94" fmla="*/ 1896304 w 1589088"/>
                <a:gd name="T95" fmla="*/ 1759632 h 1589088"/>
                <a:gd name="T96" fmla="*/ 1783798 w 1589088"/>
                <a:gd name="T97" fmla="*/ 1885980 h 1589088"/>
                <a:gd name="T98" fmla="*/ 1662866 w 1589088"/>
                <a:gd name="T99" fmla="*/ 1900381 h 1589088"/>
                <a:gd name="T100" fmla="*/ 1104954 w 1589088"/>
                <a:gd name="T101" fmla="*/ 1391458 h 1589088"/>
                <a:gd name="T102" fmla="*/ 909835 w 1589088"/>
                <a:gd name="T103" fmla="*/ 1466451 h 1589088"/>
                <a:gd name="T104" fmla="*/ 704388 w 1589088"/>
                <a:gd name="T105" fmla="*/ 1484656 h 1589088"/>
                <a:gd name="T106" fmla="*/ 501116 w 1589088"/>
                <a:gd name="T107" fmla="*/ 1445528 h 1589088"/>
                <a:gd name="T108" fmla="*/ 313061 w 1589088"/>
                <a:gd name="T109" fmla="*/ 1349069 h 1589088"/>
                <a:gd name="T110" fmla="*/ 143758 w 1589088"/>
                <a:gd name="T111" fmla="*/ 1181965 h 1589088"/>
                <a:gd name="T112" fmla="*/ 30708 w 1589088"/>
                <a:gd name="T113" fmla="*/ 954538 h 1589088"/>
                <a:gd name="T114" fmla="*/ 815 w 1589088"/>
                <a:gd name="T115" fmla="*/ 707277 h 1589088"/>
                <a:gd name="T116" fmla="*/ 54351 w 1589088"/>
                <a:gd name="T117" fmla="*/ 463275 h 1589088"/>
                <a:gd name="T118" fmla="*/ 191315 w 1589088"/>
                <a:gd name="T119" fmla="*/ 245360 h 1589088"/>
                <a:gd name="T120" fmla="*/ 397577 w 1589088"/>
                <a:gd name="T121" fmla="*/ 85319 h 1589088"/>
                <a:gd name="T122" fmla="*/ 636177 w 1589088"/>
                <a:gd name="T123" fmla="*/ 7880 h 1589088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1589088" h="1589088">
                  <a:moveTo>
                    <a:pt x="916859" y="288925"/>
                  </a:moveTo>
                  <a:lnTo>
                    <a:pt x="954088" y="332030"/>
                  </a:lnTo>
                  <a:lnTo>
                    <a:pt x="816067" y="450682"/>
                  </a:lnTo>
                  <a:lnTo>
                    <a:pt x="817430" y="454085"/>
                  </a:lnTo>
                  <a:lnTo>
                    <a:pt x="818338" y="457488"/>
                  </a:lnTo>
                  <a:lnTo>
                    <a:pt x="819246" y="461118"/>
                  </a:lnTo>
                  <a:lnTo>
                    <a:pt x="820381" y="464748"/>
                  </a:lnTo>
                  <a:lnTo>
                    <a:pt x="820835" y="468378"/>
                  </a:lnTo>
                  <a:lnTo>
                    <a:pt x="821289" y="472008"/>
                  </a:lnTo>
                  <a:lnTo>
                    <a:pt x="821743" y="475865"/>
                  </a:lnTo>
                  <a:lnTo>
                    <a:pt x="821743" y="479722"/>
                  </a:lnTo>
                  <a:lnTo>
                    <a:pt x="821743" y="483805"/>
                  </a:lnTo>
                  <a:lnTo>
                    <a:pt x="821289" y="487662"/>
                  </a:lnTo>
                  <a:lnTo>
                    <a:pt x="820835" y="491746"/>
                  </a:lnTo>
                  <a:lnTo>
                    <a:pt x="820154" y="495602"/>
                  </a:lnTo>
                  <a:lnTo>
                    <a:pt x="819246" y="499459"/>
                  </a:lnTo>
                  <a:lnTo>
                    <a:pt x="818338" y="503089"/>
                  </a:lnTo>
                  <a:lnTo>
                    <a:pt x="816976" y="506946"/>
                  </a:lnTo>
                  <a:lnTo>
                    <a:pt x="815840" y="510349"/>
                  </a:lnTo>
                  <a:lnTo>
                    <a:pt x="814251" y="513979"/>
                  </a:lnTo>
                  <a:lnTo>
                    <a:pt x="812662" y="517382"/>
                  </a:lnTo>
                  <a:lnTo>
                    <a:pt x="810619" y="520785"/>
                  </a:lnTo>
                  <a:lnTo>
                    <a:pt x="808803" y="523961"/>
                  </a:lnTo>
                  <a:lnTo>
                    <a:pt x="806760" y="527137"/>
                  </a:lnTo>
                  <a:lnTo>
                    <a:pt x="804263" y="530313"/>
                  </a:lnTo>
                  <a:lnTo>
                    <a:pt x="801993" y="533036"/>
                  </a:lnTo>
                  <a:lnTo>
                    <a:pt x="799496" y="535985"/>
                  </a:lnTo>
                  <a:lnTo>
                    <a:pt x="796772" y="538707"/>
                  </a:lnTo>
                  <a:lnTo>
                    <a:pt x="794048" y="541203"/>
                  </a:lnTo>
                  <a:lnTo>
                    <a:pt x="791324" y="543698"/>
                  </a:lnTo>
                  <a:lnTo>
                    <a:pt x="788146" y="545967"/>
                  </a:lnTo>
                  <a:lnTo>
                    <a:pt x="785194" y="548009"/>
                  </a:lnTo>
                  <a:lnTo>
                    <a:pt x="781789" y="550051"/>
                  </a:lnTo>
                  <a:lnTo>
                    <a:pt x="778611" y="552093"/>
                  </a:lnTo>
                  <a:lnTo>
                    <a:pt x="775433" y="553908"/>
                  </a:lnTo>
                  <a:lnTo>
                    <a:pt x="771801" y="555496"/>
                  </a:lnTo>
                  <a:lnTo>
                    <a:pt x="768396" y="556857"/>
                  </a:lnTo>
                  <a:lnTo>
                    <a:pt x="764537" y="558218"/>
                  </a:lnTo>
                  <a:lnTo>
                    <a:pt x="760905" y="559352"/>
                  </a:lnTo>
                  <a:lnTo>
                    <a:pt x="757046" y="560260"/>
                  </a:lnTo>
                  <a:lnTo>
                    <a:pt x="753413" y="560940"/>
                  </a:lnTo>
                  <a:lnTo>
                    <a:pt x="749327" y="561621"/>
                  </a:lnTo>
                  <a:lnTo>
                    <a:pt x="745241" y="562075"/>
                  </a:lnTo>
                  <a:lnTo>
                    <a:pt x="692121" y="754005"/>
                  </a:lnTo>
                  <a:lnTo>
                    <a:pt x="697343" y="756728"/>
                  </a:lnTo>
                  <a:lnTo>
                    <a:pt x="702110" y="759904"/>
                  </a:lnTo>
                  <a:lnTo>
                    <a:pt x="706650" y="763080"/>
                  </a:lnTo>
                  <a:lnTo>
                    <a:pt x="710963" y="766937"/>
                  </a:lnTo>
                  <a:lnTo>
                    <a:pt x="715049" y="770794"/>
                  </a:lnTo>
                  <a:lnTo>
                    <a:pt x="718908" y="774877"/>
                  </a:lnTo>
                  <a:lnTo>
                    <a:pt x="722313" y="779188"/>
                  </a:lnTo>
                  <a:lnTo>
                    <a:pt x="725718" y="783952"/>
                  </a:lnTo>
                  <a:lnTo>
                    <a:pt x="728670" y="788943"/>
                  </a:lnTo>
                  <a:lnTo>
                    <a:pt x="731167" y="793934"/>
                  </a:lnTo>
                  <a:lnTo>
                    <a:pt x="733437" y="799379"/>
                  </a:lnTo>
                  <a:lnTo>
                    <a:pt x="735253" y="804824"/>
                  </a:lnTo>
                  <a:lnTo>
                    <a:pt x="736615" y="810496"/>
                  </a:lnTo>
                  <a:lnTo>
                    <a:pt x="737750" y="816167"/>
                  </a:lnTo>
                  <a:lnTo>
                    <a:pt x="738431" y="822066"/>
                  </a:lnTo>
                  <a:lnTo>
                    <a:pt x="738658" y="828191"/>
                  </a:lnTo>
                  <a:lnTo>
                    <a:pt x="738658" y="832729"/>
                  </a:lnTo>
                  <a:lnTo>
                    <a:pt x="738431" y="836812"/>
                  </a:lnTo>
                  <a:lnTo>
                    <a:pt x="737523" y="840896"/>
                  </a:lnTo>
                  <a:lnTo>
                    <a:pt x="736842" y="844980"/>
                  </a:lnTo>
                  <a:lnTo>
                    <a:pt x="735934" y="849063"/>
                  </a:lnTo>
                  <a:lnTo>
                    <a:pt x="734799" y="852920"/>
                  </a:lnTo>
                  <a:lnTo>
                    <a:pt x="733664" y="856777"/>
                  </a:lnTo>
                  <a:lnTo>
                    <a:pt x="732075" y="860407"/>
                  </a:lnTo>
                  <a:lnTo>
                    <a:pt x="730259" y="864263"/>
                  </a:lnTo>
                  <a:lnTo>
                    <a:pt x="728670" y="867666"/>
                  </a:lnTo>
                  <a:lnTo>
                    <a:pt x="726626" y="871296"/>
                  </a:lnTo>
                  <a:lnTo>
                    <a:pt x="724583" y="874699"/>
                  </a:lnTo>
                  <a:lnTo>
                    <a:pt x="722086" y="877876"/>
                  </a:lnTo>
                  <a:lnTo>
                    <a:pt x="719589" y="881052"/>
                  </a:lnTo>
                  <a:lnTo>
                    <a:pt x="717092" y="884228"/>
                  </a:lnTo>
                  <a:lnTo>
                    <a:pt x="714141" y="886950"/>
                  </a:lnTo>
                  <a:lnTo>
                    <a:pt x="711417" y="889673"/>
                  </a:lnTo>
                  <a:lnTo>
                    <a:pt x="708239" y="892395"/>
                  </a:lnTo>
                  <a:lnTo>
                    <a:pt x="705288" y="894891"/>
                  </a:lnTo>
                  <a:lnTo>
                    <a:pt x="702110" y="896933"/>
                  </a:lnTo>
                  <a:lnTo>
                    <a:pt x="698705" y="899428"/>
                  </a:lnTo>
                  <a:lnTo>
                    <a:pt x="695299" y="901243"/>
                  </a:lnTo>
                  <a:lnTo>
                    <a:pt x="691440" y="903058"/>
                  </a:lnTo>
                  <a:lnTo>
                    <a:pt x="688035" y="904646"/>
                  </a:lnTo>
                  <a:lnTo>
                    <a:pt x="684176" y="906234"/>
                  </a:lnTo>
                  <a:lnTo>
                    <a:pt x="680317" y="907595"/>
                  </a:lnTo>
                  <a:lnTo>
                    <a:pt x="676231" y="908730"/>
                  </a:lnTo>
                  <a:lnTo>
                    <a:pt x="672372" y="909637"/>
                  </a:lnTo>
                  <a:lnTo>
                    <a:pt x="668286" y="910318"/>
                  </a:lnTo>
                  <a:lnTo>
                    <a:pt x="664199" y="910771"/>
                  </a:lnTo>
                  <a:lnTo>
                    <a:pt x="659886" y="911225"/>
                  </a:lnTo>
                  <a:lnTo>
                    <a:pt x="655573" y="911225"/>
                  </a:lnTo>
                  <a:lnTo>
                    <a:pt x="651260" y="911225"/>
                  </a:lnTo>
                  <a:lnTo>
                    <a:pt x="646947" y="910771"/>
                  </a:lnTo>
                  <a:lnTo>
                    <a:pt x="643088" y="910318"/>
                  </a:lnTo>
                  <a:lnTo>
                    <a:pt x="638775" y="909637"/>
                  </a:lnTo>
                  <a:lnTo>
                    <a:pt x="634915" y="908730"/>
                  </a:lnTo>
                  <a:lnTo>
                    <a:pt x="630829" y="907595"/>
                  </a:lnTo>
                  <a:lnTo>
                    <a:pt x="627197" y="906234"/>
                  </a:lnTo>
                  <a:lnTo>
                    <a:pt x="623338" y="904646"/>
                  </a:lnTo>
                  <a:lnTo>
                    <a:pt x="619706" y="903058"/>
                  </a:lnTo>
                  <a:lnTo>
                    <a:pt x="616074" y="901243"/>
                  </a:lnTo>
                  <a:lnTo>
                    <a:pt x="612669" y="899428"/>
                  </a:lnTo>
                  <a:lnTo>
                    <a:pt x="609037" y="896933"/>
                  </a:lnTo>
                  <a:lnTo>
                    <a:pt x="605858" y="894891"/>
                  </a:lnTo>
                  <a:lnTo>
                    <a:pt x="602680" y="892395"/>
                  </a:lnTo>
                  <a:lnTo>
                    <a:pt x="599729" y="889673"/>
                  </a:lnTo>
                  <a:lnTo>
                    <a:pt x="596778" y="886950"/>
                  </a:lnTo>
                  <a:lnTo>
                    <a:pt x="594054" y="884228"/>
                  </a:lnTo>
                  <a:lnTo>
                    <a:pt x="591557" y="881052"/>
                  </a:lnTo>
                  <a:lnTo>
                    <a:pt x="588833" y="877876"/>
                  </a:lnTo>
                  <a:lnTo>
                    <a:pt x="586790" y="874699"/>
                  </a:lnTo>
                  <a:lnTo>
                    <a:pt x="584520" y="871296"/>
                  </a:lnTo>
                  <a:lnTo>
                    <a:pt x="582704" y="867666"/>
                  </a:lnTo>
                  <a:lnTo>
                    <a:pt x="580661" y="864263"/>
                  </a:lnTo>
                  <a:lnTo>
                    <a:pt x="579072" y="860407"/>
                  </a:lnTo>
                  <a:lnTo>
                    <a:pt x="577710" y="856777"/>
                  </a:lnTo>
                  <a:lnTo>
                    <a:pt x="576348" y="852920"/>
                  </a:lnTo>
                  <a:lnTo>
                    <a:pt x="575212" y="849063"/>
                  </a:lnTo>
                  <a:lnTo>
                    <a:pt x="574077" y="844980"/>
                  </a:lnTo>
                  <a:lnTo>
                    <a:pt x="573396" y="840896"/>
                  </a:lnTo>
                  <a:lnTo>
                    <a:pt x="572942" y="836812"/>
                  </a:lnTo>
                  <a:lnTo>
                    <a:pt x="572488" y="832729"/>
                  </a:lnTo>
                  <a:lnTo>
                    <a:pt x="572488" y="828191"/>
                  </a:lnTo>
                  <a:lnTo>
                    <a:pt x="572488" y="825242"/>
                  </a:lnTo>
                  <a:lnTo>
                    <a:pt x="572715" y="822066"/>
                  </a:lnTo>
                  <a:lnTo>
                    <a:pt x="573623" y="815940"/>
                  </a:lnTo>
                  <a:lnTo>
                    <a:pt x="574986" y="810042"/>
                  </a:lnTo>
                  <a:lnTo>
                    <a:pt x="576575" y="804370"/>
                  </a:lnTo>
                  <a:lnTo>
                    <a:pt x="454445" y="733134"/>
                  </a:lnTo>
                  <a:lnTo>
                    <a:pt x="449904" y="736083"/>
                  </a:lnTo>
                  <a:lnTo>
                    <a:pt x="444910" y="738352"/>
                  </a:lnTo>
                  <a:lnTo>
                    <a:pt x="439689" y="740166"/>
                  </a:lnTo>
                  <a:lnTo>
                    <a:pt x="434468" y="741981"/>
                  </a:lnTo>
                  <a:lnTo>
                    <a:pt x="429020" y="743569"/>
                  </a:lnTo>
                  <a:lnTo>
                    <a:pt x="423571" y="744477"/>
                  </a:lnTo>
                  <a:lnTo>
                    <a:pt x="417669" y="745158"/>
                  </a:lnTo>
                  <a:lnTo>
                    <a:pt x="412221" y="745384"/>
                  </a:lnTo>
                  <a:lnTo>
                    <a:pt x="408589" y="745158"/>
                  </a:lnTo>
                  <a:lnTo>
                    <a:pt x="405411" y="744931"/>
                  </a:lnTo>
                  <a:lnTo>
                    <a:pt x="398828" y="744023"/>
                  </a:lnTo>
                  <a:lnTo>
                    <a:pt x="305755" y="898294"/>
                  </a:lnTo>
                  <a:lnTo>
                    <a:pt x="257175" y="869255"/>
                  </a:lnTo>
                  <a:lnTo>
                    <a:pt x="349113" y="716118"/>
                  </a:lnTo>
                  <a:lnTo>
                    <a:pt x="347070" y="713396"/>
                  </a:lnTo>
                  <a:lnTo>
                    <a:pt x="344573" y="710220"/>
                  </a:lnTo>
                  <a:lnTo>
                    <a:pt x="342757" y="707497"/>
                  </a:lnTo>
                  <a:lnTo>
                    <a:pt x="340714" y="704321"/>
                  </a:lnTo>
                  <a:lnTo>
                    <a:pt x="339125" y="701145"/>
                  </a:lnTo>
                  <a:lnTo>
                    <a:pt x="337536" y="697969"/>
                  </a:lnTo>
                  <a:lnTo>
                    <a:pt x="335720" y="694793"/>
                  </a:lnTo>
                  <a:lnTo>
                    <a:pt x="334358" y="691390"/>
                  </a:lnTo>
                  <a:lnTo>
                    <a:pt x="333223" y="687987"/>
                  </a:lnTo>
                  <a:lnTo>
                    <a:pt x="332087" y="684584"/>
                  </a:lnTo>
                  <a:lnTo>
                    <a:pt x="331179" y="680954"/>
                  </a:lnTo>
                  <a:lnTo>
                    <a:pt x="330498" y="677324"/>
                  </a:lnTo>
                  <a:lnTo>
                    <a:pt x="329590" y="673467"/>
                  </a:lnTo>
                  <a:lnTo>
                    <a:pt x="329136" y="670064"/>
                  </a:lnTo>
                  <a:lnTo>
                    <a:pt x="328909" y="665981"/>
                  </a:lnTo>
                  <a:lnTo>
                    <a:pt x="328909" y="662351"/>
                  </a:lnTo>
                  <a:lnTo>
                    <a:pt x="328909" y="658040"/>
                  </a:lnTo>
                  <a:lnTo>
                    <a:pt x="329363" y="653730"/>
                  </a:lnTo>
                  <a:lnTo>
                    <a:pt x="330044" y="649646"/>
                  </a:lnTo>
                  <a:lnTo>
                    <a:pt x="330725" y="645335"/>
                  </a:lnTo>
                  <a:lnTo>
                    <a:pt x="331633" y="641479"/>
                  </a:lnTo>
                  <a:lnTo>
                    <a:pt x="332768" y="637395"/>
                  </a:lnTo>
                  <a:lnTo>
                    <a:pt x="333904" y="633765"/>
                  </a:lnTo>
                  <a:lnTo>
                    <a:pt x="335493" y="629908"/>
                  </a:lnTo>
                  <a:lnTo>
                    <a:pt x="337082" y="626279"/>
                  </a:lnTo>
                  <a:lnTo>
                    <a:pt x="339125" y="622649"/>
                  </a:lnTo>
                  <a:lnTo>
                    <a:pt x="340941" y="619246"/>
                  </a:lnTo>
                  <a:lnTo>
                    <a:pt x="342984" y="615843"/>
                  </a:lnTo>
                  <a:lnTo>
                    <a:pt x="345481" y="612666"/>
                  </a:lnTo>
                  <a:lnTo>
                    <a:pt x="347978" y="609263"/>
                  </a:lnTo>
                  <a:lnTo>
                    <a:pt x="350475" y="606314"/>
                  </a:lnTo>
                  <a:lnTo>
                    <a:pt x="353426" y="603592"/>
                  </a:lnTo>
                  <a:lnTo>
                    <a:pt x="356150" y="600642"/>
                  </a:lnTo>
                  <a:lnTo>
                    <a:pt x="359101" y="598147"/>
                  </a:lnTo>
                  <a:lnTo>
                    <a:pt x="362279" y="595878"/>
                  </a:lnTo>
                  <a:lnTo>
                    <a:pt x="365458" y="593383"/>
                  </a:lnTo>
                  <a:lnTo>
                    <a:pt x="369090" y="591341"/>
                  </a:lnTo>
                  <a:lnTo>
                    <a:pt x="372495" y="589299"/>
                  </a:lnTo>
                  <a:lnTo>
                    <a:pt x="376127" y="587484"/>
                  </a:lnTo>
                  <a:lnTo>
                    <a:pt x="379759" y="585669"/>
                  </a:lnTo>
                  <a:lnTo>
                    <a:pt x="383618" y="584308"/>
                  </a:lnTo>
                  <a:lnTo>
                    <a:pt x="387250" y="582947"/>
                  </a:lnTo>
                  <a:lnTo>
                    <a:pt x="391336" y="581812"/>
                  </a:lnTo>
                  <a:lnTo>
                    <a:pt x="395196" y="580905"/>
                  </a:lnTo>
                  <a:lnTo>
                    <a:pt x="399509" y="580224"/>
                  </a:lnTo>
                  <a:lnTo>
                    <a:pt x="403368" y="579544"/>
                  </a:lnTo>
                  <a:lnTo>
                    <a:pt x="407681" y="579317"/>
                  </a:lnTo>
                  <a:lnTo>
                    <a:pt x="412221" y="579090"/>
                  </a:lnTo>
                  <a:lnTo>
                    <a:pt x="416307" y="579317"/>
                  </a:lnTo>
                  <a:lnTo>
                    <a:pt x="420620" y="579544"/>
                  </a:lnTo>
                  <a:lnTo>
                    <a:pt x="424707" y="580224"/>
                  </a:lnTo>
                  <a:lnTo>
                    <a:pt x="428793" y="580905"/>
                  </a:lnTo>
                  <a:lnTo>
                    <a:pt x="432652" y="581812"/>
                  </a:lnTo>
                  <a:lnTo>
                    <a:pt x="436738" y="582947"/>
                  </a:lnTo>
                  <a:lnTo>
                    <a:pt x="440597" y="584308"/>
                  </a:lnTo>
                  <a:lnTo>
                    <a:pt x="444456" y="585669"/>
                  </a:lnTo>
                  <a:lnTo>
                    <a:pt x="447861" y="587484"/>
                  </a:lnTo>
                  <a:lnTo>
                    <a:pt x="451720" y="589299"/>
                  </a:lnTo>
                  <a:lnTo>
                    <a:pt x="454899" y="591341"/>
                  </a:lnTo>
                  <a:lnTo>
                    <a:pt x="458531" y="593383"/>
                  </a:lnTo>
                  <a:lnTo>
                    <a:pt x="461709" y="595878"/>
                  </a:lnTo>
                  <a:lnTo>
                    <a:pt x="464887" y="598147"/>
                  </a:lnTo>
                  <a:lnTo>
                    <a:pt x="467838" y="600642"/>
                  </a:lnTo>
                  <a:lnTo>
                    <a:pt x="470562" y="603592"/>
                  </a:lnTo>
                  <a:lnTo>
                    <a:pt x="473513" y="606314"/>
                  </a:lnTo>
                  <a:lnTo>
                    <a:pt x="476010" y="609263"/>
                  </a:lnTo>
                  <a:lnTo>
                    <a:pt x="478734" y="612666"/>
                  </a:lnTo>
                  <a:lnTo>
                    <a:pt x="481004" y="615843"/>
                  </a:lnTo>
                  <a:lnTo>
                    <a:pt x="483047" y="619246"/>
                  </a:lnTo>
                  <a:lnTo>
                    <a:pt x="484864" y="622649"/>
                  </a:lnTo>
                  <a:lnTo>
                    <a:pt x="486907" y="626279"/>
                  </a:lnTo>
                  <a:lnTo>
                    <a:pt x="488496" y="629908"/>
                  </a:lnTo>
                  <a:lnTo>
                    <a:pt x="490085" y="633765"/>
                  </a:lnTo>
                  <a:lnTo>
                    <a:pt x="491220" y="637395"/>
                  </a:lnTo>
                  <a:lnTo>
                    <a:pt x="492355" y="641479"/>
                  </a:lnTo>
                  <a:lnTo>
                    <a:pt x="493490" y="645335"/>
                  </a:lnTo>
                  <a:lnTo>
                    <a:pt x="494171" y="649646"/>
                  </a:lnTo>
                  <a:lnTo>
                    <a:pt x="494625" y="653730"/>
                  </a:lnTo>
                  <a:lnTo>
                    <a:pt x="495079" y="658040"/>
                  </a:lnTo>
                  <a:lnTo>
                    <a:pt x="495079" y="662351"/>
                  </a:lnTo>
                  <a:lnTo>
                    <a:pt x="495079" y="665527"/>
                  </a:lnTo>
                  <a:lnTo>
                    <a:pt x="494852" y="669157"/>
                  </a:lnTo>
                  <a:lnTo>
                    <a:pt x="494398" y="672333"/>
                  </a:lnTo>
                  <a:lnTo>
                    <a:pt x="493944" y="675509"/>
                  </a:lnTo>
                  <a:lnTo>
                    <a:pt x="492355" y="682088"/>
                  </a:lnTo>
                  <a:lnTo>
                    <a:pt x="490539" y="688214"/>
                  </a:lnTo>
                  <a:lnTo>
                    <a:pt x="610853" y="758543"/>
                  </a:lnTo>
                  <a:lnTo>
                    <a:pt x="616528" y="755140"/>
                  </a:lnTo>
                  <a:lnTo>
                    <a:pt x="622430" y="752417"/>
                  </a:lnTo>
                  <a:lnTo>
                    <a:pt x="628559" y="749922"/>
                  </a:lnTo>
                  <a:lnTo>
                    <a:pt x="634915" y="748107"/>
                  </a:lnTo>
                  <a:lnTo>
                    <a:pt x="690305" y="547101"/>
                  </a:lnTo>
                  <a:lnTo>
                    <a:pt x="686673" y="544152"/>
                  </a:lnTo>
                  <a:lnTo>
                    <a:pt x="682814" y="540976"/>
                  </a:lnTo>
                  <a:lnTo>
                    <a:pt x="679409" y="537800"/>
                  </a:lnTo>
                  <a:lnTo>
                    <a:pt x="676004" y="533943"/>
                  </a:lnTo>
                  <a:lnTo>
                    <a:pt x="673053" y="530540"/>
                  </a:lnTo>
                  <a:lnTo>
                    <a:pt x="670102" y="526456"/>
                  </a:lnTo>
                  <a:lnTo>
                    <a:pt x="667605" y="522373"/>
                  </a:lnTo>
                  <a:lnTo>
                    <a:pt x="665107" y="518062"/>
                  </a:lnTo>
                  <a:lnTo>
                    <a:pt x="662837" y="513979"/>
                  </a:lnTo>
                  <a:lnTo>
                    <a:pt x="661021" y="509214"/>
                  </a:lnTo>
                  <a:lnTo>
                    <a:pt x="659432" y="504450"/>
                  </a:lnTo>
                  <a:lnTo>
                    <a:pt x="658070" y="499913"/>
                  </a:lnTo>
                  <a:lnTo>
                    <a:pt x="657162" y="494922"/>
                  </a:lnTo>
                  <a:lnTo>
                    <a:pt x="656027" y="489931"/>
                  </a:lnTo>
                  <a:lnTo>
                    <a:pt x="655573" y="484940"/>
                  </a:lnTo>
                  <a:lnTo>
                    <a:pt x="655573" y="479722"/>
                  </a:lnTo>
                  <a:lnTo>
                    <a:pt x="655573" y="475411"/>
                  </a:lnTo>
                  <a:lnTo>
                    <a:pt x="655800" y="471327"/>
                  </a:lnTo>
                  <a:lnTo>
                    <a:pt x="656708" y="467017"/>
                  </a:lnTo>
                  <a:lnTo>
                    <a:pt x="657389" y="463160"/>
                  </a:lnTo>
                  <a:lnTo>
                    <a:pt x="658297" y="458850"/>
                  </a:lnTo>
                  <a:lnTo>
                    <a:pt x="659432" y="455220"/>
                  </a:lnTo>
                  <a:lnTo>
                    <a:pt x="660567" y="451136"/>
                  </a:lnTo>
                  <a:lnTo>
                    <a:pt x="661929" y="447506"/>
                  </a:lnTo>
                  <a:lnTo>
                    <a:pt x="663745" y="443649"/>
                  </a:lnTo>
                  <a:lnTo>
                    <a:pt x="665561" y="440246"/>
                  </a:lnTo>
                  <a:lnTo>
                    <a:pt x="667605" y="436617"/>
                  </a:lnTo>
                  <a:lnTo>
                    <a:pt x="669648" y="433440"/>
                  </a:lnTo>
                  <a:lnTo>
                    <a:pt x="672145" y="430037"/>
                  </a:lnTo>
                  <a:lnTo>
                    <a:pt x="674642" y="426861"/>
                  </a:lnTo>
                  <a:lnTo>
                    <a:pt x="677139" y="423912"/>
                  </a:lnTo>
                  <a:lnTo>
                    <a:pt x="679863" y="420963"/>
                  </a:lnTo>
                  <a:lnTo>
                    <a:pt x="682814" y="418240"/>
                  </a:lnTo>
                  <a:lnTo>
                    <a:pt x="685765" y="415518"/>
                  </a:lnTo>
                  <a:lnTo>
                    <a:pt x="688943" y="413249"/>
                  </a:lnTo>
                  <a:lnTo>
                    <a:pt x="692121" y="410980"/>
                  </a:lnTo>
                  <a:lnTo>
                    <a:pt x="695526" y="408712"/>
                  </a:lnTo>
                  <a:lnTo>
                    <a:pt x="698932" y="406670"/>
                  </a:lnTo>
                  <a:lnTo>
                    <a:pt x="702791" y="404855"/>
                  </a:lnTo>
                  <a:lnTo>
                    <a:pt x="706196" y="403267"/>
                  </a:lnTo>
                  <a:lnTo>
                    <a:pt x="710055" y="401679"/>
                  </a:lnTo>
                  <a:lnTo>
                    <a:pt x="713914" y="400318"/>
                  </a:lnTo>
                  <a:lnTo>
                    <a:pt x="718000" y="399410"/>
                  </a:lnTo>
                  <a:lnTo>
                    <a:pt x="721859" y="398503"/>
                  </a:lnTo>
                  <a:lnTo>
                    <a:pt x="725945" y="397595"/>
                  </a:lnTo>
                  <a:lnTo>
                    <a:pt x="730032" y="397141"/>
                  </a:lnTo>
                  <a:lnTo>
                    <a:pt x="734345" y="396915"/>
                  </a:lnTo>
                  <a:lnTo>
                    <a:pt x="738658" y="396688"/>
                  </a:lnTo>
                  <a:lnTo>
                    <a:pt x="744106" y="396915"/>
                  </a:lnTo>
                  <a:lnTo>
                    <a:pt x="749554" y="397595"/>
                  </a:lnTo>
                  <a:lnTo>
                    <a:pt x="754775" y="398276"/>
                  </a:lnTo>
                  <a:lnTo>
                    <a:pt x="759770" y="399637"/>
                  </a:lnTo>
                  <a:lnTo>
                    <a:pt x="764764" y="400998"/>
                  </a:lnTo>
                  <a:lnTo>
                    <a:pt x="769758" y="403040"/>
                  </a:lnTo>
                  <a:lnTo>
                    <a:pt x="774298" y="405082"/>
                  </a:lnTo>
                  <a:lnTo>
                    <a:pt x="778838" y="407577"/>
                  </a:lnTo>
                  <a:lnTo>
                    <a:pt x="916859" y="288925"/>
                  </a:lnTo>
                  <a:close/>
                  <a:moveTo>
                    <a:pt x="607752" y="120128"/>
                  </a:moveTo>
                  <a:lnTo>
                    <a:pt x="595738" y="120581"/>
                  </a:lnTo>
                  <a:lnTo>
                    <a:pt x="583950" y="121488"/>
                  </a:lnTo>
                  <a:lnTo>
                    <a:pt x="571936" y="122621"/>
                  </a:lnTo>
                  <a:lnTo>
                    <a:pt x="559921" y="123755"/>
                  </a:lnTo>
                  <a:lnTo>
                    <a:pt x="548133" y="125341"/>
                  </a:lnTo>
                  <a:lnTo>
                    <a:pt x="536119" y="127154"/>
                  </a:lnTo>
                  <a:lnTo>
                    <a:pt x="524331" y="129421"/>
                  </a:lnTo>
                  <a:lnTo>
                    <a:pt x="512543" y="131688"/>
                  </a:lnTo>
                  <a:lnTo>
                    <a:pt x="500755" y="134407"/>
                  </a:lnTo>
                  <a:lnTo>
                    <a:pt x="489194" y="137581"/>
                  </a:lnTo>
                  <a:lnTo>
                    <a:pt x="477406" y="140754"/>
                  </a:lnTo>
                  <a:lnTo>
                    <a:pt x="466072" y="144380"/>
                  </a:lnTo>
                  <a:lnTo>
                    <a:pt x="454511" y="148234"/>
                  </a:lnTo>
                  <a:lnTo>
                    <a:pt x="443176" y="152313"/>
                  </a:lnTo>
                  <a:lnTo>
                    <a:pt x="431615" y="156620"/>
                  </a:lnTo>
                  <a:lnTo>
                    <a:pt x="420508" y="161380"/>
                  </a:lnTo>
                  <a:lnTo>
                    <a:pt x="409400" y="166593"/>
                  </a:lnTo>
                  <a:lnTo>
                    <a:pt x="398519" y="171579"/>
                  </a:lnTo>
                  <a:lnTo>
                    <a:pt x="387411" y="177246"/>
                  </a:lnTo>
                  <a:lnTo>
                    <a:pt x="376530" y="183139"/>
                  </a:lnTo>
                  <a:lnTo>
                    <a:pt x="365876" y="189485"/>
                  </a:lnTo>
                  <a:lnTo>
                    <a:pt x="355221" y="195831"/>
                  </a:lnTo>
                  <a:lnTo>
                    <a:pt x="344794" y="202631"/>
                  </a:lnTo>
                  <a:lnTo>
                    <a:pt x="334593" y="209431"/>
                  </a:lnTo>
                  <a:lnTo>
                    <a:pt x="324392" y="216684"/>
                  </a:lnTo>
                  <a:lnTo>
                    <a:pt x="314191" y="224163"/>
                  </a:lnTo>
                  <a:lnTo>
                    <a:pt x="304443" y="232323"/>
                  </a:lnTo>
                  <a:lnTo>
                    <a:pt x="294695" y="240483"/>
                  </a:lnTo>
                  <a:lnTo>
                    <a:pt x="284948" y="248869"/>
                  </a:lnTo>
                  <a:lnTo>
                    <a:pt x="275654" y="257482"/>
                  </a:lnTo>
                  <a:lnTo>
                    <a:pt x="266359" y="266548"/>
                  </a:lnTo>
                  <a:lnTo>
                    <a:pt x="257518" y="275614"/>
                  </a:lnTo>
                  <a:lnTo>
                    <a:pt x="248678" y="285134"/>
                  </a:lnTo>
                  <a:lnTo>
                    <a:pt x="240290" y="294654"/>
                  </a:lnTo>
                  <a:lnTo>
                    <a:pt x="232129" y="304400"/>
                  </a:lnTo>
                  <a:lnTo>
                    <a:pt x="224195" y="314373"/>
                  </a:lnTo>
                  <a:lnTo>
                    <a:pt x="216714" y="324346"/>
                  </a:lnTo>
                  <a:lnTo>
                    <a:pt x="209460" y="334545"/>
                  </a:lnTo>
                  <a:lnTo>
                    <a:pt x="202433" y="344971"/>
                  </a:lnTo>
                  <a:lnTo>
                    <a:pt x="195632" y="355397"/>
                  </a:lnTo>
                  <a:lnTo>
                    <a:pt x="189058" y="366050"/>
                  </a:lnTo>
                  <a:lnTo>
                    <a:pt x="183164" y="376703"/>
                  </a:lnTo>
                  <a:lnTo>
                    <a:pt x="177271" y="387583"/>
                  </a:lnTo>
                  <a:lnTo>
                    <a:pt x="171603" y="398462"/>
                  </a:lnTo>
                  <a:lnTo>
                    <a:pt x="166390" y="409342"/>
                  </a:lnTo>
                  <a:lnTo>
                    <a:pt x="161402" y="420448"/>
                  </a:lnTo>
                  <a:lnTo>
                    <a:pt x="156642" y="431554"/>
                  </a:lnTo>
                  <a:lnTo>
                    <a:pt x="152108" y="443114"/>
                  </a:lnTo>
                  <a:lnTo>
                    <a:pt x="148028" y="454673"/>
                  </a:lnTo>
                  <a:lnTo>
                    <a:pt x="144174" y="466006"/>
                  </a:lnTo>
                  <a:lnTo>
                    <a:pt x="140774" y="477565"/>
                  </a:lnTo>
                  <a:lnTo>
                    <a:pt x="137373" y="489125"/>
                  </a:lnTo>
                  <a:lnTo>
                    <a:pt x="134426" y="500911"/>
                  </a:lnTo>
                  <a:lnTo>
                    <a:pt x="131706" y="512470"/>
                  </a:lnTo>
                  <a:lnTo>
                    <a:pt x="129213" y="524256"/>
                  </a:lnTo>
                  <a:lnTo>
                    <a:pt x="127172" y="536269"/>
                  </a:lnTo>
                  <a:lnTo>
                    <a:pt x="125359" y="548055"/>
                  </a:lnTo>
                  <a:lnTo>
                    <a:pt x="123772" y="560068"/>
                  </a:lnTo>
                  <a:lnTo>
                    <a:pt x="122185" y="571854"/>
                  </a:lnTo>
                  <a:lnTo>
                    <a:pt x="121278" y="583867"/>
                  </a:lnTo>
                  <a:lnTo>
                    <a:pt x="120598" y="595880"/>
                  </a:lnTo>
                  <a:lnTo>
                    <a:pt x="120145" y="607666"/>
                  </a:lnTo>
                  <a:lnTo>
                    <a:pt x="120145" y="619905"/>
                  </a:lnTo>
                  <a:lnTo>
                    <a:pt x="120145" y="631918"/>
                  </a:lnTo>
                  <a:lnTo>
                    <a:pt x="120598" y="643704"/>
                  </a:lnTo>
                  <a:lnTo>
                    <a:pt x="121278" y="655717"/>
                  </a:lnTo>
                  <a:lnTo>
                    <a:pt x="122185" y="667503"/>
                  </a:lnTo>
                  <a:lnTo>
                    <a:pt x="123772" y="679516"/>
                  </a:lnTo>
                  <a:lnTo>
                    <a:pt x="125359" y="691529"/>
                  </a:lnTo>
                  <a:lnTo>
                    <a:pt x="127172" y="703315"/>
                  </a:lnTo>
                  <a:lnTo>
                    <a:pt x="129213" y="715328"/>
                  </a:lnTo>
                  <a:lnTo>
                    <a:pt x="131706" y="726887"/>
                  </a:lnTo>
                  <a:lnTo>
                    <a:pt x="134426" y="738673"/>
                  </a:lnTo>
                  <a:lnTo>
                    <a:pt x="137373" y="750460"/>
                  </a:lnTo>
                  <a:lnTo>
                    <a:pt x="140774" y="762019"/>
                  </a:lnTo>
                  <a:lnTo>
                    <a:pt x="144174" y="773579"/>
                  </a:lnTo>
                  <a:lnTo>
                    <a:pt x="148028" y="784911"/>
                  </a:lnTo>
                  <a:lnTo>
                    <a:pt x="152108" y="796471"/>
                  </a:lnTo>
                  <a:lnTo>
                    <a:pt x="156642" y="807804"/>
                  </a:lnTo>
                  <a:lnTo>
                    <a:pt x="161402" y="819136"/>
                  </a:lnTo>
                  <a:lnTo>
                    <a:pt x="166390" y="830016"/>
                  </a:lnTo>
                  <a:lnTo>
                    <a:pt x="171603" y="841122"/>
                  </a:lnTo>
                  <a:lnTo>
                    <a:pt x="177271" y="852002"/>
                  </a:lnTo>
                  <a:lnTo>
                    <a:pt x="183164" y="862881"/>
                  </a:lnTo>
                  <a:lnTo>
                    <a:pt x="189058" y="873534"/>
                  </a:lnTo>
                  <a:lnTo>
                    <a:pt x="195632" y="884187"/>
                  </a:lnTo>
                  <a:lnTo>
                    <a:pt x="202433" y="894613"/>
                  </a:lnTo>
                  <a:lnTo>
                    <a:pt x="209460" y="904813"/>
                  </a:lnTo>
                  <a:lnTo>
                    <a:pt x="216714" y="915239"/>
                  </a:lnTo>
                  <a:lnTo>
                    <a:pt x="224195" y="925212"/>
                  </a:lnTo>
                  <a:lnTo>
                    <a:pt x="232129" y="934958"/>
                  </a:lnTo>
                  <a:lnTo>
                    <a:pt x="240290" y="944931"/>
                  </a:lnTo>
                  <a:lnTo>
                    <a:pt x="248678" y="954450"/>
                  </a:lnTo>
                  <a:lnTo>
                    <a:pt x="257518" y="963743"/>
                  </a:lnTo>
                  <a:lnTo>
                    <a:pt x="266359" y="973036"/>
                  </a:lnTo>
                  <a:lnTo>
                    <a:pt x="275654" y="982102"/>
                  </a:lnTo>
                  <a:lnTo>
                    <a:pt x="284948" y="990715"/>
                  </a:lnTo>
                  <a:lnTo>
                    <a:pt x="294695" y="999102"/>
                  </a:lnTo>
                  <a:lnTo>
                    <a:pt x="304443" y="1007261"/>
                  </a:lnTo>
                  <a:lnTo>
                    <a:pt x="314191" y="1015194"/>
                  </a:lnTo>
                  <a:lnTo>
                    <a:pt x="324392" y="1022674"/>
                  </a:lnTo>
                  <a:lnTo>
                    <a:pt x="334593" y="1029927"/>
                  </a:lnTo>
                  <a:lnTo>
                    <a:pt x="344794" y="1036953"/>
                  </a:lnTo>
                  <a:lnTo>
                    <a:pt x="355221" y="1043753"/>
                  </a:lnTo>
                  <a:lnTo>
                    <a:pt x="365876" y="1050099"/>
                  </a:lnTo>
                  <a:lnTo>
                    <a:pt x="376530" y="1056446"/>
                  </a:lnTo>
                  <a:lnTo>
                    <a:pt x="387411" y="1062339"/>
                  </a:lnTo>
                  <a:lnTo>
                    <a:pt x="398292" y="1067779"/>
                  </a:lnTo>
                  <a:lnTo>
                    <a:pt x="409400" y="1072992"/>
                  </a:lnTo>
                  <a:lnTo>
                    <a:pt x="420508" y="1078205"/>
                  </a:lnTo>
                  <a:lnTo>
                    <a:pt x="431615" y="1082738"/>
                  </a:lnTo>
                  <a:lnTo>
                    <a:pt x="443176" y="1087271"/>
                  </a:lnTo>
                  <a:lnTo>
                    <a:pt x="454511" y="1091351"/>
                  </a:lnTo>
                  <a:lnTo>
                    <a:pt x="466072" y="1095204"/>
                  </a:lnTo>
                  <a:lnTo>
                    <a:pt x="477406" y="1098830"/>
                  </a:lnTo>
                  <a:lnTo>
                    <a:pt x="489194" y="1102004"/>
                  </a:lnTo>
                  <a:lnTo>
                    <a:pt x="500755" y="1104950"/>
                  </a:lnTo>
                  <a:lnTo>
                    <a:pt x="512543" y="1107897"/>
                  </a:lnTo>
                  <a:lnTo>
                    <a:pt x="524331" y="1110163"/>
                  </a:lnTo>
                  <a:lnTo>
                    <a:pt x="536119" y="1112203"/>
                  </a:lnTo>
                  <a:lnTo>
                    <a:pt x="548133" y="1114243"/>
                  </a:lnTo>
                  <a:lnTo>
                    <a:pt x="559921" y="1115830"/>
                  </a:lnTo>
                  <a:lnTo>
                    <a:pt x="571936" y="1116963"/>
                  </a:lnTo>
                  <a:lnTo>
                    <a:pt x="583950" y="1118096"/>
                  </a:lnTo>
                  <a:lnTo>
                    <a:pt x="595738" y="1118776"/>
                  </a:lnTo>
                  <a:lnTo>
                    <a:pt x="607752" y="1119230"/>
                  </a:lnTo>
                  <a:lnTo>
                    <a:pt x="619540" y="1119230"/>
                  </a:lnTo>
                  <a:lnTo>
                    <a:pt x="631782" y="1119230"/>
                  </a:lnTo>
                  <a:lnTo>
                    <a:pt x="643796" y="1118776"/>
                  </a:lnTo>
                  <a:lnTo>
                    <a:pt x="655584" y="1118096"/>
                  </a:lnTo>
                  <a:lnTo>
                    <a:pt x="667598" y="1116963"/>
                  </a:lnTo>
                  <a:lnTo>
                    <a:pt x="679613" y="1115830"/>
                  </a:lnTo>
                  <a:lnTo>
                    <a:pt x="691401" y="1114243"/>
                  </a:lnTo>
                  <a:lnTo>
                    <a:pt x="703415" y="1112203"/>
                  </a:lnTo>
                  <a:lnTo>
                    <a:pt x="715203" y="1110163"/>
                  </a:lnTo>
                  <a:lnTo>
                    <a:pt x="726991" y="1107897"/>
                  </a:lnTo>
                  <a:lnTo>
                    <a:pt x="738779" y="1104950"/>
                  </a:lnTo>
                  <a:lnTo>
                    <a:pt x="750340" y="1102004"/>
                  </a:lnTo>
                  <a:lnTo>
                    <a:pt x="762128" y="1098830"/>
                  </a:lnTo>
                  <a:lnTo>
                    <a:pt x="773462" y="1095204"/>
                  </a:lnTo>
                  <a:lnTo>
                    <a:pt x="785023" y="1091351"/>
                  </a:lnTo>
                  <a:lnTo>
                    <a:pt x="796358" y="1087271"/>
                  </a:lnTo>
                  <a:lnTo>
                    <a:pt x="807692" y="1082738"/>
                  </a:lnTo>
                  <a:lnTo>
                    <a:pt x="819026" y="1078205"/>
                  </a:lnTo>
                  <a:lnTo>
                    <a:pt x="830134" y="1072992"/>
                  </a:lnTo>
                  <a:lnTo>
                    <a:pt x="841015" y="1067779"/>
                  </a:lnTo>
                  <a:lnTo>
                    <a:pt x="852123" y="1062339"/>
                  </a:lnTo>
                  <a:lnTo>
                    <a:pt x="862777" y="1056446"/>
                  </a:lnTo>
                  <a:lnTo>
                    <a:pt x="873658" y="1050099"/>
                  </a:lnTo>
                  <a:lnTo>
                    <a:pt x="884086" y="1043753"/>
                  </a:lnTo>
                  <a:lnTo>
                    <a:pt x="894740" y="1036953"/>
                  </a:lnTo>
                  <a:lnTo>
                    <a:pt x="904941" y="1029927"/>
                  </a:lnTo>
                  <a:lnTo>
                    <a:pt x="915142" y="1022674"/>
                  </a:lnTo>
                  <a:lnTo>
                    <a:pt x="925343" y="1015194"/>
                  </a:lnTo>
                  <a:lnTo>
                    <a:pt x="935091" y="1007261"/>
                  </a:lnTo>
                  <a:lnTo>
                    <a:pt x="944839" y="999102"/>
                  </a:lnTo>
                  <a:lnTo>
                    <a:pt x="954586" y="990715"/>
                  </a:lnTo>
                  <a:lnTo>
                    <a:pt x="963880" y="982102"/>
                  </a:lnTo>
                  <a:lnTo>
                    <a:pt x="972948" y="973036"/>
                  </a:lnTo>
                  <a:lnTo>
                    <a:pt x="982016" y="963743"/>
                  </a:lnTo>
                  <a:lnTo>
                    <a:pt x="990856" y="954450"/>
                  </a:lnTo>
                  <a:lnTo>
                    <a:pt x="999244" y="944931"/>
                  </a:lnTo>
                  <a:lnTo>
                    <a:pt x="1007405" y="934958"/>
                  </a:lnTo>
                  <a:lnTo>
                    <a:pt x="1015339" y="925212"/>
                  </a:lnTo>
                  <a:lnTo>
                    <a:pt x="1022820" y="915239"/>
                  </a:lnTo>
                  <a:lnTo>
                    <a:pt x="1030074" y="904813"/>
                  </a:lnTo>
                  <a:lnTo>
                    <a:pt x="1037101" y="894613"/>
                  </a:lnTo>
                  <a:lnTo>
                    <a:pt x="1043902" y="884187"/>
                  </a:lnTo>
                  <a:lnTo>
                    <a:pt x="1050249" y="873534"/>
                  </a:lnTo>
                  <a:lnTo>
                    <a:pt x="1056370" y="862881"/>
                  </a:lnTo>
                  <a:lnTo>
                    <a:pt x="1062263" y="852002"/>
                  </a:lnTo>
                  <a:lnTo>
                    <a:pt x="1067931" y="841122"/>
                  </a:lnTo>
                  <a:lnTo>
                    <a:pt x="1073144" y="830016"/>
                  </a:lnTo>
                  <a:lnTo>
                    <a:pt x="1078132" y="819136"/>
                  </a:lnTo>
                  <a:lnTo>
                    <a:pt x="1082892" y="807804"/>
                  </a:lnTo>
                  <a:lnTo>
                    <a:pt x="1087426" y="796471"/>
                  </a:lnTo>
                  <a:lnTo>
                    <a:pt x="1091280" y="784911"/>
                  </a:lnTo>
                  <a:lnTo>
                    <a:pt x="1095360" y="773579"/>
                  </a:lnTo>
                  <a:lnTo>
                    <a:pt x="1098760" y="762019"/>
                  </a:lnTo>
                  <a:lnTo>
                    <a:pt x="1102161" y="750460"/>
                  </a:lnTo>
                  <a:lnTo>
                    <a:pt x="1105108" y="738673"/>
                  </a:lnTo>
                  <a:lnTo>
                    <a:pt x="1107828" y="726887"/>
                  </a:lnTo>
                  <a:lnTo>
                    <a:pt x="1110321" y="715328"/>
                  </a:lnTo>
                  <a:lnTo>
                    <a:pt x="1112362" y="703315"/>
                  </a:lnTo>
                  <a:lnTo>
                    <a:pt x="1114175" y="691529"/>
                  </a:lnTo>
                  <a:lnTo>
                    <a:pt x="1115762" y="679516"/>
                  </a:lnTo>
                  <a:lnTo>
                    <a:pt x="1117122" y="667503"/>
                  </a:lnTo>
                  <a:lnTo>
                    <a:pt x="1118256" y="655717"/>
                  </a:lnTo>
                  <a:lnTo>
                    <a:pt x="1118936" y="643704"/>
                  </a:lnTo>
                  <a:lnTo>
                    <a:pt x="1119389" y="631918"/>
                  </a:lnTo>
                  <a:lnTo>
                    <a:pt x="1119389" y="619905"/>
                  </a:lnTo>
                  <a:lnTo>
                    <a:pt x="1119389" y="607666"/>
                  </a:lnTo>
                  <a:lnTo>
                    <a:pt x="1118936" y="595880"/>
                  </a:lnTo>
                  <a:lnTo>
                    <a:pt x="1118256" y="583867"/>
                  </a:lnTo>
                  <a:lnTo>
                    <a:pt x="1117122" y="571854"/>
                  </a:lnTo>
                  <a:lnTo>
                    <a:pt x="1115762" y="560068"/>
                  </a:lnTo>
                  <a:lnTo>
                    <a:pt x="1114175" y="548055"/>
                  </a:lnTo>
                  <a:lnTo>
                    <a:pt x="1112362" y="536269"/>
                  </a:lnTo>
                  <a:lnTo>
                    <a:pt x="1110321" y="524256"/>
                  </a:lnTo>
                  <a:lnTo>
                    <a:pt x="1107828" y="512470"/>
                  </a:lnTo>
                  <a:lnTo>
                    <a:pt x="1105108" y="500911"/>
                  </a:lnTo>
                  <a:lnTo>
                    <a:pt x="1102161" y="489125"/>
                  </a:lnTo>
                  <a:lnTo>
                    <a:pt x="1098760" y="477565"/>
                  </a:lnTo>
                  <a:lnTo>
                    <a:pt x="1095360" y="466006"/>
                  </a:lnTo>
                  <a:lnTo>
                    <a:pt x="1091280" y="454673"/>
                  </a:lnTo>
                  <a:lnTo>
                    <a:pt x="1087426" y="443114"/>
                  </a:lnTo>
                  <a:lnTo>
                    <a:pt x="1082892" y="431554"/>
                  </a:lnTo>
                  <a:lnTo>
                    <a:pt x="1078132" y="420448"/>
                  </a:lnTo>
                  <a:lnTo>
                    <a:pt x="1073144" y="409342"/>
                  </a:lnTo>
                  <a:lnTo>
                    <a:pt x="1067931" y="398462"/>
                  </a:lnTo>
                  <a:lnTo>
                    <a:pt x="1062263" y="387583"/>
                  </a:lnTo>
                  <a:lnTo>
                    <a:pt x="1056370" y="376703"/>
                  </a:lnTo>
                  <a:lnTo>
                    <a:pt x="1050249" y="366050"/>
                  </a:lnTo>
                  <a:lnTo>
                    <a:pt x="1043902" y="355397"/>
                  </a:lnTo>
                  <a:lnTo>
                    <a:pt x="1037101" y="344971"/>
                  </a:lnTo>
                  <a:lnTo>
                    <a:pt x="1030074" y="334545"/>
                  </a:lnTo>
                  <a:lnTo>
                    <a:pt x="1022820" y="324346"/>
                  </a:lnTo>
                  <a:lnTo>
                    <a:pt x="1015339" y="314373"/>
                  </a:lnTo>
                  <a:lnTo>
                    <a:pt x="1007405" y="304400"/>
                  </a:lnTo>
                  <a:lnTo>
                    <a:pt x="999244" y="294654"/>
                  </a:lnTo>
                  <a:lnTo>
                    <a:pt x="990856" y="285134"/>
                  </a:lnTo>
                  <a:lnTo>
                    <a:pt x="982016" y="275614"/>
                  </a:lnTo>
                  <a:lnTo>
                    <a:pt x="972948" y="266548"/>
                  </a:lnTo>
                  <a:lnTo>
                    <a:pt x="963880" y="257482"/>
                  </a:lnTo>
                  <a:lnTo>
                    <a:pt x="954586" y="248869"/>
                  </a:lnTo>
                  <a:lnTo>
                    <a:pt x="944839" y="240483"/>
                  </a:lnTo>
                  <a:lnTo>
                    <a:pt x="935091" y="232323"/>
                  </a:lnTo>
                  <a:lnTo>
                    <a:pt x="925343" y="224163"/>
                  </a:lnTo>
                  <a:lnTo>
                    <a:pt x="915142" y="216684"/>
                  </a:lnTo>
                  <a:lnTo>
                    <a:pt x="904941" y="209431"/>
                  </a:lnTo>
                  <a:lnTo>
                    <a:pt x="894740" y="202631"/>
                  </a:lnTo>
                  <a:lnTo>
                    <a:pt x="884086" y="195831"/>
                  </a:lnTo>
                  <a:lnTo>
                    <a:pt x="873658" y="189485"/>
                  </a:lnTo>
                  <a:lnTo>
                    <a:pt x="862777" y="183139"/>
                  </a:lnTo>
                  <a:lnTo>
                    <a:pt x="852123" y="177246"/>
                  </a:lnTo>
                  <a:lnTo>
                    <a:pt x="841015" y="171579"/>
                  </a:lnTo>
                  <a:lnTo>
                    <a:pt x="830134" y="166593"/>
                  </a:lnTo>
                  <a:lnTo>
                    <a:pt x="819026" y="161380"/>
                  </a:lnTo>
                  <a:lnTo>
                    <a:pt x="807692" y="156620"/>
                  </a:lnTo>
                  <a:lnTo>
                    <a:pt x="796358" y="152313"/>
                  </a:lnTo>
                  <a:lnTo>
                    <a:pt x="785023" y="148234"/>
                  </a:lnTo>
                  <a:lnTo>
                    <a:pt x="773462" y="144380"/>
                  </a:lnTo>
                  <a:lnTo>
                    <a:pt x="762128" y="140754"/>
                  </a:lnTo>
                  <a:lnTo>
                    <a:pt x="750340" y="137581"/>
                  </a:lnTo>
                  <a:lnTo>
                    <a:pt x="738779" y="134407"/>
                  </a:lnTo>
                  <a:lnTo>
                    <a:pt x="726991" y="131688"/>
                  </a:lnTo>
                  <a:lnTo>
                    <a:pt x="715203" y="129421"/>
                  </a:lnTo>
                  <a:lnTo>
                    <a:pt x="703415" y="127154"/>
                  </a:lnTo>
                  <a:lnTo>
                    <a:pt x="691401" y="125341"/>
                  </a:lnTo>
                  <a:lnTo>
                    <a:pt x="679613" y="123755"/>
                  </a:lnTo>
                  <a:lnTo>
                    <a:pt x="667598" y="122621"/>
                  </a:lnTo>
                  <a:lnTo>
                    <a:pt x="655584" y="121488"/>
                  </a:lnTo>
                  <a:lnTo>
                    <a:pt x="643796" y="120581"/>
                  </a:lnTo>
                  <a:lnTo>
                    <a:pt x="631782" y="120128"/>
                  </a:lnTo>
                  <a:lnTo>
                    <a:pt x="619540" y="120128"/>
                  </a:lnTo>
                  <a:lnTo>
                    <a:pt x="607752" y="120128"/>
                  </a:lnTo>
                  <a:close/>
                  <a:moveTo>
                    <a:pt x="619540" y="0"/>
                  </a:moveTo>
                  <a:lnTo>
                    <a:pt x="634502" y="227"/>
                  </a:lnTo>
                  <a:lnTo>
                    <a:pt x="649690" y="907"/>
                  </a:lnTo>
                  <a:lnTo>
                    <a:pt x="664198" y="1587"/>
                  </a:lnTo>
                  <a:lnTo>
                    <a:pt x="678933" y="3173"/>
                  </a:lnTo>
                  <a:lnTo>
                    <a:pt x="694121" y="4533"/>
                  </a:lnTo>
                  <a:lnTo>
                    <a:pt x="708629" y="6573"/>
                  </a:lnTo>
                  <a:lnTo>
                    <a:pt x="723364" y="8840"/>
                  </a:lnTo>
                  <a:lnTo>
                    <a:pt x="738098" y="11560"/>
                  </a:lnTo>
                  <a:lnTo>
                    <a:pt x="752607" y="14506"/>
                  </a:lnTo>
                  <a:lnTo>
                    <a:pt x="767115" y="17906"/>
                  </a:lnTo>
                  <a:lnTo>
                    <a:pt x="781623" y="21533"/>
                  </a:lnTo>
                  <a:lnTo>
                    <a:pt x="796131" y="25839"/>
                  </a:lnTo>
                  <a:lnTo>
                    <a:pt x="810412" y="30146"/>
                  </a:lnTo>
                  <a:lnTo>
                    <a:pt x="824694" y="34905"/>
                  </a:lnTo>
                  <a:lnTo>
                    <a:pt x="838975" y="40118"/>
                  </a:lnTo>
                  <a:lnTo>
                    <a:pt x="853030" y="45558"/>
                  </a:lnTo>
                  <a:lnTo>
                    <a:pt x="866858" y="51451"/>
                  </a:lnTo>
                  <a:lnTo>
                    <a:pt x="880686" y="57571"/>
                  </a:lnTo>
                  <a:lnTo>
                    <a:pt x="894514" y="64144"/>
                  </a:lnTo>
                  <a:lnTo>
                    <a:pt x="907888" y="71170"/>
                  </a:lnTo>
                  <a:lnTo>
                    <a:pt x="921263" y="78423"/>
                  </a:lnTo>
                  <a:lnTo>
                    <a:pt x="934638" y="85903"/>
                  </a:lnTo>
                  <a:lnTo>
                    <a:pt x="947786" y="93836"/>
                  </a:lnTo>
                  <a:lnTo>
                    <a:pt x="960934" y="102222"/>
                  </a:lnTo>
                  <a:lnTo>
                    <a:pt x="973401" y="110835"/>
                  </a:lnTo>
                  <a:lnTo>
                    <a:pt x="986096" y="119901"/>
                  </a:lnTo>
                  <a:lnTo>
                    <a:pt x="998791" y="129421"/>
                  </a:lnTo>
                  <a:lnTo>
                    <a:pt x="1010805" y="139167"/>
                  </a:lnTo>
                  <a:lnTo>
                    <a:pt x="1023046" y="149140"/>
                  </a:lnTo>
                  <a:lnTo>
                    <a:pt x="1034607" y="159793"/>
                  </a:lnTo>
                  <a:lnTo>
                    <a:pt x="1046395" y="170446"/>
                  </a:lnTo>
                  <a:lnTo>
                    <a:pt x="1057956" y="181779"/>
                  </a:lnTo>
                  <a:lnTo>
                    <a:pt x="1067251" y="191072"/>
                  </a:lnTo>
                  <a:lnTo>
                    <a:pt x="1076318" y="200591"/>
                  </a:lnTo>
                  <a:lnTo>
                    <a:pt x="1084932" y="210564"/>
                  </a:lnTo>
                  <a:lnTo>
                    <a:pt x="1093546" y="220310"/>
                  </a:lnTo>
                  <a:lnTo>
                    <a:pt x="1101934" y="230283"/>
                  </a:lnTo>
                  <a:lnTo>
                    <a:pt x="1110095" y="240709"/>
                  </a:lnTo>
                  <a:lnTo>
                    <a:pt x="1117802" y="250909"/>
                  </a:lnTo>
                  <a:lnTo>
                    <a:pt x="1125510" y="261108"/>
                  </a:lnTo>
                  <a:lnTo>
                    <a:pt x="1132764" y="271988"/>
                  </a:lnTo>
                  <a:lnTo>
                    <a:pt x="1139791" y="282414"/>
                  </a:lnTo>
                  <a:lnTo>
                    <a:pt x="1146592" y="293294"/>
                  </a:lnTo>
                  <a:lnTo>
                    <a:pt x="1153166" y="304173"/>
                  </a:lnTo>
                  <a:lnTo>
                    <a:pt x="1159513" y="315279"/>
                  </a:lnTo>
                  <a:lnTo>
                    <a:pt x="1165634" y="326159"/>
                  </a:lnTo>
                  <a:lnTo>
                    <a:pt x="1171527" y="337492"/>
                  </a:lnTo>
                  <a:lnTo>
                    <a:pt x="1177195" y="348598"/>
                  </a:lnTo>
                  <a:lnTo>
                    <a:pt x="1182408" y="360157"/>
                  </a:lnTo>
                  <a:lnTo>
                    <a:pt x="1187622" y="371490"/>
                  </a:lnTo>
                  <a:lnTo>
                    <a:pt x="1192610" y="383050"/>
                  </a:lnTo>
                  <a:lnTo>
                    <a:pt x="1197143" y="394609"/>
                  </a:lnTo>
                  <a:lnTo>
                    <a:pt x="1201677" y="406395"/>
                  </a:lnTo>
                  <a:lnTo>
                    <a:pt x="1205984" y="418181"/>
                  </a:lnTo>
                  <a:lnTo>
                    <a:pt x="1209611" y="429741"/>
                  </a:lnTo>
                  <a:lnTo>
                    <a:pt x="1213465" y="441754"/>
                  </a:lnTo>
                  <a:lnTo>
                    <a:pt x="1216865" y="453540"/>
                  </a:lnTo>
                  <a:lnTo>
                    <a:pt x="1219812" y="465552"/>
                  </a:lnTo>
                  <a:lnTo>
                    <a:pt x="1222986" y="477792"/>
                  </a:lnTo>
                  <a:lnTo>
                    <a:pt x="1225706" y="489578"/>
                  </a:lnTo>
                  <a:lnTo>
                    <a:pt x="1228200" y="501818"/>
                  </a:lnTo>
                  <a:lnTo>
                    <a:pt x="1230240" y="514057"/>
                  </a:lnTo>
                  <a:lnTo>
                    <a:pt x="1232280" y="526070"/>
                  </a:lnTo>
                  <a:lnTo>
                    <a:pt x="1233867" y="538536"/>
                  </a:lnTo>
                  <a:lnTo>
                    <a:pt x="1235680" y="550775"/>
                  </a:lnTo>
                  <a:lnTo>
                    <a:pt x="1236814" y="563015"/>
                  </a:lnTo>
                  <a:lnTo>
                    <a:pt x="1237720" y="575254"/>
                  </a:lnTo>
                  <a:lnTo>
                    <a:pt x="1238401" y="587720"/>
                  </a:lnTo>
                  <a:lnTo>
                    <a:pt x="1239081" y="599733"/>
                  </a:lnTo>
                  <a:lnTo>
                    <a:pt x="1239307" y="612199"/>
                  </a:lnTo>
                  <a:lnTo>
                    <a:pt x="1239307" y="624665"/>
                  </a:lnTo>
                  <a:lnTo>
                    <a:pt x="1239081" y="636678"/>
                  </a:lnTo>
                  <a:lnTo>
                    <a:pt x="1238627" y="649144"/>
                  </a:lnTo>
                  <a:lnTo>
                    <a:pt x="1237947" y="661610"/>
                  </a:lnTo>
                  <a:lnTo>
                    <a:pt x="1237040" y="673623"/>
                  </a:lnTo>
                  <a:lnTo>
                    <a:pt x="1235907" y="686089"/>
                  </a:lnTo>
                  <a:lnTo>
                    <a:pt x="1234320" y="698102"/>
                  </a:lnTo>
                  <a:lnTo>
                    <a:pt x="1232507" y="710341"/>
                  </a:lnTo>
                  <a:lnTo>
                    <a:pt x="1230693" y="722807"/>
                  </a:lnTo>
                  <a:lnTo>
                    <a:pt x="1228653" y="734820"/>
                  </a:lnTo>
                  <a:lnTo>
                    <a:pt x="1226159" y="746833"/>
                  </a:lnTo>
                  <a:lnTo>
                    <a:pt x="1223439" y="759073"/>
                  </a:lnTo>
                  <a:lnTo>
                    <a:pt x="1220719" y="771085"/>
                  </a:lnTo>
                  <a:lnTo>
                    <a:pt x="1217545" y="783098"/>
                  </a:lnTo>
                  <a:lnTo>
                    <a:pt x="1214145" y="795111"/>
                  </a:lnTo>
                  <a:lnTo>
                    <a:pt x="1210518" y="806897"/>
                  </a:lnTo>
                  <a:lnTo>
                    <a:pt x="1206664" y="818683"/>
                  </a:lnTo>
                  <a:lnTo>
                    <a:pt x="1202357" y="830469"/>
                  </a:lnTo>
                  <a:lnTo>
                    <a:pt x="1198277" y="842255"/>
                  </a:lnTo>
                  <a:lnTo>
                    <a:pt x="1193516" y="853588"/>
                  </a:lnTo>
                  <a:lnTo>
                    <a:pt x="1188529" y="865374"/>
                  </a:lnTo>
                  <a:lnTo>
                    <a:pt x="1183769" y="876934"/>
                  </a:lnTo>
                  <a:lnTo>
                    <a:pt x="1178328" y="888267"/>
                  </a:lnTo>
                  <a:lnTo>
                    <a:pt x="1172661" y="899599"/>
                  </a:lnTo>
                  <a:lnTo>
                    <a:pt x="1166767" y="910706"/>
                  </a:lnTo>
                  <a:lnTo>
                    <a:pt x="1160646" y="921812"/>
                  </a:lnTo>
                  <a:lnTo>
                    <a:pt x="1534229" y="1295115"/>
                  </a:lnTo>
                  <a:lnTo>
                    <a:pt x="1540350" y="1301461"/>
                  </a:lnTo>
                  <a:lnTo>
                    <a:pt x="1545790" y="1308034"/>
                  </a:lnTo>
                  <a:lnTo>
                    <a:pt x="1551231" y="1314607"/>
                  </a:lnTo>
                  <a:lnTo>
                    <a:pt x="1556445" y="1321407"/>
                  </a:lnTo>
                  <a:lnTo>
                    <a:pt x="1560752" y="1328433"/>
                  </a:lnTo>
                  <a:lnTo>
                    <a:pt x="1565286" y="1335460"/>
                  </a:lnTo>
                  <a:lnTo>
                    <a:pt x="1569366" y="1342713"/>
                  </a:lnTo>
                  <a:lnTo>
                    <a:pt x="1572766" y="1349966"/>
                  </a:lnTo>
                  <a:lnTo>
                    <a:pt x="1576167" y="1357219"/>
                  </a:lnTo>
                  <a:lnTo>
                    <a:pt x="1578887" y="1364698"/>
                  </a:lnTo>
                  <a:lnTo>
                    <a:pt x="1581381" y="1372178"/>
                  </a:lnTo>
                  <a:lnTo>
                    <a:pt x="1583648" y="1379658"/>
                  </a:lnTo>
                  <a:lnTo>
                    <a:pt x="1585461" y="1387137"/>
                  </a:lnTo>
                  <a:lnTo>
                    <a:pt x="1586821" y="1394617"/>
                  </a:lnTo>
                  <a:lnTo>
                    <a:pt x="1587955" y="1402323"/>
                  </a:lnTo>
                  <a:lnTo>
                    <a:pt x="1588635" y="1409803"/>
                  </a:lnTo>
                  <a:lnTo>
                    <a:pt x="1589088" y="1417283"/>
                  </a:lnTo>
                  <a:lnTo>
                    <a:pt x="1589088" y="1424762"/>
                  </a:lnTo>
                  <a:lnTo>
                    <a:pt x="1588861" y="1432242"/>
                  </a:lnTo>
                  <a:lnTo>
                    <a:pt x="1588181" y="1439495"/>
                  </a:lnTo>
                  <a:lnTo>
                    <a:pt x="1587274" y="1446748"/>
                  </a:lnTo>
                  <a:lnTo>
                    <a:pt x="1585914" y="1454001"/>
                  </a:lnTo>
                  <a:lnTo>
                    <a:pt x="1584101" y="1461027"/>
                  </a:lnTo>
                  <a:lnTo>
                    <a:pt x="1581834" y="1467827"/>
                  </a:lnTo>
                  <a:lnTo>
                    <a:pt x="1579340" y="1474627"/>
                  </a:lnTo>
                  <a:lnTo>
                    <a:pt x="1576620" y="1481200"/>
                  </a:lnTo>
                  <a:lnTo>
                    <a:pt x="1573220" y="1487773"/>
                  </a:lnTo>
                  <a:lnTo>
                    <a:pt x="1569593" y="1494119"/>
                  </a:lnTo>
                  <a:lnTo>
                    <a:pt x="1565512" y="1500239"/>
                  </a:lnTo>
                  <a:lnTo>
                    <a:pt x="1561432" y="1506132"/>
                  </a:lnTo>
                  <a:lnTo>
                    <a:pt x="1556445" y="1511572"/>
                  </a:lnTo>
                  <a:lnTo>
                    <a:pt x="1551231" y="1517011"/>
                  </a:lnTo>
                  <a:lnTo>
                    <a:pt x="1517228" y="1551237"/>
                  </a:lnTo>
                  <a:lnTo>
                    <a:pt x="1511787" y="1556223"/>
                  </a:lnTo>
                  <a:lnTo>
                    <a:pt x="1506120" y="1561209"/>
                  </a:lnTo>
                  <a:lnTo>
                    <a:pt x="1500226" y="1565516"/>
                  </a:lnTo>
                  <a:lnTo>
                    <a:pt x="1494106" y="1569369"/>
                  </a:lnTo>
                  <a:lnTo>
                    <a:pt x="1487985" y="1573222"/>
                  </a:lnTo>
                  <a:lnTo>
                    <a:pt x="1481411" y="1576395"/>
                  </a:lnTo>
                  <a:lnTo>
                    <a:pt x="1474837" y="1579342"/>
                  </a:lnTo>
                  <a:lnTo>
                    <a:pt x="1468036" y="1581835"/>
                  </a:lnTo>
                  <a:lnTo>
                    <a:pt x="1461009" y="1583875"/>
                  </a:lnTo>
                  <a:lnTo>
                    <a:pt x="1453982" y="1585688"/>
                  </a:lnTo>
                  <a:lnTo>
                    <a:pt x="1446728" y="1587275"/>
                  </a:lnTo>
                  <a:lnTo>
                    <a:pt x="1439474" y="1588182"/>
                  </a:lnTo>
                  <a:lnTo>
                    <a:pt x="1432219" y="1588862"/>
                  </a:lnTo>
                  <a:lnTo>
                    <a:pt x="1424739" y="1589088"/>
                  </a:lnTo>
                  <a:lnTo>
                    <a:pt x="1417258" y="1589088"/>
                  </a:lnTo>
                  <a:lnTo>
                    <a:pt x="1409777" y="1588862"/>
                  </a:lnTo>
                  <a:lnTo>
                    <a:pt x="1402296" y="1587955"/>
                  </a:lnTo>
                  <a:lnTo>
                    <a:pt x="1394589" y="1587048"/>
                  </a:lnTo>
                  <a:lnTo>
                    <a:pt x="1387108" y="1585235"/>
                  </a:lnTo>
                  <a:lnTo>
                    <a:pt x="1379628" y="1583422"/>
                  </a:lnTo>
                  <a:lnTo>
                    <a:pt x="1372147" y="1581382"/>
                  </a:lnTo>
                  <a:lnTo>
                    <a:pt x="1364666" y="1578662"/>
                  </a:lnTo>
                  <a:lnTo>
                    <a:pt x="1357186" y="1575942"/>
                  </a:lnTo>
                  <a:lnTo>
                    <a:pt x="1349931" y="1572769"/>
                  </a:lnTo>
                  <a:lnTo>
                    <a:pt x="1342677" y="1569142"/>
                  </a:lnTo>
                  <a:lnTo>
                    <a:pt x="1335423" y="1565289"/>
                  </a:lnTo>
                  <a:lnTo>
                    <a:pt x="1328396" y="1560756"/>
                  </a:lnTo>
                  <a:lnTo>
                    <a:pt x="1321369" y="1556223"/>
                  </a:lnTo>
                  <a:lnTo>
                    <a:pt x="1314568" y="1551237"/>
                  </a:lnTo>
                  <a:lnTo>
                    <a:pt x="1307994" y="1545797"/>
                  </a:lnTo>
                  <a:lnTo>
                    <a:pt x="1301420" y="1540130"/>
                  </a:lnTo>
                  <a:lnTo>
                    <a:pt x="1295299" y="1534011"/>
                  </a:lnTo>
                  <a:lnTo>
                    <a:pt x="921716" y="1160708"/>
                  </a:lnTo>
                  <a:lnTo>
                    <a:pt x="910835" y="1166827"/>
                  </a:lnTo>
                  <a:lnTo>
                    <a:pt x="899501" y="1172720"/>
                  </a:lnTo>
                  <a:lnTo>
                    <a:pt x="888166" y="1178160"/>
                  </a:lnTo>
                  <a:lnTo>
                    <a:pt x="876832" y="1183600"/>
                  </a:lnTo>
                  <a:lnTo>
                    <a:pt x="865498" y="1188586"/>
                  </a:lnTo>
                  <a:lnTo>
                    <a:pt x="853710" y="1193346"/>
                  </a:lnTo>
                  <a:lnTo>
                    <a:pt x="842375" y="1198106"/>
                  </a:lnTo>
                  <a:lnTo>
                    <a:pt x="830588" y="1202412"/>
                  </a:lnTo>
                  <a:lnTo>
                    <a:pt x="818573" y="1206492"/>
                  </a:lnTo>
                  <a:lnTo>
                    <a:pt x="807012" y="1210572"/>
                  </a:lnTo>
                  <a:lnTo>
                    <a:pt x="794997" y="1213972"/>
                  </a:lnTo>
                  <a:lnTo>
                    <a:pt x="783210" y="1217598"/>
                  </a:lnTo>
                  <a:lnTo>
                    <a:pt x="771195" y="1220545"/>
                  </a:lnTo>
                  <a:lnTo>
                    <a:pt x="758954" y="1223265"/>
                  </a:lnTo>
                  <a:lnTo>
                    <a:pt x="746939" y="1226211"/>
                  </a:lnTo>
                  <a:lnTo>
                    <a:pt x="734698" y="1228478"/>
                  </a:lnTo>
                  <a:lnTo>
                    <a:pt x="722457" y="1230518"/>
                  </a:lnTo>
                  <a:lnTo>
                    <a:pt x="710442" y="1232784"/>
                  </a:lnTo>
                  <a:lnTo>
                    <a:pt x="698201" y="1234371"/>
                  </a:lnTo>
                  <a:lnTo>
                    <a:pt x="685960" y="1235731"/>
                  </a:lnTo>
                  <a:lnTo>
                    <a:pt x="673719" y="1236864"/>
                  </a:lnTo>
                  <a:lnTo>
                    <a:pt x="661478" y="1237771"/>
                  </a:lnTo>
                  <a:lnTo>
                    <a:pt x="649010" y="1238451"/>
                  </a:lnTo>
                  <a:lnTo>
                    <a:pt x="636769" y="1239131"/>
                  </a:lnTo>
                  <a:lnTo>
                    <a:pt x="624527" y="1239357"/>
                  </a:lnTo>
                  <a:lnTo>
                    <a:pt x="612060" y="1239357"/>
                  </a:lnTo>
                  <a:lnTo>
                    <a:pt x="599818" y="1239131"/>
                  </a:lnTo>
                  <a:lnTo>
                    <a:pt x="587577" y="1238451"/>
                  </a:lnTo>
                  <a:lnTo>
                    <a:pt x="575109" y="1237544"/>
                  </a:lnTo>
                  <a:lnTo>
                    <a:pt x="562868" y="1236638"/>
                  </a:lnTo>
                  <a:lnTo>
                    <a:pt x="550627" y="1235504"/>
                  </a:lnTo>
                  <a:lnTo>
                    <a:pt x="538612" y="1233918"/>
                  </a:lnTo>
                  <a:lnTo>
                    <a:pt x="526145" y="1232331"/>
                  </a:lnTo>
                  <a:lnTo>
                    <a:pt x="513903" y="1230291"/>
                  </a:lnTo>
                  <a:lnTo>
                    <a:pt x="501889" y="1228025"/>
                  </a:lnTo>
                  <a:lnTo>
                    <a:pt x="489648" y="1225758"/>
                  </a:lnTo>
                  <a:lnTo>
                    <a:pt x="477633" y="1222811"/>
                  </a:lnTo>
                  <a:lnTo>
                    <a:pt x="465619" y="1219865"/>
                  </a:lnTo>
                  <a:lnTo>
                    <a:pt x="453604" y="1216918"/>
                  </a:lnTo>
                  <a:lnTo>
                    <a:pt x="441590" y="1213292"/>
                  </a:lnTo>
                  <a:lnTo>
                    <a:pt x="429802" y="1209665"/>
                  </a:lnTo>
                  <a:lnTo>
                    <a:pt x="418014" y="1205812"/>
                  </a:lnTo>
                  <a:lnTo>
                    <a:pt x="406453" y="1201506"/>
                  </a:lnTo>
                  <a:lnTo>
                    <a:pt x="394665" y="1197199"/>
                  </a:lnTo>
                  <a:lnTo>
                    <a:pt x="383104" y="1192440"/>
                  </a:lnTo>
                  <a:lnTo>
                    <a:pt x="371543" y="1187680"/>
                  </a:lnTo>
                  <a:lnTo>
                    <a:pt x="359982" y="1182467"/>
                  </a:lnTo>
                  <a:lnTo>
                    <a:pt x="348647" y="1177027"/>
                  </a:lnTo>
                  <a:lnTo>
                    <a:pt x="337313" y="1171360"/>
                  </a:lnTo>
                  <a:lnTo>
                    <a:pt x="326205" y="1165694"/>
                  </a:lnTo>
                  <a:lnTo>
                    <a:pt x="315097" y="1159574"/>
                  </a:lnTo>
                  <a:lnTo>
                    <a:pt x="304216" y="1153228"/>
                  </a:lnTo>
                  <a:lnTo>
                    <a:pt x="293109" y="1146655"/>
                  </a:lnTo>
                  <a:lnTo>
                    <a:pt x="282454" y="1139629"/>
                  </a:lnTo>
                  <a:lnTo>
                    <a:pt x="272026" y="1132602"/>
                  </a:lnTo>
                  <a:lnTo>
                    <a:pt x="261145" y="1125349"/>
                  </a:lnTo>
                  <a:lnTo>
                    <a:pt x="250944" y="1117643"/>
                  </a:lnTo>
                  <a:lnTo>
                    <a:pt x="240517" y="1109937"/>
                  </a:lnTo>
                  <a:lnTo>
                    <a:pt x="230316" y="1101777"/>
                  </a:lnTo>
                  <a:lnTo>
                    <a:pt x="220341" y="1093617"/>
                  </a:lnTo>
                  <a:lnTo>
                    <a:pt x="210367" y="1085004"/>
                  </a:lnTo>
                  <a:lnTo>
                    <a:pt x="200620" y="1076391"/>
                  </a:lnTo>
                  <a:lnTo>
                    <a:pt x="191099" y="1067099"/>
                  </a:lnTo>
                  <a:lnTo>
                    <a:pt x="181578" y="1057806"/>
                  </a:lnTo>
                  <a:lnTo>
                    <a:pt x="170470" y="1046473"/>
                  </a:lnTo>
                  <a:lnTo>
                    <a:pt x="159589" y="1034913"/>
                  </a:lnTo>
                  <a:lnTo>
                    <a:pt x="149161" y="1022901"/>
                  </a:lnTo>
                  <a:lnTo>
                    <a:pt x="139187" y="1010888"/>
                  </a:lnTo>
                  <a:lnTo>
                    <a:pt x="129213" y="998648"/>
                  </a:lnTo>
                  <a:lnTo>
                    <a:pt x="119918" y="985956"/>
                  </a:lnTo>
                  <a:lnTo>
                    <a:pt x="110851" y="973489"/>
                  </a:lnTo>
                  <a:lnTo>
                    <a:pt x="102237" y="960797"/>
                  </a:lnTo>
                  <a:lnTo>
                    <a:pt x="93849" y="947651"/>
                  </a:lnTo>
                  <a:lnTo>
                    <a:pt x="85688" y="934505"/>
                  </a:lnTo>
                  <a:lnTo>
                    <a:pt x="78208" y="921358"/>
                  </a:lnTo>
                  <a:lnTo>
                    <a:pt x="70954" y="907986"/>
                  </a:lnTo>
                  <a:lnTo>
                    <a:pt x="64153" y="894386"/>
                  </a:lnTo>
                  <a:lnTo>
                    <a:pt x="57579" y="880560"/>
                  </a:lnTo>
                  <a:lnTo>
                    <a:pt x="51232" y="866734"/>
                  </a:lnTo>
                  <a:lnTo>
                    <a:pt x="45338" y="852908"/>
                  </a:lnTo>
                  <a:lnTo>
                    <a:pt x="39897" y="838856"/>
                  </a:lnTo>
                  <a:lnTo>
                    <a:pt x="34910" y="824803"/>
                  </a:lnTo>
                  <a:lnTo>
                    <a:pt x="30150" y="810524"/>
                  </a:lnTo>
                  <a:lnTo>
                    <a:pt x="25616" y="796244"/>
                  </a:lnTo>
                  <a:lnTo>
                    <a:pt x="21535" y="781738"/>
                  </a:lnTo>
                  <a:lnTo>
                    <a:pt x="17682" y="767232"/>
                  </a:lnTo>
                  <a:lnTo>
                    <a:pt x="14508" y="752726"/>
                  </a:lnTo>
                  <a:lnTo>
                    <a:pt x="11334" y="738220"/>
                  </a:lnTo>
                  <a:lnTo>
                    <a:pt x="8841" y="723487"/>
                  </a:lnTo>
                  <a:lnTo>
                    <a:pt x="6574" y="708755"/>
                  </a:lnTo>
                  <a:lnTo>
                    <a:pt x="4307" y="694022"/>
                  </a:lnTo>
                  <a:lnTo>
                    <a:pt x="2947" y="679289"/>
                  </a:lnTo>
                  <a:lnTo>
                    <a:pt x="1587" y="664330"/>
                  </a:lnTo>
                  <a:lnTo>
                    <a:pt x="680" y="649597"/>
                  </a:lnTo>
                  <a:lnTo>
                    <a:pt x="227" y="634638"/>
                  </a:lnTo>
                  <a:lnTo>
                    <a:pt x="0" y="619905"/>
                  </a:lnTo>
                  <a:lnTo>
                    <a:pt x="227" y="604946"/>
                  </a:lnTo>
                  <a:lnTo>
                    <a:pt x="680" y="589987"/>
                  </a:lnTo>
                  <a:lnTo>
                    <a:pt x="1587" y="575254"/>
                  </a:lnTo>
                  <a:lnTo>
                    <a:pt x="2947" y="560295"/>
                  </a:lnTo>
                  <a:lnTo>
                    <a:pt x="4307" y="545562"/>
                  </a:lnTo>
                  <a:lnTo>
                    <a:pt x="6574" y="530830"/>
                  </a:lnTo>
                  <a:lnTo>
                    <a:pt x="8841" y="516097"/>
                  </a:lnTo>
                  <a:lnTo>
                    <a:pt x="11334" y="501364"/>
                  </a:lnTo>
                  <a:lnTo>
                    <a:pt x="14508" y="486858"/>
                  </a:lnTo>
                  <a:lnTo>
                    <a:pt x="17682" y="472352"/>
                  </a:lnTo>
                  <a:lnTo>
                    <a:pt x="21535" y="457846"/>
                  </a:lnTo>
                  <a:lnTo>
                    <a:pt x="25616" y="443340"/>
                  </a:lnTo>
                  <a:lnTo>
                    <a:pt x="30150" y="429061"/>
                  </a:lnTo>
                  <a:lnTo>
                    <a:pt x="34910" y="414781"/>
                  </a:lnTo>
                  <a:lnTo>
                    <a:pt x="39897" y="400502"/>
                  </a:lnTo>
                  <a:lnTo>
                    <a:pt x="45338" y="386449"/>
                  </a:lnTo>
                  <a:lnTo>
                    <a:pt x="51232" y="372850"/>
                  </a:lnTo>
                  <a:lnTo>
                    <a:pt x="57579" y="359024"/>
                  </a:lnTo>
                  <a:lnTo>
                    <a:pt x="64153" y="345198"/>
                  </a:lnTo>
                  <a:lnTo>
                    <a:pt x="70954" y="331599"/>
                  </a:lnTo>
                  <a:lnTo>
                    <a:pt x="78208" y="318226"/>
                  </a:lnTo>
                  <a:lnTo>
                    <a:pt x="85688" y="304853"/>
                  </a:lnTo>
                  <a:lnTo>
                    <a:pt x="93849" y="291934"/>
                  </a:lnTo>
                  <a:lnTo>
                    <a:pt x="102237" y="278788"/>
                  </a:lnTo>
                  <a:lnTo>
                    <a:pt x="110851" y="266095"/>
                  </a:lnTo>
                  <a:lnTo>
                    <a:pt x="119918" y="253402"/>
                  </a:lnTo>
                  <a:lnTo>
                    <a:pt x="129213" y="240936"/>
                  </a:lnTo>
                  <a:lnTo>
                    <a:pt x="139187" y="228697"/>
                  </a:lnTo>
                  <a:lnTo>
                    <a:pt x="149161" y="216457"/>
                  </a:lnTo>
                  <a:lnTo>
                    <a:pt x="159589" y="204671"/>
                  </a:lnTo>
                  <a:lnTo>
                    <a:pt x="170470" y="193111"/>
                  </a:lnTo>
                  <a:lnTo>
                    <a:pt x="181578" y="181779"/>
                  </a:lnTo>
                  <a:lnTo>
                    <a:pt x="193139" y="170446"/>
                  </a:lnTo>
                  <a:lnTo>
                    <a:pt x="204473" y="159793"/>
                  </a:lnTo>
                  <a:lnTo>
                    <a:pt x="216488" y="149140"/>
                  </a:lnTo>
                  <a:lnTo>
                    <a:pt x="228729" y="139167"/>
                  </a:lnTo>
                  <a:lnTo>
                    <a:pt x="240743" y="129421"/>
                  </a:lnTo>
                  <a:lnTo>
                    <a:pt x="253438" y="119901"/>
                  </a:lnTo>
                  <a:lnTo>
                    <a:pt x="266133" y="110835"/>
                  </a:lnTo>
                  <a:lnTo>
                    <a:pt x="278600" y="102222"/>
                  </a:lnTo>
                  <a:lnTo>
                    <a:pt x="291748" y="93836"/>
                  </a:lnTo>
                  <a:lnTo>
                    <a:pt x="304896" y="85903"/>
                  </a:lnTo>
                  <a:lnTo>
                    <a:pt x="318271" y="78423"/>
                  </a:lnTo>
                  <a:lnTo>
                    <a:pt x="331646" y="71170"/>
                  </a:lnTo>
                  <a:lnTo>
                    <a:pt x="345020" y="64144"/>
                  </a:lnTo>
                  <a:lnTo>
                    <a:pt x="358848" y="57571"/>
                  </a:lnTo>
                  <a:lnTo>
                    <a:pt x="372676" y="51451"/>
                  </a:lnTo>
                  <a:lnTo>
                    <a:pt x="386504" y="45558"/>
                  </a:lnTo>
                  <a:lnTo>
                    <a:pt x="400559" y="40118"/>
                  </a:lnTo>
                  <a:lnTo>
                    <a:pt x="414840" y="34905"/>
                  </a:lnTo>
                  <a:lnTo>
                    <a:pt x="429122" y="30146"/>
                  </a:lnTo>
                  <a:lnTo>
                    <a:pt x="443403" y="25839"/>
                  </a:lnTo>
                  <a:lnTo>
                    <a:pt x="457911" y="21533"/>
                  </a:lnTo>
                  <a:lnTo>
                    <a:pt x="472419" y="17906"/>
                  </a:lnTo>
                  <a:lnTo>
                    <a:pt x="486927" y="14506"/>
                  </a:lnTo>
                  <a:lnTo>
                    <a:pt x="501435" y="11560"/>
                  </a:lnTo>
                  <a:lnTo>
                    <a:pt x="515944" y="8840"/>
                  </a:lnTo>
                  <a:lnTo>
                    <a:pt x="530678" y="6573"/>
                  </a:lnTo>
                  <a:lnTo>
                    <a:pt x="545413" y="4533"/>
                  </a:lnTo>
                  <a:lnTo>
                    <a:pt x="560148" y="3173"/>
                  </a:lnTo>
                  <a:lnTo>
                    <a:pt x="575109" y="1587"/>
                  </a:lnTo>
                  <a:lnTo>
                    <a:pt x="589844" y="907"/>
                  </a:lnTo>
                  <a:lnTo>
                    <a:pt x="604806" y="227"/>
                  </a:lnTo>
                  <a:lnTo>
                    <a:pt x="6195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975">
                <a:solidFill>
                  <a:srgbClr val="FFFFFF"/>
                </a:solidFill>
                <a:latin typeface="+mn-lt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634314" y="1071327"/>
            <a:ext cx="3606964" cy="3477916"/>
            <a:chOff x="979716" y="1766581"/>
            <a:chExt cx="2550609" cy="2459357"/>
          </a:xfrm>
        </p:grpSpPr>
        <p:sp>
          <p:nvSpPr>
            <p:cNvPr id="28" name="矩形 27"/>
            <p:cNvSpPr/>
            <p:nvPr/>
          </p:nvSpPr>
          <p:spPr>
            <a:xfrm>
              <a:off x="979716" y="2006013"/>
              <a:ext cx="2550609" cy="221992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zh-CN" sz="1200"/>
                <a:t>在我国医疗资源相对不足，专业康复及健康管理机构较少的现状下，开展电话随访将医疗护理服务从医院延伸到患者家中，帮助患者从生理、心理、社会适应能力等方面达到最佳状态，是一种省力、省时、经济、有效的延续服务方式</a:t>
              </a:r>
              <a:r>
                <a:rPr lang="en-US" altLang="zh-CN" sz="1200" baseline="30000"/>
                <a:t>[1]</a:t>
              </a:r>
              <a:r>
                <a:rPr lang="zh-CN" altLang="zh-CN" sz="1200"/>
                <a:t>，适应我国的国民经济。同时，有研究报道</a:t>
              </a:r>
              <a:r>
                <a:rPr lang="en-US" altLang="zh-CN" sz="1200" baseline="30000"/>
                <a:t>[2]</a:t>
              </a:r>
              <a:r>
                <a:rPr lang="zh-CN" altLang="zh-CN" sz="1200"/>
                <a:t>，患者由于出院时心情激动，办理出院等诸多事项，只能记住</a:t>
              </a:r>
              <a:r>
                <a:rPr lang="en-US" altLang="zh-CN" sz="1200"/>
                <a:t>60.0</a:t>
              </a:r>
              <a:r>
                <a:rPr lang="zh-CN" altLang="zh-CN" sz="1200"/>
                <a:t>％的出院指导内容，通过电话随访，能补充出院指导。</a:t>
              </a:r>
              <a:r>
                <a:rPr lang="en-US" altLang="zh-CN" sz="1200"/>
                <a:t>98.6</a:t>
              </a:r>
              <a:r>
                <a:rPr lang="zh-CN" altLang="zh-CN" sz="1200"/>
                <a:t>％的出院患者愿意接受电话随访健康指导</a:t>
              </a:r>
              <a:r>
                <a:rPr lang="en-US" altLang="zh-CN" sz="1200" baseline="30000"/>
                <a:t>[3]</a:t>
              </a:r>
              <a:r>
                <a:rPr lang="zh-CN" altLang="zh-CN" sz="1200"/>
                <a:t>。在特需病房，患者出院后对于医疗服务的也抱有较高的期望与要求。因此，</a:t>
              </a:r>
              <a:r>
                <a:rPr lang="zh-CN" altLang="zh-CN" sz="1200" smtClean="0"/>
                <a:t>出院随访</a:t>
              </a:r>
              <a:r>
                <a:rPr lang="zh-CN" altLang="zh-CN" sz="1200"/>
                <a:t>显得尤为重要。</a:t>
              </a:r>
              <a:endParaRPr lang="zh-CN" altLang="zh-CN" sz="1200"/>
            </a:p>
          </p:txBody>
        </p:sp>
        <p:sp>
          <p:nvSpPr>
            <p:cNvPr id="29" name="矩形 28"/>
            <p:cNvSpPr/>
            <p:nvPr/>
          </p:nvSpPr>
          <p:spPr>
            <a:xfrm>
              <a:off x="2547246" y="1766581"/>
              <a:ext cx="783502" cy="26116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800" b="1">
                  <a:solidFill>
                    <a:srgbClr val="1F8BB2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选题来源</a:t>
              </a:r>
              <a:endParaRPr lang="zh-CN" altLang="en-US" sz="18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7404642" y="2211678"/>
            <a:ext cx="3547610" cy="1681512"/>
            <a:chOff x="5767249" y="2572960"/>
            <a:chExt cx="2508637" cy="1189055"/>
          </a:xfrm>
        </p:grpSpPr>
        <p:sp>
          <p:nvSpPr>
            <p:cNvPr id="31" name="Text Box 8"/>
            <p:cNvSpPr txBox="1">
              <a:spLocks noChangeArrowheads="1"/>
            </p:cNvSpPr>
            <p:nvPr/>
          </p:nvSpPr>
          <p:spPr bwMode="auto">
            <a:xfrm>
              <a:off x="5767249" y="2572960"/>
              <a:ext cx="2508637" cy="979378"/>
            </a:xfrm>
            <a:prstGeom prst="rect">
              <a:avLst/>
            </a:prstGeom>
            <a:noFill/>
            <a:ln w="25400" algn="ctr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atinLnBrk="1">
                <a:lnSpc>
                  <a:spcPct val="150000"/>
                </a:lnSpc>
                <a:spcBef>
                  <a:spcPct val="50000"/>
                </a:spcBef>
              </a:pPr>
              <a:r>
                <a:rPr lang="zh-CN" altLang="en-US" sz="140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提高</a:t>
              </a:r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出院患者随访率有利于更好掌握患者病情，能有效解决患者出院后面临的康复问题，使出院患者的院外康复和继续治疗得到科学、专业的服务及指导</a:t>
              </a:r>
              <a:endPara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2" name="矩形 31"/>
            <p:cNvSpPr/>
            <p:nvPr/>
          </p:nvSpPr>
          <p:spPr>
            <a:xfrm>
              <a:off x="5767249" y="3500848"/>
              <a:ext cx="783502" cy="26116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800" b="1">
                  <a:solidFill>
                    <a:srgbClr val="EA433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选题原因</a:t>
              </a:r>
              <a:endParaRPr lang="zh-CN" altLang="en-US" sz="1800" b="1">
                <a:solidFill>
                  <a:srgbClr val="EA4335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605403" y="4588191"/>
            <a:ext cx="11217097" cy="1130157"/>
          </a:xfrm>
          <a:prstGeom prst="rect">
            <a:avLst/>
          </a:prstGeom>
          <a:solidFill>
            <a:srgbClr val="1F8B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smtClean="0">
                <a:ea typeface="微软雅黑" panose="020b0503020204020204" pitchFamily="34" charset="-122"/>
              </a:rPr>
              <a:t>在本次开展的出院随访中，由于现场至患者随访的次数少（每年仅为</a:t>
            </a:r>
            <a:r>
              <a:rPr lang="en-US" altLang="zh-CN" b="1" smtClean="0">
                <a:ea typeface="微软雅黑" panose="020b0503020204020204" pitchFamily="34" charset="-122"/>
              </a:rPr>
              <a:t>3-4</a:t>
            </a:r>
            <a:r>
              <a:rPr lang="zh-CN" altLang="en-US" b="1" smtClean="0">
                <a:ea typeface="微软雅黑" panose="020b0503020204020204" pitchFamily="34" charset="-122"/>
              </a:rPr>
              <a:t>次），故不做为本次随访的考察对象，以电话随访的方式开展为主</a:t>
            </a:r>
            <a:endParaRPr lang="zh-CN" altLang="en-US" b="1"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82904" y="583493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52400"/>
              </a:tabLst>
            </a:pPr>
            <a:r>
              <a:rPr lang="zh-CN" altLang="en-US" sz="900" smtClean="0"/>
              <a:t>参考文献</a:t>
            </a:r>
            <a:endParaRPr lang="en-US" altLang="zh-CN" sz="900" smtClean="0"/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52400"/>
              </a:tabLst>
            </a:pPr>
            <a:r>
              <a:rPr lang="en-US" altLang="zh-CN" sz="900" smtClean="0"/>
              <a:t>[</a:t>
            </a:r>
            <a:r>
              <a:rPr lang="en-US" altLang="zh-CN" sz="900"/>
              <a:t>1]	</a:t>
            </a:r>
            <a:r>
              <a:rPr lang="zh-CN" altLang="zh-CN" sz="900"/>
              <a:t>张芳瑜</a:t>
            </a:r>
            <a:r>
              <a:rPr lang="en-US" altLang="zh-CN" sz="900"/>
              <a:t>,</a:t>
            </a:r>
            <a:r>
              <a:rPr lang="zh-CN" altLang="zh-CN" sz="900"/>
              <a:t>王炯霞</a:t>
            </a:r>
            <a:r>
              <a:rPr lang="en-US" altLang="zh-CN" sz="900"/>
              <a:t>,</a:t>
            </a:r>
            <a:r>
              <a:rPr lang="zh-CN" altLang="zh-CN" sz="900"/>
              <a:t>赵晓梅</a:t>
            </a:r>
            <a:r>
              <a:rPr lang="en-US" altLang="zh-CN" sz="900"/>
              <a:t>.</a:t>
            </a:r>
            <a:r>
              <a:rPr lang="zh-CN" altLang="zh-CN" sz="900"/>
              <a:t>出院患者随访不成功原因分析及对策</a:t>
            </a:r>
            <a:r>
              <a:rPr lang="en-US" altLang="zh-CN" sz="900"/>
              <a:t>[J].</a:t>
            </a:r>
            <a:r>
              <a:rPr lang="zh-CN" altLang="zh-CN" sz="900"/>
              <a:t>甘肃医药</a:t>
            </a:r>
            <a:r>
              <a:rPr lang="en-US" altLang="zh-CN" sz="900"/>
              <a:t>,2015,34(11):865-867.</a:t>
            </a:r>
            <a:endParaRPr lang="zh-CN" altLang="zh-CN" sz="900"/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52400"/>
              </a:tabLst>
            </a:pPr>
            <a:r>
              <a:rPr lang="en-US" altLang="zh-CN" sz="900"/>
              <a:t>[2]	</a:t>
            </a:r>
            <a:r>
              <a:rPr lang="zh-CN" altLang="zh-CN" sz="900"/>
              <a:t>廖汉亮</a:t>
            </a:r>
            <a:r>
              <a:rPr lang="en-US" altLang="zh-CN" sz="900"/>
              <a:t>,</a:t>
            </a:r>
            <a:r>
              <a:rPr lang="zh-CN" altLang="zh-CN" sz="900"/>
              <a:t>卢春艺</a:t>
            </a:r>
            <a:r>
              <a:rPr lang="en-US" altLang="zh-CN" sz="900"/>
              <a:t>.</a:t>
            </a:r>
            <a:r>
              <a:rPr lang="zh-CN" altLang="zh-CN" sz="900"/>
              <a:t>出院后电话随访高血压患者的健康教育效果分析</a:t>
            </a:r>
            <a:r>
              <a:rPr lang="en-US" altLang="zh-CN" sz="900"/>
              <a:t>[J].</a:t>
            </a:r>
            <a:r>
              <a:rPr lang="zh-CN" altLang="zh-CN" sz="900"/>
              <a:t>中国卫生标准管理</a:t>
            </a:r>
            <a:r>
              <a:rPr lang="en-US" altLang="zh-CN" sz="900"/>
              <a:t>,2019(02):53-55.</a:t>
            </a:r>
            <a:endParaRPr lang="zh-CN" altLang="zh-CN" sz="900"/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52400"/>
              </a:tabLst>
            </a:pPr>
            <a:r>
              <a:rPr lang="en-US" altLang="zh-CN" sz="900"/>
              <a:t>[3]	</a:t>
            </a:r>
            <a:r>
              <a:rPr lang="zh-CN" altLang="zh-CN" sz="900"/>
              <a:t>王梦莹</a:t>
            </a:r>
            <a:r>
              <a:rPr lang="en-US" altLang="zh-CN" sz="900"/>
              <a:t>,</a:t>
            </a:r>
            <a:r>
              <a:rPr lang="zh-CN" altLang="zh-CN" sz="900"/>
              <a:t>常陆</a:t>
            </a:r>
            <a:r>
              <a:rPr lang="en-US" altLang="zh-CN" sz="900"/>
              <a:t>.</a:t>
            </a:r>
            <a:r>
              <a:rPr lang="zh-CN" altLang="zh-CN" sz="900"/>
              <a:t>提高出院患者随访成功率的护理质量改进项目分享</a:t>
            </a:r>
            <a:r>
              <a:rPr lang="en-US" altLang="zh-CN" sz="900"/>
              <a:t>[J].</a:t>
            </a:r>
            <a:r>
              <a:rPr lang="zh-CN" altLang="zh-CN" sz="900"/>
              <a:t>中西医结合心血管病电子杂志</a:t>
            </a:r>
            <a:r>
              <a:rPr lang="en-US" altLang="zh-CN" sz="900"/>
              <a:t>,2019,7(02):96-97.</a:t>
            </a:r>
            <a:endParaRPr lang="zh-CN" altLang="zh-CN" sz="900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主题选定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12170" y="6156044"/>
            <a:ext cx="11393715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注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：共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人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参与选题过程，第一顺位为本次活动主题。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五角星 4"/>
          <p:cNvSpPr/>
          <p:nvPr/>
        </p:nvSpPr>
        <p:spPr>
          <a:xfrm>
            <a:off x="11201687" y="2544143"/>
            <a:ext cx="375047" cy="321469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00" noProof="1">
              <a:ea typeface="微软雅黑" panose="020b0503020204020204" pitchFamily="34" charset="-122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591620" y="1086377"/>
          <a:ext cx="10993655" cy="4786134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3384262"/>
                <a:gridCol w="1558464"/>
                <a:gridCol w="1173907"/>
                <a:gridCol w="1120705"/>
                <a:gridCol w="1004473"/>
                <a:gridCol w="1049603"/>
                <a:gridCol w="1004735"/>
                <a:gridCol w="697506"/>
              </a:tblGrid>
              <a:tr h="372901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主题评价题目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上级政策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可行</a:t>
                      </a:r>
                      <a:r>
                        <a:rPr lang="zh-CN" sz="1600" b="1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性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迫切性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1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小组</a:t>
                      </a:r>
                      <a:r>
                        <a:rPr lang="zh-CN" sz="1600" b="1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能力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总分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顺序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选定</a:t>
                      </a:r>
                      <a:endParaRPr lang="zh-CN" sz="1600" b="1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</a:tr>
              <a:tr h="416231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a typeface="微软雅黑" panose="020b0503020204020204" pitchFamily="34" charset="-122"/>
                        </a:rPr>
                        <a:t>提高输液病人的巡视率</a:t>
                      </a:r>
                      <a:endParaRPr lang="zh-CN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22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24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26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24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96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416231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a typeface="微软雅黑" panose="020b0503020204020204" pitchFamily="34" charset="-122"/>
                        </a:rPr>
                        <a:t>提高护士交接班的完整率</a:t>
                      </a:r>
                      <a:endParaRPr lang="zh-CN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22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22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28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92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600" b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416231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600" b="1" smtClean="0">
                          <a:solidFill>
                            <a:schemeClr val="bg1"/>
                          </a:solidFill>
                          <a:ea typeface="微软雅黑" panose="020b0503020204020204" pitchFamily="34" charset="-122"/>
                        </a:rPr>
                        <a:t>提高出院患者随访率</a:t>
                      </a:r>
                      <a:endParaRPr lang="zh-CN" altLang="en-US" sz="1600" b="1" smtClean="0">
                        <a:solidFill>
                          <a:schemeClr val="bg1"/>
                        </a:solidFill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24</a:t>
                      </a:r>
                      <a:endParaRPr lang="en-US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26</a:t>
                      </a:r>
                      <a:endParaRPr lang="en-US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26</a:t>
                      </a:r>
                      <a:endParaRPr lang="en-US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30</a:t>
                      </a:r>
                      <a:endParaRPr lang="en-US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106</a:t>
                      </a:r>
                      <a:endParaRPr lang="en-US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en-US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 sz="18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8BB2"/>
                    </a:solidFill>
                  </a:tcPr>
                </a:tc>
              </a:tr>
              <a:tr h="416231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en-US" sz="1600" b="0" kern="12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降低病人口服药漏服次数</a:t>
                      </a:r>
                      <a:endParaRPr lang="zh-CN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kern="1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26</a:t>
                      </a: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kern="12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24</a:t>
                      </a: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kern="12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22</a:t>
                      </a: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kern="1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28</a:t>
                      </a: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kern="12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100</a:t>
                      </a: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 kern="1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微软雅黑" panose="020b0503020204020204" pitchFamily="34" charset="-122"/>
                          <a:cs typeface="+mn-cs"/>
                        </a:rPr>
                        <a:t>2</a:t>
                      </a: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66253">
                <a:tc gridSpan="8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zh-CN" altLang="en-US" sz="1600" b="0" kern="1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700" marR="12700" marT="1270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95514">
                <a:tc rowSpan="4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2800" b="0" i="0" u="none" strike="noStrike" kern="100" cap="none" spc="0" normalizeH="0" baseline="0" noProof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评价说明</a:t>
                      </a:r>
                      <a:endParaRPr kumimoji="0" lang="zh-CN" altLang="en-US" sz="2800" b="0" i="0" u="none" strike="noStrike" kern="100" cap="none" spc="0" normalizeH="0" baseline="0" noProof="0" smtClean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60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 </a:t>
                      </a:r>
                      <a:endParaRPr lang="zh-CN" sz="260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9A4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分数</a:t>
                      </a: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人数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kern="1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可行</a:t>
                      </a:r>
                      <a:r>
                        <a:rPr lang="zh-CN" sz="1600" kern="1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性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迫切性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400" kern="100" smtClean="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小组能力</a:t>
                      </a:r>
                      <a:endParaRPr lang="zh-CN" altLang="en-US" sz="1400" kern="100" smtClean="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上级政策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9551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次重要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次迫切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0</a:t>
                      </a: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～</a:t>
                      </a: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50%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次相关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9551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重</a:t>
                      </a: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</a:t>
                      </a: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要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迫</a:t>
                      </a: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</a:t>
                      </a: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切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51</a:t>
                      </a: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～</a:t>
                      </a: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75%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相</a:t>
                      </a: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</a:t>
                      </a: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关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lumMod val="95000"/>
                      </a:sys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9551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极重要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极迫切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76</a:t>
                      </a:r>
                      <a:r>
                        <a:rPr lang="zh-CN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～</a:t>
                      </a:r>
                      <a:r>
                        <a:rPr lang="en-US" sz="14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100%</a:t>
                      </a:r>
                      <a:endParaRPr lang="zh-CN" sz="1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极相关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11" name="心形 10"/>
          <p:cNvSpPr/>
          <p:nvPr/>
        </p:nvSpPr>
        <p:spPr>
          <a:xfrm>
            <a:off x="11074100" y="2310816"/>
            <a:ext cx="363220" cy="250825"/>
          </a:xfrm>
          <a:prstGeom prst="hear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现状把握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Text Box 1676"/>
          <p:cNvSpPr txBox="1">
            <a:spLocks noChangeArrowheads="1"/>
          </p:cNvSpPr>
          <p:nvPr/>
        </p:nvSpPr>
        <p:spPr bwMode="auto">
          <a:xfrm>
            <a:off x="893191" y="914831"/>
            <a:ext cx="10203433" cy="1138773"/>
          </a:xfrm>
          <a:prstGeom prst="rect">
            <a:avLst/>
          </a:prstGeom>
          <a:noFill/>
          <a:ln w="25400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spcBef>
                <a:spcPct val="50000"/>
              </a:spcBef>
            </a:pPr>
            <a:r>
              <a:rPr lang="zh-CN" altLang="en-US" sz="2000" b="1" i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调查对</a:t>
            </a:r>
            <a:r>
              <a:rPr lang="zh-CN" altLang="en-US" sz="2000" b="1" i="0">
                <a:latin typeface="微软雅黑" panose="020b0503020204020204" pitchFamily="34" charset="-122"/>
                <a:ea typeface="微软雅黑" panose="020b0503020204020204" pitchFamily="34" charset="-122"/>
              </a:rPr>
              <a:t>象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：出院患者</a:t>
            </a:r>
            <a:endParaRPr lang="en-US" altLang="zh-CN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atinLnBrk="1">
              <a:spcBef>
                <a:spcPct val="50000"/>
              </a:spcBef>
            </a:pP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时间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2020.10.01-31</a:t>
            </a:r>
            <a:r>
              <a:rPr lang="zh-CN" altLang="en-US" b="0" i="0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，共收集</a:t>
            </a:r>
            <a:r>
              <a:rPr lang="en-US" altLang="zh-CN" b="0" i="0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2020</a:t>
            </a:r>
            <a:r>
              <a:rPr lang="zh-CN" altLang="en-US" b="0" i="0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年</a:t>
            </a:r>
            <a:r>
              <a:rPr lang="en-US" altLang="zh-CN" b="0" i="0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7-10</a:t>
            </a:r>
            <a:r>
              <a:rPr lang="zh-CN" altLang="en-US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月出院患者共</a:t>
            </a:r>
            <a:r>
              <a:rPr lang="en-US" altLang="zh-CN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180</a:t>
            </a:r>
            <a:r>
              <a:rPr lang="zh-CN" altLang="en-US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例，其中有效随效</a:t>
            </a:r>
            <a:r>
              <a:rPr lang="en-US" altLang="zh-CN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86</a:t>
            </a:r>
            <a:r>
              <a:rPr lang="zh-CN" altLang="en-US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例，无效随访</a:t>
            </a:r>
            <a:r>
              <a:rPr lang="en-US" altLang="zh-CN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94</a:t>
            </a:r>
            <a:r>
              <a:rPr lang="zh-CN" altLang="en-US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例，随访有效率</a:t>
            </a:r>
            <a:r>
              <a:rPr lang="en-US" altLang="zh-CN" smtClean="0">
                <a:latin typeface="Century Gothic" panose="020b0502020202020204" pitchFamily="34" charset="0"/>
                <a:ea typeface="微软雅黑" panose="020b0503020204020204" pitchFamily="34" charset="-122"/>
              </a:rPr>
              <a:t>47.8%</a:t>
            </a:r>
            <a:endParaRPr lang="zh-CN" altLang="en-US" b="0" i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4" name="图表 3"/>
          <p:cNvGraphicFramePr/>
          <p:nvPr/>
        </p:nvGraphicFramePr>
        <p:xfrm>
          <a:off x="936624" y="2155204"/>
          <a:ext cx="10160000" cy="420749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5" name="矩形 4"/>
          <p:cNvSpPr/>
          <p:nvPr/>
        </p:nvSpPr>
        <p:spPr>
          <a:xfrm>
            <a:off x="8534400" y="2247900"/>
            <a:ext cx="1651000" cy="4292600"/>
          </a:xfrm>
          <a:prstGeom prst="rect">
            <a:avLst/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75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现状把握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Chart 1"/>
          <p:cNvGraphicFramePr/>
          <p:nvPr/>
        </p:nvGraphicFramePr>
        <p:xfrm>
          <a:off x="5829300" y="1574800"/>
          <a:ext cx="6210300" cy="438785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395287" y="1233804"/>
          <a:ext cx="5091112" cy="4862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7755"/>
                <a:gridCol w="855582"/>
                <a:gridCol w="855582"/>
                <a:gridCol w="1062193"/>
              </a:tblGrid>
              <a:tr h="609079">
                <a:tc gridSpan="4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mtClean="0"/>
                        <a:t>出院</a:t>
                      </a:r>
                      <a:r>
                        <a:rPr lang="zh-CN" altLang="en-US" smtClean="0"/>
                        <a:t>患者</a:t>
                      </a:r>
                      <a:r>
                        <a:rPr lang="zh-CN" smtClean="0"/>
                        <a:t>随访</a:t>
                      </a:r>
                      <a:r>
                        <a:rPr lang="zh-CN"/>
                        <a:t>有效率查检表汇总</a:t>
                      </a:r>
                      <a:endParaRPr lang="zh-CN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1162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缺陷项目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次数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百分比</a:t>
                      </a:r>
                      <a:r>
                        <a:rPr lang="en-US" sz="1200"/>
                        <a:t>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累计百分比</a:t>
                      </a:r>
                      <a:r>
                        <a:rPr lang="en-US" sz="1200"/>
                        <a:t>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97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200"/>
                        <a:t>电话号码错误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22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23.40%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23.40%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电话占线（或拒接）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20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21.28%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44.68%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97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外地电话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18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19.15%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63.83%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19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200"/>
                        <a:t>随访表格病情信息不全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16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17.02%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80.85%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19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随访时间不合适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8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8.51%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89.36%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19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200"/>
                        <a:t>家属不了解病情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7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7.45%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96.81%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419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sz="1200"/>
                        <a:t>患者死亡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3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3.19%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>
                        <a:spcAft>
                          <a:spcPct val="0"/>
                        </a:spcAft>
                      </a:pPr>
                      <a:r>
                        <a:rPr lang="en-US" sz="1200"/>
                        <a:t>100.00%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756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/>
                        <a:t>合计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/>
                        <a:t>94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/>
                        <a:t>100%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200" smtClean="0"/>
                        <a:t>/</a:t>
                      </a:r>
                      <a:endParaRPr lang="zh-CN" sz="1200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平行四边形 5"/>
          <p:cNvSpPr/>
          <p:nvPr/>
        </p:nvSpPr>
        <p:spPr>
          <a:xfrm>
            <a:off x="5461000" y="4711700"/>
            <a:ext cx="3238500" cy="1244600"/>
          </a:xfrm>
          <a:prstGeom prst="parallelogram">
            <a:avLst>
              <a:gd name="adj" fmla="val 56818"/>
            </a:avLst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85352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成立</a:t>
            </a:r>
            <a:r>
              <a:rPr lang="en-US" altLang="zh-CN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CQI</a:t>
            </a: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457200" y="1202266"/>
          <a:ext cx="11061700" cy="5020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2340"/>
                <a:gridCol w="2212340"/>
                <a:gridCol w="2212340"/>
                <a:gridCol w="2212340"/>
                <a:gridCol w="2212340"/>
              </a:tblGrid>
              <a:tr h="71724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小组职责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姓名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学历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职称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年龄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724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组长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OOO</a:t>
                      </a:r>
                      <a:r>
                        <a:rPr lang="zh-CN" altLang="en-US" smtClean="0"/>
                        <a:t>（护士长）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7248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副组长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AAA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7248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BBB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7248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mtClean="0"/>
                        <a:t>组员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CCC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7248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DDD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17248"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mtClean="0"/>
                        <a:t>EEE</a:t>
                      </a:r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903085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拟定活动计划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表格 -1"/>
          <p:cNvGraphicFramePr>
            <a:graphicFrameLocks noGrp="1"/>
          </p:cNvGraphicFramePr>
          <p:nvPr/>
        </p:nvGraphicFramePr>
        <p:xfrm>
          <a:off x="188686" y="701040"/>
          <a:ext cx="11469912" cy="5614035"/>
        </p:xfrm>
        <a:graphic>
          <a:graphicData uri="http://schemas.openxmlformats.org/drawingml/2006/table">
            <a:tbl>
              <a:tblPr firstRow="1" bandRow="1"/>
              <a:tblGrid>
                <a:gridCol w="381711"/>
                <a:gridCol w="467654"/>
                <a:gridCol w="533466"/>
                <a:gridCol w="370871"/>
                <a:gridCol w="368549"/>
                <a:gridCol w="370871"/>
                <a:gridCol w="387906"/>
                <a:gridCol w="351515"/>
                <a:gridCol w="370097"/>
                <a:gridCol w="370097"/>
                <a:gridCol w="370097"/>
                <a:gridCol w="370097"/>
                <a:gridCol w="369323"/>
                <a:gridCol w="370097"/>
                <a:gridCol w="370871"/>
                <a:gridCol w="369323"/>
                <a:gridCol w="370097"/>
                <a:gridCol w="369323"/>
                <a:gridCol w="370097"/>
                <a:gridCol w="1954236"/>
                <a:gridCol w="1132745"/>
                <a:gridCol w="1080869"/>
              </a:tblGrid>
              <a:tr h="473075">
                <a:tc gridSpan="2"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what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gridSpan="17"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when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78" marR="68578" marT="0" marB="0" anchor="ctr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413E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 marL="68579" marR="68579" marT="0" marB="0" anchor="ctr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413E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 marL="68579" marR="68579" marT="0" marB="0" anchor="ctr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413E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 marL="68579" marR="68579" marT="0" marB="0" anchor="ctr">
                    <a:lnL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413E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how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who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where</a:t>
                      </a:r>
                      <a:endParaRPr 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</a:tr>
              <a:tr h="415925">
                <a:tc rowSpan="2"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zh-CN" sz="20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步骤</a:t>
                      </a:r>
                      <a:endParaRPr lang="zh-CN" altLang="zh-CN" sz="20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日期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gridSpan="4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2020.10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2020.11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2020.12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2021.01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方法</a:t>
                      </a:r>
                      <a:endParaRPr lang="zh-CN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负责人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地点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</a:tr>
              <a:tr h="416560">
                <a:tc gridSpan="2"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B cap="flat">
                      <a:noFill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cap="flat">
                      <a:noFill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周数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3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4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3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4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3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4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3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4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35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30530">
                <a:tc rowSpan="6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P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主题</a:t>
                      </a: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选定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  <a:sym typeface="+mn-ea"/>
                        </a:rPr>
                        <a:t>头脑风暴、记名式团体技巧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OOO</a:t>
                      </a:r>
                      <a:r>
                        <a:rPr lang="zh-CN" altLang="en-US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（护士长）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51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计划拟定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  <a:sym typeface="+mn-ea"/>
                        </a:rPr>
                        <a:t>甘特图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AAA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2989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现况把握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  <a:sym typeface="+mn-ea"/>
                        </a:rPr>
                        <a:t>流程图、查检表、柏拉图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BBB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透析室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3053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目标设定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直方图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CCC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73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解析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头脑风暴、鱼骨图、柏拉图、查检表     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DDD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1625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cap="flat">
                      <a:noFill/>
                    </a:lnB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对策拟定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FFF0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FFF0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微软雅黑" panose="020b0503020204020204" pitchFamily="34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头脑风暴、记忆式团体技巧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EEE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16560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D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实施与检讨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00B0F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00B0F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00B0F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00B0F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00B0F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00B0F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00B0F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00B0F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00B0F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00B0F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头脑风暴、</a:t>
                      </a:r>
                      <a:r>
                        <a:rPr lang="en-US" altLang="zh-CN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  <a:sym typeface="+mn-ea"/>
                        </a:rPr>
                        <a:t>PDCA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AAA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0068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C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效果确认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BD4B4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BD4B4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BD4B4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BD4B4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BD4B4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BD4B4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柏拉图、</a:t>
                      </a: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雷达图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AAA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16560">
                <a:tc row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A</a:t>
                      </a:r>
                      <a:endParaRPr lang="en-US" altLang="zh-CN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标准化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BD4B4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BD4B4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BD4B4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BD4B4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FBD4B4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FBD4B4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流程图、头脑风暴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BBB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159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仿宋_GB2312" panose="02010609030101010101" charset="-122"/>
                        </a:rPr>
                        <a:t>检讨与改进</a:t>
                      </a:r>
                      <a:endParaRPr lang="zh-CN" altLang="en-US" sz="1200" b="1" u="none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仿宋_GB2312" panose="02010609030101010101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92D05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92D05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en-US" altLang="zh-CN" sz="1200" b="1" u="none">
                          <a:highlight>
                            <a:srgbClr val="92D050"/>
                          </a:highlight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zh-CN" sz="1200" b="1" u="none">
                        <a:highlight>
                          <a:srgbClr val="92D050"/>
                        </a:highlight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>
                        <a:buNone/>
                      </a:pPr>
                      <a:r>
                        <a:rPr lang="zh-CN" altLang="en-US" sz="1200" b="1" u="none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头脑风暴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en-US" altLang="zh-CN" sz="1200" b="1" u="none" kern="1200" smtClean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CCC</a:t>
                      </a:r>
                      <a:endParaRPr lang="zh-CN" altLang="en-US" sz="1200" b="1" u="none" kern="12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indent="0" algn="ctr">
                        <a:buNone/>
                      </a:pPr>
                      <a:r>
                        <a:rPr lang="zh-CN" altLang="en-US" sz="1200" b="1" u="none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办公室</a:t>
                      </a:r>
                      <a:endParaRPr lang="zh-CN" altLang="en-US" sz="1200" b="1" u="none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79" marR="68579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6" name="组合 5"/>
          <p:cNvGrpSpPr/>
          <p:nvPr/>
        </p:nvGrpSpPr>
        <p:grpSpPr>
          <a:xfrm>
            <a:off x="1605289" y="2173258"/>
            <a:ext cx="232318" cy="116205"/>
            <a:chOff x="1348832" y="2169795"/>
            <a:chExt cx="288290" cy="124460"/>
          </a:xfrm>
        </p:grpSpPr>
        <p:cxnSp>
          <p:nvCxnSpPr>
            <p:cNvPr id="7" name="直接连接符 6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文本框 10"/>
          <p:cNvSpPr txBox="1">
            <a:spLocks noChangeArrowheads="1"/>
          </p:cNvSpPr>
          <p:nvPr/>
        </p:nvSpPr>
        <p:spPr bwMode="auto">
          <a:xfrm>
            <a:off x="2349402" y="2322314"/>
            <a:ext cx="119776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E2413E"/>
                </a:solidFill>
                <a:latin typeface="Impact" panose="020b0806030902050204" pitchFamily="34" charset="0"/>
                <a:ea typeface="微软雅黑" panose="020b0503020204020204" pitchFamily="34" charset="-122"/>
              </a:rPr>
              <a:t>31.25%</a:t>
            </a:r>
            <a:endParaRPr lang="zh-CN" altLang="en-US" sz="2800">
              <a:solidFill>
                <a:srgbClr val="E2413E"/>
              </a:solidFill>
              <a:latin typeface="Impact" panose="020b080603090205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4844199" y="4114483"/>
            <a:ext cx="120257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E2413E"/>
                </a:solidFill>
                <a:latin typeface="Impact" panose="020b0806030902050204" pitchFamily="34" charset="0"/>
                <a:ea typeface="微软雅黑" panose="020b0503020204020204" pitchFamily="34" charset="-122"/>
              </a:rPr>
              <a:t>43.75%</a:t>
            </a:r>
            <a:endParaRPr lang="zh-CN" altLang="en-US" sz="2800">
              <a:solidFill>
                <a:srgbClr val="E2413E"/>
              </a:solidFill>
              <a:latin typeface="Impact" panose="020b080603090205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>
            <a:spLocks noChangeArrowheads="1"/>
          </p:cNvSpPr>
          <p:nvPr/>
        </p:nvSpPr>
        <p:spPr bwMode="auto">
          <a:xfrm>
            <a:off x="6118937" y="4526197"/>
            <a:ext cx="100700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E2413E"/>
                </a:solidFill>
                <a:latin typeface="Impact" panose="020b0806030902050204" pitchFamily="34" charset="0"/>
                <a:ea typeface="微软雅黑" panose="020b0503020204020204" pitchFamily="34" charset="-122"/>
              </a:rPr>
              <a:t>12.5%</a:t>
            </a:r>
            <a:endParaRPr lang="zh-CN" altLang="en-US" sz="2800">
              <a:solidFill>
                <a:srgbClr val="E2413E"/>
              </a:solidFill>
              <a:latin typeface="Impact" panose="020b0806030902050204" pitchFamily="34" charset="0"/>
              <a:ea typeface="微软雅黑" panose="020b0503020204020204" pitchFamily="34" charset="-122"/>
            </a:endParaRPr>
          </a:p>
        </p:txBody>
      </p:sp>
      <p:sp>
        <p:nvSpPr>
          <p:cNvPr id="14" name="文本框 13"/>
          <p:cNvSpPr txBox="1">
            <a:spLocks noChangeArrowheads="1"/>
          </p:cNvSpPr>
          <p:nvPr/>
        </p:nvSpPr>
        <p:spPr bwMode="auto">
          <a:xfrm>
            <a:off x="5777814" y="5475533"/>
            <a:ext cx="100700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E2413E"/>
                </a:solidFill>
                <a:latin typeface="Impact" panose="020b0806030902050204" pitchFamily="34" charset="0"/>
                <a:ea typeface="微软雅黑" panose="020b0503020204020204" pitchFamily="34" charset="-122"/>
              </a:rPr>
              <a:t>12.5%</a:t>
            </a:r>
            <a:endParaRPr lang="zh-CN" altLang="en-US" sz="2800">
              <a:solidFill>
                <a:srgbClr val="E2413E"/>
              </a:solidFill>
              <a:latin typeface="Impact" panose="020b0806030902050204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324025" y="6483657"/>
            <a:ext cx="320250" cy="0"/>
          </a:xfrm>
          <a:prstGeom prst="line">
            <a:avLst/>
          </a:prstGeom>
          <a:ln w="19050">
            <a:solidFill>
              <a:schemeClr val="tx1">
                <a:lumMod val="75000"/>
                <a:lumOff val="2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406871" y="6499301"/>
            <a:ext cx="2500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文本框 9"/>
          <p:cNvSpPr txBox="1">
            <a:spLocks noChangeArrowheads="1"/>
          </p:cNvSpPr>
          <p:nvPr/>
        </p:nvSpPr>
        <p:spPr bwMode="auto">
          <a:xfrm>
            <a:off x="760540" y="6345949"/>
            <a:ext cx="646331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计划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48"/>
          <p:cNvSpPr txBox="1">
            <a:spLocks noChangeArrowheads="1"/>
          </p:cNvSpPr>
          <p:nvPr/>
        </p:nvSpPr>
        <p:spPr bwMode="auto">
          <a:xfrm>
            <a:off x="1699552" y="6345949"/>
            <a:ext cx="53848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实施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 bwMode="auto">
          <a:xfrm>
            <a:off x="163179" y="6345949"/>
            <a:ext cx="2161756" cy="30670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-2500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1661017" y="2614442"/>
            <a:ext cx="183662" cy="135255"/>
            <a:chOff x="1348832" y="2169795"/>
            <a:chExt cx="288290" cy="124460"/>
          </a:xfrm>
        </p:grpSpPr>
        <p:cxnSp>
          <p:nvCxnSpPr>
            <p:cNvPr id="21" name="直接连接符 20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组合 22"/>
          <p:cNvGrpSpPr/>
          <p:nvPr/>
        </p:nvGrpSpPr>
        <p:grpSpPr>
          <a:xfrm>
            <a:off x="1968792" y="3026656"/>
            <a:ext cx="616525" cy="142846"/>
            <a:chOff x="1348832" y="2169795"/>
            <a:chExt cx="288290" cy="124460"/>
          </a:xfrm>
        </p:grpSpPr>
        <p:cxnSp>
          <p:nvCxnSpPr>
            <p:cNvPr id="24" name="直接连接符 23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组合 25"/>
          <p:cNvGrpSpPr/>
          <p:nvPr/>
        </p:nvGrpSpPr>
        <p:grpSpPr>
          <a:xfrm>
            <a:off x="2782770" y="3445578"/>
            <a:ext cx="183662" cy="135255"/>
            <a:chOff x="1348832" y="2169795"/>
            <a:chExt cx="288290" cy="124460"/>
          </a:xfrm>
        </p:grpSpPr>
        <p:cxnSp>
          <p:nvCxnSpPr>
            <p:cNvPr id="27" name="直接连接符 26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9" name="组合 28"/>
          <p:cNvGrpSpPr/>
          <p:nvPr/>
        </p:nvGrpSpPr>
        <p:grpSpPr>
          <a:xfrm>
            <a:off x="3176757" y="4240213"/>
            <a:ext cx="183662" cy="135255"/>
            <a:chOff x="1348832" y="2169795"/>
            <a:chExt cx="288290" cy="124460"/>
          </a:xfrm>
        </p:grpSpPr>
        <p:cxnSp>
          <p:nvCxnSpPr>
            <p:cNvPr id="30" name="直接连接符 29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组合 31"/>
          <p:cNvGrpSpPr/>
          <p:nvPr/>
        </p:nvGrpSpPr>
        <p:grpSpPr>
          <a:xfrm>
            <a:off x="7192672" y="5866175"/>
            <a:ext cx="183662" cy="135255"/>
            <a:chOff x="1348832" y="2169795"/>
            <a:chExt cx="288290" cy="124460"/>
          </a:xfrm>
        </p:grpSpPr>
        <p:cxnSp>
          <p:nvCxnSpPr>
            <p:cNvPr id="33" name="直接连接符 32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5" name="组合 34"/>
          <p:cNvGrpSpPr/>
          <p:nvPr/>
        </p:nvGrpSpPr>
        <p:grpSpPr>
          <a:xfrm>
            <a:off x="6914904" y="5475533"/>
            <a:ext cx="183662" cy="135255"/>
            <a:chOff x="1348832" y="2169795"/>
            <a:chExt cx="288290" cy="124460"/>
          </a:xfrm>
        </p:grpSpPr>
        <p:cxnSp>
          <p:nvCxnSpPr>
            <p:cNvPr id="36" name="直接连接符 35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8" name="组合 37"/>
          <p:cNvGrpSpPr/>
          <p:nvPr/>
        </p:nvGrpSpPr>
        <p:grpSpPr>
          <a:xfrm>
            <a:off x="3454093" y="4790938"/>
            <a:ext cx="2527149" cy="159790"/>
            <a:chOff x="1348832" y="2169795"/>
            <a:chExt cx="288290" cy="124461"/>
          </a:xfrm>
        </p:grpSpPr>
        <p:cxnSp>
          <p:nvCxnSpPr>
            <p:cNvPr id="39" name="直接连接符 38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接连接符 39"/>
            <p:cNvCxnSpPr/>
            <p:nvPr/>
          </p:nvCxnSpPr>
          <p:spPr>
            <a:xfrm flipV="1">
              <a:off x="1348832" y="2294255"/>
              <a:ext cx="288290" cy="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组合 40"/>
          <p:cNvGrpSpPr/>
          <p:nvPr/>
        </p:nvGrpSpPr>
        <p:grpSpPr>
          <a:xfrm>
            <a:off x="2798088" y="3855153"/>
            <a:ext cx="183662" cy="151697"/>
            <a:chOff x="1348832" y="2169795"/>
            <a:chExt cx="288290" cy="124460"/>
          </a:xfrm>
        </p:grpSpPr>
        <p:cxnSp>
          <p:nvCxnSpPr>
            <p:cNvPr id="42" name="直接连接符 41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4" name="组合 43"/>
          <p:cNvGrpSpPr/>
          <p:nvPr/>
        </p:nvGrpSpPr>
        <p:grpSpPr>
          <a:xfrm>
            <a:off x="6005916" y="5077881"/>
            <a:ext cx="616525" cy="142846"/>
            <a:chOff x="1348832" y="2169795"/>
            <a:chExt cx="288290" cy="124460"/>
          </a:xfrm>
        </p:grpSpPr>
        <p:cxnSp>
          <p:nvCxnSpPr>
            <p:cNvPr id="45" name="直接连接符 44"/>
            <p:cNvCxnSpPr/>
            <p:nvPr/>
          </p:nvCxnSpPr>
          <p:spPr>
            <a:xfrm>
              <a:off x="1348832" y="2169795"/>
              <a:ext cx="288290" cy="6350"/>
            </a:xfrm>
            <a:prstGeom prst="line">
              <a:avLst/>
            </a:prstGeom>
            <a:ln w="19050">
              <a:solidFill>
                <a:schemeClr val="tx1">
                  <a:lumMod val="75000"/>
                  <a:lumOff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/>
            <p:nvPr/>
          </p:nvCxnSpPr>
          <p:spPr>
            <a:xfrm flipV="1">
              <a:off x="1348832" y="2292985"/>
              <a:ext cx="272415" cy="127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目标设定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6" name="图表 15"/>
          <p:cNvGraphicFramePr/>
          <p:nvPr/>
        </p:nvGraphicFramePr>
        <p:xfrm>
          <a:off x="6756400" y="1275971"/>
          <a:ext cx="4140200" cy="4863894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17" name="curved-up-arrow_20901"/>
          <p:cNvSpPr>
            <a:spLocks noChangeAspect="1"/>
          </p:cNvSpPr>
          <p:nvPr/>
        </p:nvSpPr>
        <p:spPr bwMode="auto">
          <a:xfrm rot="5400000" flipH="1">
            <a:off x="8270097" y="2033457"/>
            <a:ext cx="1081930" cy="1286190"/>
          </a:xfrm>
          <a:custGeom>
            <a:gdLst>
              <a:gd name="T0" fmla="*/ 1363 w 1738"/>
              <a:gd name="T1" fmla="*/ 606 h 2069"/>
              <a:gd name="T2" fmla="*/ 1738 w 1738"/>
              <a:gd name="T3" fmla="*/ 606 h 2069"/>
              <a:gd name="T4" fmla="*/ 1133 w 1738"/>
              <a:gd name="T5" fmla="*/ 0 h 2069"/>
              <a:gd name="T6" fmla="*/ 527 w 1738"/>
              <a:gd name="T7" fmla="*/ 606 h 2069"/>
              <a:gd name="T8" fmla="*/ 907 w 1738"/>
              <a:gd name="T9" fmla="*/ 606 h 2069"/>
              <a:gd name="T10" fmla="*/ 0 w 1738"/>
              <a:gd name="T11" fmla="*/ 2036 h 2069"/>
              <a:gd name="T12" fmla="*/ 228 w 1738"/>
              <a:gd name="T13" fmla="*/ 2069 h 2069"/>
              <a:gd name="T14" fmla="*/ 1363 w 1738"/>
              <a:gd name="T15" fmla="*/ 606 h 206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738" h="2069">
                <a:moveTo>
                  <a:pt x="1363" y="606"/>
                </a:moveTo>
                <a:lnTo>
                  <a:pt x="1738" y="606"/>
                </a:lnTo>
                <a:lnTo>
                  <a:pt x="1133" y="0"/>
                </a:lnTo>
                <a:lnTo>
                  <a:pt x="527" y="606"/>
                </a:lnTo>
                <a:lnTo>
                  <a:pt x="907" y="606"/>
                </a:lnTo>
                <a:cubicBezTo>
                  <a:pt x="854" y="1319"/>
                  <a:pt x="482" y="1896"/>
                  <a:pt x="0" y="2036"/>
                </a:cubicBezTo>
                <a:cubicBezTo>
                  <a:pt x="74" y="2057"/>
                  <a:pt x="150" y="2069"/>
                  <a:pt x="228" y="2069"/>
                </a:cubicBezTo>
                <a:cubicBezTo>
                  <a:pt x="816" y="2069"/>
                  <a:pt x="1301" y="1428"/>
                  <a:pt x="1363" y="606"/>
                </a:cubicBezTo>
                <a:close/>
              </a:path>
            </a:pathLst>
          </a:custGeom>
          <a:solidFill>
            <a:srgbClr val="D73229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18" name="文本框 37"/>
          <p:cNvSpPr txBox="1"/>
          <p:nvPr/>
        </p:nvSpPr>
        <p:spPr>
          <a:xfrm>
            <a:off x="7266797" y="2064400"/>
            <a:ext cx="2487862" cy="340053"/>
          </a:xfrm>
          <a:prstGeom prst="rect">
            <a:avLst/>
          </a:prstGeom>
          <a:noFill/>
        </p:spPr>
        <p:txBody>
          <a:bodyPr wrap="square" lIns="92925" tIns="46462" rIns="92925" bIns="4646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1600" b="1" smtClean="0">
                <a:solidFill>
                  <a:srgbClr val="D7322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9.24%</a:t>
            </a:r>
            <a:endParaRPr lang="zh-CN" altLang="en-US" sz="1600" b="1">
              <a:solidFill>
                <a:srgbClr val="D7322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483742" y="1275971"/>
            <a:ext cx="3478783" cy="405285"/>
          </a:xfrm>
          <a:prstGeom prst="rect">
            <a:avLst/>
          </a:prstGeom>
          <a:solidFill>
            <a:srgbClr val="1F8B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ea typeface="微软雅黑" panose="020b0503020204020204" pitchFamily="34" charset="-122"/>
              </a:rPr>
              <a:t>改善重点</a:t>
            </a:r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483742" y="1861758"/>
            <a:ext cx="3478783" cy="40528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ea typeface="微软雅黑" panose="020b0503020204020204" pitchFamily="34" charset="-122"/>
              </a:rPr>
              <a:t>电话号码错误</a:t>
            </a:r>
            <a:endParaRPr lang="zh-CN" altLang="en-US" sz="1600">
              <a:ea typeface="微软雅黑" panose="020b0503020204020204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483742" y="2441709"/>
            <a:ext cx="3478783" cy="40528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ea typeface="微软雅黑" panose="020b0503020204020204" pitchFamily="34" charset="-122"/>
              </a:rPr>
              <a:t>电话占线（或拒接）</a:t>
            </a:r>
            <a:endParaRPr lang="zh-CN" altLang="en-US" sz="1600">
              <a:ea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1483742" y="3021660"/>
            <a:ext cx="3478783" cy="40528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ea typeface="微软雅黑" panose="020b0503020204020204" pitchFamily="34" charset="-122"/>
              </a:rPr>
              <a:t>外地电话</a:t>
            </a:r>
            <a:endParaRPr lang="zh-CN" altLang="en-US" sz="1600">
              <a:ea typeface="微软雅黑" panose="020b0503020204020204" pitchFamily="34" charset="-122"/>
            </a:endParaRPr>
          </a:p>
        </p:txBody>
      </p:sp>
      <p:cxnSp>
        <p:nvCxnSpPr>
          <p:cNvPr id="23" name="肘形连接符 22"/>
          <p:cNvCxnSpPr>
            <a:stCxn id="2" idx="1"/>
            <a:endCxn id="2" idx="3"/>
          </p:cNvCxnSpPr>
          <p:nvPr/>
        </p:nvCxnSpPr>
        <p:spPr>
          <a:xfrm rot="10800000" flipH="1">
            <a:off x="1483741" y="1478614"/>
            <a:ext cx="3478783" cy="12700"/>
          </a:xfrm>
          <a:prstGeom prst="bentConnector5">
            <a:avLst>
              <a:gd name="adj1" fmla="val -6571"/>
              <a:gd name="adj2" fmla="val -21654394"/>
              <a:gd name="adj3" fmla="val 106571"/>
            </a:avLst>
          </a:prstGeom>
          <a:ln>
            <a:solidFill>
              <a:srgbClr val="1F8BB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24"/>
          <p:cNvSpPr/>
          <p:nvPr/>
        </p:nvSpPr>
        <p:spPr>
          <a:xfrm>
            <a:off x="2240780" y="4114284"/>
            <a:ext cx="1967205" cy="338554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占总原因的</a:t>
            </a:r>
            <a:r>
              <a:rPr lang="en-US" altLang="zh-CN" sz="16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80.85%</a:t>
            </a:r>
            <a:endParaRPr lang="zh-CN" altLang="en-US" sz="1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483742" y="4671991"/>
            <a:ext cx="3478783" cy="405285"/>
          </a:xfrm>
          <a:prstGeom prst="rect">
            <a:avLst/>
          </a:prstGeom>
          <a:solidFill>
            <a:srgbClr val="1F8B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ea typeface="微软雅黑" panose="020b0503020204020204" pitchFamily="34" charset="-122"/>
              </a:rPr>
              <a:t>改善重点</a:t>
            </a:r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483741" y="5229698"/>
            <a:ext cx="3687228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目 标 值 </a:t>
            </a: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=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现状</a:t>
            </a:r>
            <a:r>
              <a:rPr lang="zh-CN" altLang="en-US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值</a:t>
            </a:r>
            <a:r>
              <a:rPr lang="en-US" altLang="zh-CN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1-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现况值） *改善重点*圈</a:t>
            </a:r>
            <a:r>
              <a:rPr lang="zh-CN" altLang="en-US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能力</a:t>
            </a:r>
            <a:endParaRPr lang="en-US" altLang="zh-CN" sz="12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</a:t>
            </a:r>
            <a:r>
              <a:rPr lang="zh-CN" altLang="en-US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＝</a:t>
            </a:r>
            <a:r>
              <a:rPr lang="en-US" altLang="zh-CN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47.8%+52.2%*80.85*80%</a:t>
            </a:r>
            <a:endParaRPr lang="en-US" altLang="zh-CN" sz="12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</a:t>
            </a:r>
            <a:r>
              <a:rPr lang="zh-CN" altLang="en-US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＝</a:t>
            </a:r>
            <a:r>
              <a:rPr lang="en-US" altLang="zh-CN" sz="12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81.56% </a:t>
            </a:r>
            <a:endParaRPr lang="zh-CN" altLang="en-US" sz="1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483742" y="3601610"/>
            <a:ext cx="3478783" cy="405285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ea typeface="微软雅黑" panose="020b0503020204020204" pitchFamily="34" charset="-122"/>
              </a:rPr>
              <a:t>随访表格病情信息不全</a:t>
            </a:r>
            <a:endParaRPr lang="zh-CN" altLang="en-US" sz="1600">
              <a:ea typeface="微软雅黑" panose="020b0503020204020204" pitchFamily="34" charset="-122"/>
            </a:endParaRPr>
          </a:p>
        </p:txBody>
      </p:sp>
      <p:sp>
        <p:nvSpPr>
          <p:cNvPr id="24" name="文本框 37"/>
          <p:cNvSpPr txBox="1"/>
          <p:nvPr/>
        </p:nvSpPr>
        <p:spPr>
          <a:xfrm>
            <a:off x="6022866" y="-717301"/>
            <a:ext cx="2487862" cy="340053"/>
          </a:xfrm>
          <a:prstGeom prst="rect">
            <a:avLst/>
          </a:prstGeom>
          <a:noFill/>
        </p:spPr>
        <p:txBody>
          <a:bodyPr wrap="square" lIns="92925" tIns="46462" rIns="92925" bIns="4646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1600" b="1" smtClean="0">
                <a:solidFill>
                  <a:srgbClr val="D7322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33.76%</a:t>
            </a:r>
            <a:endParaRPr lang="zh-CN" altLang="en-US" sz="1600" b="1">
              <a:solidFill>
                <a:srgbClr val="D7322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原因分析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45" name="直接箭头连接符 144"/>
          <p:cNvCxnSpPr/>
          <p:nvPr/>
        </p:nvCxnSpPr>
        <p:spPr>
          <a:xfrm flipV="1">
            <a:off x="2564994" y="4229735"/>
            <a:ext cx="1511708" cy="1901369"/>
          </a:xfrm>
          <a:prstGeom prst="straightConnector1">
            <a:avLst/>
          </a:prstGeom>
          <a:noFill/>
          <a:ln w="63500" cap="flat" cmpd="sng" algn="ctr">
            <a:solidFill>
              <a:srgbClr val="1F8BB2"/>
            </a:solidFill>
            <a:prstDash val="solid"/>
            <a:tailEnd type="triangle"/>
          </a:ln>
          <a:effectLst/>
        </p:spPr>
      </p:cxnSp>
      <p:cxnSp>
        <p:nvCxnSpPr>
          <p:cNvPr id="146" name="直接箭头连接符 145"/>
          <p:cNvCxnSpPr>
            <a:stCxn id="178" idx="2"/>
          </p:cNvCxnSpPr>
          <p:nvPr/>
        </p:nvCxnSpPr>
        <p:spPr>
          <a:xfrm>
            <a:off x="1871648" y="1488046"/>
            <a:ext cx="1336927" cy="2412431"/>
          </a:xfrm>
          <a:prstGeom prst="straightConnector1">
            <a:avLst/>
          </a:prstGeom>
          <a:noFill/>
          <a:ln w="63500" cap="flat" cmpd="sng" algn="ctr">
            <a:solidFill>
              <a:srgbClr val="1F8BB2"/>
            </a:solidFill>
            <a:prstDash val="solid"/>
            <a:tailEnd type="triangle"/>
          </a:ln>
          <a:effectLst/>
        </p:spPr>
      </p:cxnSp>
      <p:sp>
        <p:nvSpPr>
          <p:cNvPr id="147" name="Freeform 5"/>
          <p:cNvSpPr/>
          <p:nvPr/>
        </p:nvSpPr>
        <p:spPr bwMode="auto">
          <a:xfrm>
            <a:off x="1458955" y="3427444"/>
            <a:ext cx="8959653" cy="1200560"/>
          </a:xfrm>
          <a:custGeom>
            <a:gdLst>
              <a:gd name="T0" fmla="*/ 653 w 19008"/>
              <a:gd name="T1" fmla="*/ 1418 h 2547"/>
              <a:gd name="T2" fmla="*/ 573 w 19008"/>
              <a:gd name="T3" fmla="*/ 1719 h 2547"/>
              <a:gd name="T4" fmla="*/ 385 w 19008"/>
              <a:gd name="T5" fmla="*/ 2167 h 2547"/>
              <a:gd name="T6" fmla="*/ 225 w 19008"/>
              <a:gd name="T7" fmla="*/ 2547 h 2547"/>
              <a:gd name="T8" fmla="*/ 266 w 19008"/>
              <a:gd name="T9" fmla="*/ 2535 h 2547"/>
              <a:gd name="T10" fmla="*/ 314 w 19008"/>
              <a:gd name="T11" fmla="*/ 2492 h 2547"/>
              <a:gd name="T12" fmla="*/ 639 w 19008"/>
              <a:gd name="T13" fmla="*/ 2309 h 2547"/>
              <a:gd name="T14" fmla="*/ 917 w 19008"/>
              <a:gd name="T15" fmla="*/ 2085 h 2547"/>
              <a:gd name="T16" fmla="*/ 1159 w 19008"/>
              <a:gd name="T17" fmla="*/ 1824 h 2547"/>
              <a:gd name="T18" fmla="*/ 1561 w 19008"/>
              <a:gd name="T19" fmla="*/ 1411 h 2547"/>
              <a:gd name="T20" fmla="*/ 1699 w 19008"/>
              <a:gd name="T21" fmla="*/ 1351 h 2547"/>
              <a:gd name="T22" fmla="*/ 12438 w 19008"/>
              <a:gd name="T23" fmla="*/ 1302 h 2547"/>
              <a:gd name="T24" fmla="*/ 12902 w 19008"/>
              <a:gd name="T25" fmla="*/ 1295 h 2547"/>
              <a:gd name="T26" fmla="*/ 16764 w 19008"/>
              <a:gd name="T27" fmla="*/ 1290 h 2547"/>
              <a:gd name="T28" fmla="*/ 16885 w 19008"/>
              <a:gd name="T29" fmla="*/ 1358 h 2547"/>
              <a:gd name="T30" fmla="*/ 16889 w 19008"/>
              <a:gd name="T31" fmla="*/ 1619 h 2547"/>
              <a:gd name="T32" fmla="*/ 16808 w 19008"/>
              <a:gd name="T33" fmla="*/ 2123 h 2547"/>
              <a:gd name="T34" fmla="*/ 16962 w 19008"/>
              <a:gd name="T35" fmla="*/ 2135 h 2547"/>
              <a:gd name="T36" fmla="*/ 17265 w 19008"/>
              <a:gd name="T37" fmla="*/ 2109 h 2547"/>
              <a:gd name="T38" fmla="*/ 17574 w 19008"/>
              <a:gd name="T39" fmla="*/ 2053 h 2547"/>
              <a:gd name="T40" fmla="*/ 17889 w 19008"/>
              <a:gd name="T41" fmla="*/ 1953 h 2547"/>
              <a:gd name="T42" fmla="*/ 18182 w 19008"/>
              <a:gd name="T43" fmla="*/ 1809 h 2547"/>
              <a:gd name="T44" fmla="*/ 18448 w 19008"/>
              <a:gd name="T45" fmla="*/ 1620 h 2547"/>
              <a:gd name="T46" fmla="*/ 18612 w 19008"/>
              <a:gd name="T47" fmla="*/ 1462 h 2547"/>
              <a:gd name="T48" fmla="*/ 18490 w 19008"/>
              <a:gd name="T49" fmla="*/ 1327 h 2547"/>
              <a:gd name="T50" fmla="*/ 18142 w 19008"/>
              <a:gd name="T51" fmla="*/ 1226 h 2547"/>
              <a:gd name="T52" fmla="*/ 17958 w 19008"/>
              <a:gd name="T53" fmla="*/ 1129 h 2547"/>
              <a:gd name="T54" fmla="*/ 18481 w 19008"/>
              <a:gd name="T55" fmla="*/ 1054 h 2547"/>
              <a:gd name="T56" fmla="*/ 18912 w 19008"/>
              <a:gd name="T57" fmla="*/ 974 h 2547"/>
              <a:gd name="T58" fmla="*/ 18983 w 19008"/>
              <a:gd name="T59" fmla="*/ 896 h 2547"/>
              <a:gd name="T60" fmla="*/ 18583 w 19008"/>
              <a:gd name="T61" fmla="*/ 533 h 2547"/>
              <a:gd name="T62" fmla="*/ 18245 w 19008"/>
              <a:gd name="T63" fmla="*/ 337 h 2547"/>
              <a:gd name="T64" fmla="*/ 17866 w 19008"/>
              <a:gd name="T65" fmla="*/ 195 h 2547"/>
              <a:gd name="T66" fmla="*/ 17510 w 19008"/>
              <a:gd name="T67" fmla="*/ 106 h 2547"/>
              <a:gd name="T68" fmla="*/ 17029 w 19008"/>
              <a:gd name="T69" fmla="*/ 65 h 2547"/>
              <a:gd name="T70" fmla="*/ 16727 w 19008"/>
              <a:gd name="T71" fmla="*/ 101 h 2547"/>
              <a:gd name="T72" fmla="*/ 16587 w 19008"/>
              <a:gd name="T73" fmla="*/ 178 h 2547"/>
              <a:gd name="T74" fmla="*/ 16617 w 19008"/>
              <a:gd name="T75" fmla="*/ 306 h 2547"/>
              <a:gd name="T76" fmla="*/ 16795 w 19008"/>
              <a:gd name="T77" fmla="*/ 735 h 2547"/>
              <a:gd name="T78" fmla="*/ 16851 w 19008"/>
              <a:gd name="T79" fmla="*/ 1000 h 2547"/>
              <a:gd name="T80" fmla="*/ 16530 w 19008"/>
              <a:gd name="T81" fmla="*/ 1067 h 2547"/>
              <a:gd name="T82" fmla="*/ 16114 w 19008"/>
              <a:gd name="T83" fmla="*/ 1080 h 2547"/>
              <a:gd name="T84" fmla="*/ 12324 w 19008"/>
              <a:gd name="T85" fmla="*/ 1072 h 2547"/>
              <a:gd name="T86" fmla="*/ 8973 w 19008"/>
              <a:gd name="T87" fmla="*/ 1062 h 2547"/>
              <a:gd name="T88" fmla="*/ 8417 w 19008"/>
              <a:gd name="T89" fmla="*/ 1055 h 2547"/>
              <a:gd name="T90" fmla="*/ 7789 w 19008"/>
              <a:gd name="T91" fmla="*/ 1050 h 2547"/>
              <a:gd name="T92" fmla="*/ 6666 w 19008"/>
              <a:gd name="T93" fmla="*/ 1050 h 2547"/>
              <a:gd name="T94" fmla="*/ 2333 w 19008"/>
              <a:gd name="T95" fmla="*/ 1039 h 2547"/>
              <a:gd name="T96" fmla="*/ 1753 w 19008"/>
              <a:gd name="T97" fmla="*/ 1038 h 2547"/>
              <a:gd name="T98" fmla="*/ 1140 w 19008"/>
              <a:gd name="T99" fmla="*/ 624 h 2547"/>
              <a:gd name="T100" fmla="*/ 655 w 19008"/>
              <a:gd name="T101" fmla="*/ 165 h 2547"/>
              <a:gd name="T102" fmla="*/ 461 w 19008"/>
              <a:gd name="T103" fmla="*/ 68 h 2547"/>
              <a:gd name="T104" fmla="*/ 233 w 19008"/>
              <a:gd name="T105" fmla="*/ 14 h 2547"/>
              <a:gd name="T106" fmla="*/ 4 w 19008"/>
              <a:gd name="T107" fmla="*/ 7 h 2547"/>
              <a:gd name="T108" fmla="*/ 183 w 19008"/>
              <a:gd name="T109" fmla="*/ 165 h 2547"/>
              <a:gd name="T110" fmla="*/ 425 w 19008"/>
              <a:gd name="T111" fmla="*/ 440 h 2547"/>
              <a:gd name="T112" fmla="*/ 576 w 19008"/>
              <a:gd name="T113" fmla="*/ 683 h 2547"/>
              <a:gd name="T114" fmla="*/ 658 w 19008"/>
              <a:gd name="T115" fmla="*/ 919 h 25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9008" h="2547">
                <a:moveTo>
                  <a:pt x="675" y="1073"/>
                </a:moveTo>
                <a:lnTo>
                  <a:pt x="675" y="1145"/>
                </a:lnTo>
                <a:lnTo>
                  <a:pt x="674" y="1212"/>
                </a:lnTo>
                <a:lnTo>
                  <a:pt x="670" y="1272"/>
                </a:lnTo>
                <a:lnTo>
                  <a:pt x="665" y="1331"/>
                </a:lnTo>
                <a:lnTo>
                  <a:pt x="662" y="1359"/>
                </a:lnTo>
                <a:lnTo>
                  <a:pt x="658" y="1389"/>
                </a:lnTo>
                <a:lnTo>
                  <a:pt x="653" y="1418"/>
                </a:lnTo>
                <a:lnTo>
                  <a:pt x="646" y="1449"/>
                </a:lnTo>
                <a:lnTo>
                  <a:pt x="640" y="1480"/>
                </a:lnTo>
                <a:lnTo>
                  <a:pt x="632" y="1513"/>
                </a:lnTo>
                <a:lnTo>
                  <a:pt x="623" y="1549"/>
                </a:lnTo>
                <a:lnTo>
                  <a:pt x="612" y="1585"/>
                </a:lnTo>
                <a:lnTo>
                  <a:pt x="599" y="1631"/>
                </a:lnTo>
                <a:lnTo>
                  <a:pt x="587" y="1675"/>
                </a:lnTo>
                <a:lnTo>
                  <a:pt x="573" y="1719"/>
                </a:lnTo>
                <a:lnTo>
                  <a:pt x="557" y="1763"/>
                </a:lnTo>
                <a:lnTo>
                  <a:pt x="524" y="1853"/>
                </a:lnTo>
                <a:lnTo>
                  <a:pt x="497" y="1920"/>
                </a:lnTo>
                <a:lnTo>
                  <a:pt x="476" y="1972"/>
                </a:lnTo>
                <a:lnTo>
                  <a:pt x="456" y="2015"/>
                </a:lnTo>
                <a:lnTo>
                  <a:pt x="437" y="2058"/>
                </a:lnTo>
                <a:lnTo>
                  <a:pt x="413" y="2105"/>
                </a:lnTo>
                <a:lnTo>
                  <a:pt x="385" y="2167"/>
                </a:lnTo>
                <a:lnTo>
                  <a:pt x="347" y="2249"/>
                </a:lnTo>
                <a:lnTo>
                  <a:pt x="225" y="2514"/>
                </a:lnTo>
                <a:lnTo>
                  <a:pt x="222" y="2523"/>
                </a:lnTo>
                <a:lnTo>
                  <a:pt x="220" y="2532"/>
                </a:lnTo>
                <a:lnTo>
                  <a:pt x="219" y="2537"/>
                </a:lnTo>
                <a:lnTo>
                  <a:pt x="219" y="2542"/>
                </a:lnTo>
                <a:lnTo>
                  <a:pt x="221" y="2545"/>
                </a:lnTo>
                <a:lnTo>
                  <a:pt x="225" y="2547"/>
                </a:lnTo>
                <a:lnTo>
                  <a:pt x="230" y="2547"/>
                </a:lnTo>
                <a:lnTo>
                  <a:pt x="239" y="2546"/>
                </a:lnTo>
                <a:lnTo>
                  <a:pt x="259" y="2542"/>
                </a:lnTo>
                <a:lnTo>
                  <a:pt x="263" y="2541"/>
                </a:lnTo>
                <a:lnTo>
                  <a:pt x="263" y="2540"/>
                </a:lnTo>
                <a:lnTo>
                  <a:pt x="263" y="2539"/>
                </a:lnTo>
                <a:lnTo>
                  <a:pt x="263" y="2537"/>
                </a:lnTo>
                <a:lnTo>
                  <a:pt x="266" y="2535"/>
                </a:lnTo>
                <a:lnTo>
                  <a:pt x="277" y="2526"/>
                </a:lnTo>
                <a:lnTo>
                  <a:pt x="283" y="2520"/>
                </a:lnTo>
                <a:lnTo>
                  <a:pt x="285" y="2516"/>
                </a:lnTo>
                <a:lnTo>
                  <a:pt x="286" y="2513"/>
                </a:lnTo>
                <a:lnTo>
                  <a:pt x="287" y="2510"/>
                </a:lnTo>
                <a:lnTo>
                  <a:pt x="291" y="2507"/>
                </a:lnTo>
                <a:lnTo>
                  <a:pt x="299" y="2501"/>
                </a:lnTo>
                <a:lnTo>
                  <a:pt x="314" y="2492"/>
                </a:lnTo>
                <a:lnTo>
                  <a:pt x="354" y="2469"/>
                </a:lnTo>
                <a:lnTo>
                  <a:pt x="387" y="2452"/>
                </a:lnTo>
                <a:lnTo>
                  <a:pt x="417" y="2438"/>
                </a:lnTo>
                <a:lnTo>
                  <a:pt x="447" y="2423"/>
                </a:lnTo>
                <a:lnTo>
                  <a:pt x="481" y="2406"/>
                </a:lnTo>
                <a:lnTo>
                  <a:pt x="522" y="2383"/>
                </a:lnTo>
                <a:lnTo>
                  <a:pt x="574" y="2352"/>
                </a:lnTo>
                <a:lnTo>
                  <a:pt x="639" y="2309"/>
                </a:lnTo>
                <a:lnTo>
                  <a:pt x="674" y="2286"/>
                </a:lnTo>
                <a:lnTo>
                  <a:pt x="709" y="2260"/>
                </a:lnTo>
                <a:lnTo>
                  <a:pt x="745" y="2233"/>
                </a:lnTo>
                <a:lnTo>
                  <a:pt x="779" y="2205"/>
                </a:lnTo>
                <a:lnTo>
                  <a:pt x="814" y="2176"/>
                </a:lnTo>
                <a:lnTo>
                  <a:pt x="848" y="2147"/>
                </a:lnTo>
                <a:lnTo>
                  <a:pt x="883" y="2116"/>
                </a:lnTo>
                <a:lnTo>
                  <a:pt x="917" y="2085"/>
                </a:lnTo>
                <a:lnTo>
                  <a:pt x="949" y="2053"/>
                </a:lnTo>
                <a:lnTo>
                  <a:pt x="982" y="2021"/>
                </a:lnTo>
                <a:lnTo>
                  <a:pt x="1015" y="1987"/>
                </a:lnTo>
                <a:lnTo>
                  <a:pt x="1045" y="1954"/>
                </a:lnTo>
                <a:lnTo>
                  <a:pt x="1075" y="1922"/>
                </a:lnTo>
                <a:lnTo>
                  <a:pt x="1105" y="1889"/>
                </a:lnTo>
                <a:lnTo>
                  <a:pt x="1132" y="1856"/>
                </a:lnTo>
                <a:lnTo>
                  <a:pt x="1159" y="1824"/>
                </a:lnTo>
                <a:lnTo>
                  <a:pt x="1390" y="1546"/>
                </a:lnTo>
                <a:lnTo>
                  <a:pt x="1415" y="1522"/>
                </a:lnTo>
                <a:lnTo>
                  <a:pt x="1436" y="1503"/>
                </a:lnTo>
                <a:lnTo>
                  <a:pt x="1459" y="1485"/>
                </a:lnTo>
                <a:lnTo>
                  <a:pt x="1486" y="1465"/>
                </a:lnTo>
                <a:lnTo>
                  <a:pt x="1508" y="1448"/>
                </a:lnTo>
                <a:lnTo>
                  <a:pt x="1533" y="1430"/>
                </a:lnTo>
                <a:lnTo>
                  <a:pt x="1561" y="1411"/>
                </a:lnTo>
                <a:lnTo>
                  <a:pt x="1591" y="1393"/>
                </a:lnTo>
                <a:lnTo>
                  <a:pt x="1606" y="1384"/>
                </a:lnTo>
                <a:lnTo>
                  <a:pt x="1622" y="1376"/>
                </a:lnTo>
                <a:lnTo>
                  <a:pt x="1637" y="1369"/>
                </a:lnTo>
                <a:lnTo>
                  <a:pt x="1653" y="1363"/>
                </a:lnTo>
                <a:lnTo>
                  <a:pt x="1669" y="1357"/>
                </a:lnTo>
                <a:lnTo>
                  <a:pt x="1685" y="1353"/>
                </a:lnTo>
                <a:lnTo>
                  <a:pt x="1699" y="1351"/>
                </a:lnTo>
                <a:lnTo>
                  <a:pt x="1714" y="1350"/>
                </a:lnTo>
                <a:lnTo>
                  <a:pt x="1714" y="1316"/>
                </a:lnTo>
                <a:lnTo>
                  <a:pt x="12141" y="1304"/>
                </a:lnTo>
                <a:lnTo>
                  <a:pt x="12202" y="1304"/>
                </a:lnTo>
                <a:lnTo>
                  <a:pt x="12263" y="1304"/>
                </a:lnTo>
                <a:lnTo>
                  <a:pt x="12322" y="1304"/>
                </a:lnTo>
                <a:lnTo>
                  <a:pt x="12380" y="1303"/>
                </a:lnTo>
                <a:lnTo>
                  <a:pt x="12438" y="1302"/>
                </a:lnTo>
                <a:lnTo>
                  <a:pt x="12497" y="1301"/>
                </a:lnTo>
                <a:lnTo>
                  <a:pt x="12555" y="1301"/>
                </a:lnTo>
                <a:lnTo>
                  <a:pt x="12612" y="1300"/>
                </a:lnTo>
                <a:lnTo>
                  <a:pt x="12670" y="1298"/>
                </a:lnTo>
                <a:lnTo>
                  <a:pt x="12727" y="1297"/>
                </a:lnTo>
                <a:lnTo>
                  <a:pt x="12785" y="1296"/>
                </a:lnTo>
                <a:lnTo>
                  <a:pt x="12843" y="1296"/>
                </a:lnTo>
                <a:lnTo>
                  <a:pt x="12902" y="1295"/>
                </a:lnTo>
                <a:lnTo>
                  <a:pt x="12961" y="1295"/>
                </a:lnTo>
                <a:lnTo>
                  <a:pt x="13020" y="1294"/>
                </a:lnTo>
                <a:lnTo>
                  <a:pt x="13081" y="1294"/>
                </a:lnTo>
                <a:lnTo>
                  <a:pt x="16642" y="1294"/>
                </a:lnTo>
                <a:lnTo>
                  <a:pt x="16675" y="1294"/>
                </a:lnTo>
                <a:lnTo>
                  <a:pt x="16706" y="1293"/>
                </a:lnTo>
                <a:lnTo>
                  <a:pt x="16735" y="1293"/>
                </a:lnTo>
                <a:lnTo>
                  <a:pt x="16764" y="1290"/>
                </a:lnTo>
                <a:lnTo>
                  <a:pt x="16791" y="1289"/>
                </a:lnTo>
                <a:lnTo>
                  <a:pt x="16819" y="1287"/>
                </a:lnTo>
                <a:lnTo>
                  <a:pt x="16846" y="1285"/>
                </a:lnTo>
                <a:lnTo>
                  <a:pt x="16874" y="1283"/>
                </a:lnTo>
                <a:lnTo>
                  <a:pt x="16876" y="1304"/>
                </a:lnTo>
                <a:lnTo>
                  <a:pt x="16878" y="1323"/>
                </a:lnTo>
                <a:lnTo>
                  <a:pt x="16881" y="1341"/>
                </a:lnTo>
                <a:lnTo>
                  <a:pt x="16885" y="1358"/>
                </a:lnTo>
                <a:lnTo>
                  <a:pt x="16890" y="1376"/>
                </a:lnTo>
                <a:lnTo>
                  <a:pt x="16892" y="1395"/>
                </a:lnTo>
                <a:lnTo>
                  <a:pt x="16895" y="1415"/>
                </a:lnTo>
                <a:lnTo>
                  <a:pt x="16896" y="1437"/>
                </a:lnTo>
                <a:lnTo>
                  <a:pt x="16896" y="1483"/>
                </a:lnTo>
                <a:lnTo>
                  <a:pt x="16895" y="1528"/>
                </a:lnTo>
                <a:lnTo>
                  <a:pt x="16892" y="1573"/>
                </a:lnTo>
                <a:lnTo>
                  <a:pt x="16889" y="1619"/>
                </a:lnTo>
                <a:lnTo>
                  <a:pt x="16885" y="1663"/>
                </a:lnTo>
                <a:lnTo>
                  <a:pt x="16880" y="1708"/>
                </a:lnTo>
                <a:lnTo>
                  <a:pt x="16874" y="1752"/>
                </a:lnTo>
                <a:lnTo>
                  <a:pt x="16870" y="1796"/>
                </a:lnTo>
                <a:lnTo>
                  <a:pt x="16855" y="1883"/>
                </a:lnTo>
                <a:lnTo>
                  <a:pt x="16841" y="1966"/>
                </a:lnTo>
                <a:lnTo>
                  <a:pt x="16824" y="2047"/>
                </a:lnTo>
                <a:lnTo>
                  <a:pt x="16808" y="2123"/>
                </a:lnTo>
                <a:lnTo>
                  <a:pt x="16828" y="2124"/>
                </a:lnTo>
                <a:lnTo>
                  <a:pt x="16846" y="2125"/>
                </a:lnTo>
                <a:lnTo>
                  <a:pt x="16864" y="2128"/>
                </a:lnTo>
                <a:lnTo>
                  <a:pt x="16880" y="2130"/>
                </a:lnTo>
                <a:lnTo>
                  <a:pt x="16898" y="2132"/>
                </a:lnTo>
                <a:lnTo>
                  <a:pt x="16917" y="2134"/>
                </a:lnTo>
                <a:lnTo>
                  <a:pt x="16939" y="2135"/>
                </a:lnTo>
                <a:lnTo>
                  <a:pt x="16962" y="2135"/>
                </a:lnTo>
                <a:lnTo>
                  <a:pt x="17001" y="2132"/>
                </a:lnTo>
                <a:lnTo>
                  <a:pt x="17036" y="2129"/>
                </a:lnTo>
                <a:lnTo>
                  <a:pt x="17072" y="2125"/>
                </a:lnTo>
                <a:lnTo>
                  <a:pt x="17118" y="2123"/>
                </a:lnTo>
                <a:lnTo>
                  <a:pt x="17154" y="2122"/>
                </a:lnTo>
                <a:lnTo>
                  <a:pt x="17190" y="2118"/>
                </a:lnTo>
                <a:lnTo>
                  <a:pt x="17227" y="2115"/>
                </a:lnTo>
                <a:lnTo>
                  <a:pt x="17265" y="2109"/>
                </a:lnTo>
                <a:lnTo>
                  <a:pt x="17303" y="2104"/>
                </a:lnTo>
                <a:lnTo>
                  <a:pt x="17340" y="2097"/>
                </a:lnTo>
                <a:lnTo>
                  <a:pt x="17376" y="2091"/>
                </a:lnTo>
                <a:lnTo>
                  <a:pt x="17411" y="2085"/>
                </a:lnTo>
                <a:lnTo>
                  <a:pt x="17452" y="2078"/>
                </a:lnTo>
                <a:lnTo>
                  <a:pt x="17493" y="2071"/>
                </a:lnTo>
                <a:lnTo>
                  <a:pt x="17534" y="2062"/>
                </a:lnTo>
                <a:lnTo>
                  <a:pt x="17574" y="2053"/>
                </a:lnTo>
                <a:lnTo>
                  <a:pt x="17614" y="2042"/>
                </a:lnTo>
                <a:lnTo>
                  <a:pt x="17655" y="2031"/>
                </a:lnTo>
                <a:lnTo>
                  <a:pt x="17694" y="2021"/>
                </a:lnTo>
                <a:lnTo>
                  <a:pt x="17733" y="2009"/>
                </a:lnTo>
                <a:lnTo>
                  <a:pt x="17772" y="1996"/>
                </a:lnTo>
                <a:lnTo>
                  <a:pt x="17812" y="1983"/>
                </a:lnTo>
                <a:lnTo>
                  <a:pt x="17850" y="1968"/>
                </a:lnTo>
                <a:lnTo>
                  <a:pt x="17889" y="1953"/>
                </a:lnTo>
                <a:lnTo>
                  <a:pt x="17927" y="1938"/>
                </a:lnTo>
                <a:lnTo>
                  <a:pt x="17964" y="1922"/>
                </a:lnTo>
                <a:lnTo>
                  <a:pt x="18002" y="1904"/>
                </a:lnTo>
                <a:lnTo>
                  <a:pt x="18039" y="1886"/>
                </a:lnTo>
                <a:lnTo>
                  <a:pt x="18074" y="1869"/>
                </a:lnTo>
                <a:lnTo>
                  <a:pt x="18111" y="1850"/>
                </a:lnTo>
                <a:lnTo>
                  <a:pt x="18147" y="1829"/>
                </a:lnTo>
                <a:lnTo>
                  <a:pt x="18182" y="1809"/>
                </a:lnTo>
                <a:lnTo>
                  <a:pt x="18217" y="1788"/>
                </a:lnTo>
                <a:lnTo>
                  <a:pt x="18251" y="1767"/>
                </a:lnTo>
                <a:lnTo>
                  <a:pt x="18286" y="1744"/>
                </a:lnTo>
                <a:lnTo>
                  <a:pt x="18319" y="1720"/>
                </a:lnTo>
                <a:lnTo>
                  <a:pt x="18352" y="1696"/>
                </a:lnTo>
                <a:lnTo>
                  <a:pt x="18384" y="1671"/>
                </a:lnTo>
                <a:lnTo>
                  <a:pt x="18416" y="1647"/>
                </a:lnTo>
                <a:lnTo>
                  <a:pt x="18448" y="1620"/>
                </a:lnTo>
                <a:lnTo>
                  <a:pt x="18479" y="1593"/>
                </a:lnTo>
                <a:lnTo>
                  <a:pt x="18510" y="1566"/>
                </a:lnTo>
                <a:lnTo>
                  <a:pt x="18541" y="1537"/>
                </a:lnTo>
                <a:lnTo>
                  <a:pt x="18570" y="1509"/>
                </a:lnTo>
                <a:lnTo>
                  <a:pt x="18582" y="1497"/>
                </a:lnTo>
                <a:lnTo>
                  <a:pt x="18591" y="1486"/>
                </a:lnTo>
                <a:lnTo>
                  <a:pt x="18602" y="1474"/>
                </a:lnTo>
                <a:lnTo>
                  <a:pt x="18612" y="1462"/>
                </a:lnTo>
                <a:lnTo>
                  <a:pt x="18636" y="1439"/>
                </a:lnTo>
                <a:lnTo>
                  <a:pt x="18653" y="1418"/>
                </a:lnTo>
                <a:lnTo>
                  <a:pt x="18668" y="1398"/>
                </a:lnTo>
                <a:lnTo>
                  <a:pt x="18687" y="1371"/>
                </a:lnTo>
                <a:lnTo>
                  <a:pt x="18639" y="1360"/>
                </a:lnTo>
                <a:lnTo>
                  <a:pt x="18589" y="1348"/>
                </a:lnTo>
                <a:lnTo>
                  <a:pt x="18540" y="1338"/>
                </a:lnTo>
                <a:lnTo>
                  <a:pt x="18490" y="1327"/>
                </a:lnTo>
                <a:lnTo>
                  <a:pt x="18441" y="1315"/>
                </a:lnTo>
                <a:lnTo>
                  <a:pt x="18393" y="1303"/>
                </a:lnTo>
                <a:lnTo>
                  <a:pt x="18344" y="1291"/>
                </a:lnTo>
                <a:lnTo>
                  <a:pt x="18295" y="1277"/>
                </a:lnTo>
                <a:lnTo>
                  <a:pt x="18261" y="1268"/>
                </a:lnTo>
                <a:lnTo>
                  <a:pt x="18224" y="1254"/>
                </a:lnTo>
                <a:lnTo>
                  <a:pt x="18184" y="1241"/>
                </a:lnTo>
                <a:lnTo>
                  <a:pt x="18142" y="1226"/>
                </a:lnTo>
                <a:lnTo>
                  <a:pt x="18102" y="1209"/>
                </a:lnTo>
                <a:lnTo>
                  <a:pt x="18062" y="1192"/>
                </a:lnTo>
                <a:lnTo>
                  <a:pt x="18027" y="1175"/>
                </a:lnTo>
                <a:lnTo>
                  <a:pt x="17995" y="1157"/>
                </a:lnTo>
                <a:lnTo>
                  <a:pt x="17984" y="1150"/>
                </a:lnTo>
                <a:lnTo>
                  <a:pt x="17974" y="1143"/>
                </a:lnTo>
                <a:lnTo>
                  <a:pt x="17966" y="1136"/>
                </a:lnTo>
                <a:lnTo>
                  <a:pt x="17958" y="1129"/>
                </a:lnTo>
                <a:lnTo>
                  <a:pt x="18001" y="1119"/>
                </a:lnTo>
                <a:lnTo>
                  <a:pt x="18052" y="1111"/>
                </a:lnTo>
                <a:lnTo>
                  <a:pt x="18111" y="1101"/>
                </a:lnTo>
                <a:lnTo>
                  <a:pt x="18178" y="1093"/>
                </a:lnTo>
                <a:lnTo>
                  <a:pt x="18249" y="1083"/>
                </a:lnTo>
                <a:lnTo>
                  <a:pt x="18324" y="1074"/>
                </a:lnTo>
                <a:lnTo>
                  <a:pt x="18401" y="1064"/>
                </a:lnTo>
                <a:lnTo>
                  <a:pt x="18481" y="1054"/>
                </a:lnTo>
                <a:lnTo>
                  <a:pt x="18559" y="1043"/>
                </a:lnTo>
                <a:lnTo>
                  <a:pt x="18637" y="1031"/>
                </a:lnTo>
                <a:lnTo>
                  <a:pt x="18713" y="1018"/>
                </a:lnTo>
                <a:lnTo>
                  <a:pt x="18785" y="1005"/>
                </a:lnTo>
                <a:lnTo>
                  <a:pt x="18819" y="998"/>
                </a:lnTo>
                <a:lnTo>
                  <a:pt x="18851" y="991"/>
                </a:lnTo>
                <a:lnTo>
                  <a:pt x="18882" y="982"/>
                </a:lnTo>
                <a:lnTo>
                  <a:pt x="18912" y="974"/>
                </a:lnTo>
                <a:lnTo>
                  <a:pt x="18939" y="967"/>
                </a:lnTo>
                <a:lnTo>
                  <a:pt x="18964" y="958"/>
                </a:lnTo>
                <a:lnTo>
                  <a:pt x="18988" y="949"/>
                </a:lnTo>
                <a:lnTo>
                  <a:pt x="19008" y="940"/>
                </a:lnTo>
                <a:lnTo>
                  <a:pt x="19003" y="927"/>
                </a:lnTo>
                <a:lnTo>
                  <a:pt x="18998" y="916"/>
                </a:lnTo>
                <a:lnTo>
                  <a:pt x="18991" y="906"/>
                </a:lnTo>
                <a:lnTo>
                  <a:pt x="18983" y="896"/>
                </a:lnTo>
                <a:lnTo>
                  <a:pt x="18962" y="873"/>
                </a:lnTo>
                <a:lnTo>
                  <a:pt x="18932" y="839"/>
                </a:lnTo>
                <a:lnTo>
                  <a:pt x="18849" y="746"/>
                </a:lnTo>
                <a:lnTo>
                  <a:pt x="18770" y="681"/>
                </a:lnTo>
                <a:lnTo>
                  <a:pt x="18696" y="619"/>
                </a:lnTo>
                <a:lnTo>
                  <a:pt x="18658" y="589"/>
                </a:lnTo>
                <a:lnTo>
                  <a:pt x="18621" y="561"/>
                </a:lnTo>
                <a:lnTo>
                  <a:pt x="18583" y="533"/>
                </a:lnTo>
                <a:lnTo>
                  <a:pt x="18545" y="507"/>
                </a:lnTo>
                <a:lnTo>
                  <a:pt x="18507" y="481"/>
                </a:lnTo>
                <a:lnTo>
                  <a:pt x="18466" y="455"/>
                </a:lnTo>
                <a:lnTo>
                  <a:pt x="18426" y="430"/>
                </a:lnTo>
                <a:lnTo>
                  <a:pt x="18383" y="406"/>
                </a:lnTo>
                <a:lnTo>
                  <a:pt x="18339" y="383"/>
                </a:lnTo>
                <a:lnTo>
                  <a:pt x="18293" y="360"/>
                </a:lnTo>
                <a:lnTo>
                  <a:pt x="18245" y="337"/>
                </a:lnTo>
                <a:lnTo>
                  <a:pt x="18194" y="316"/>
                </a:lnTo>
                <a:lnTo>
                  <a:pt x="18122" y="286"/>
                </a:lnTo>
                <a:lnTo>
                  <a:pt x="18066" y="264"/>
                </a:lnTo>
                <a:lnTo>
                  <a:pt x="18023" y="247"/>
                </a:lnTo>
                <a:lnTo>
                  <a:pt x="17988" y="234"/>
                </a:lnTo>
                <a:lnTo>
                  <a:pt x="17952" y="222"/>
                </a:lnTo>
                <a:lnTo>
                  <a:pt x="17914" y="210"/>
                </a:lnTo>
                <a:lnTo>
                  <a:pt x="17866" y="195"/>
                </a:lnTo>
                <a:lnTo>
                  <a:pt x="17805" y="176"/>
                </a:lnTo>
                <a:lnTo>
                  <a:pt x="17769" y="165"/>
                </a:lnTo>
                <a:lnTo>
                  <a:pt x="17731" y="154"/>
                </a:lnTo>
                <a:lnTo>
                  <a:pt x="17692" y="144"/>
                </a:lnTo>
                <a:lnTo>
                  <a:pt x="17656" y="135"/>
                </a:lnTo>
                <a:lnTo>
                  <a:pt x="17611" y="126"/>
                </a:lnTo>
                <a:lnTo>
                  <a:pt x="17562" y="115"/>
                </a:lnTo>
                <a:lnTo>
                  <a:pt x="17510" y="106"/>
                </a:lnTo>
                <a:lnTo>
                  <a:pt x="17454" y="97"/>
                </a:lnTo>
                <a:lnTo>
                  <a:pt x="17397" y="89"/>
                </a:lnTo>
                <a:lnTo>
                  <a:pt x="17338" y="82"/>
                </a:lnTo>
                <a:lnTo>
                  <a:pt x="17277" y="76"/>
                </a:lnTo>
                <a:lnTo>
                  <a:pt x="17215" y="71"/>
                </a:lnTo>
                <a:lnTo>
                  <a:pt x="17152" y="68"/>
                </a:lnTo>
                <a:lnTo>
                  <a:pt x="17091" y="67"/>
                </a:lnTo>
                <a:lnTo>
                  <a:pt x="17029" y="65"/>
                </a:lnTo>
                <a:lnTo>
                  <a:pt x="16969" y="68"/>
                </a:lnTo>
                <a:lnTo>
                  <a:pt x="16910" y="71"/>
                </a:lnTo>
                <a:lnTo>
                  <a:pt x="16853" y="76"/>
                </a:lnTo>
                <a:lnTo>
                  <a:pt x="16826" y="81"/>
                </a:lnTo>
                <a:lnTo>
                  <a:pt x="16798" y="84"/>
                </a:lnTo>
                <a:lnTo>
                  <a:pt x="16772" y="89"/>
                </a:lnTo>
                <a:lnTo>
                  <a:pt x="16747" y="95"/>
                </a:lnTo>
                <a:lnTo>
                  <a:pt x="16727" y="101"/>
                </a:lnTo>
                <a:lnTo>
                  <a:pt x="16701" y="110"/>
                </a:lnTo>
                <a:lnTo>
                  <a:pt x="16672" y="124"/>
                </a:lnTo>
                <a:lnTo>
                  <a:pt x="16644" y="139"/>
                </a:lnTo>
                <a:lnTo>
                  <a:pt x="16631" y="146"/>
                </a:lnTo>
                <a:lnTo>
                  <a:pt x="16618" y="154"/>
                </a:lnTo>
                <a:lnTo>
                  <a:pt x="16606" y="163"/>
                </a:lnTo>
                <a:lnTo>
                  <a:pt x="16595" y="170"/>
                </a:lnTo>
                <a:lnTo>
                  <a:pt x="16587" y="178"/>
                </a:lnTo>
                <a:lnTo>
                  <a:pt x="16581" y="185"/>
                </a:lnTo>
                <a:lnTo>
                  <a:pt x="16576" y="192"/>
                </a:lnTo>
                <a:lnTo>
                  <a:pt x="16575" y="200"/>
                </a:lnTo>
                <a:lnTo>
                  <a:pt x="16576" y="208"/>
                </a:lnTo>
                <a:lnTo>
                  <a:pt x="16581" y="221"/>
                </a:lnTo>
                <a:lnTo>
                  <a:pt x="16587" y="238"/>
                </a:lnTo>
                <a:lnTo>
                  <a:pt x="16595" y="258"/>
                </a:lnTo>
                <a:lnTo>
                  <a:pt x="16617" y="306"/>
                </a:lnTo>
                <a:lnTo>
                  <a:pt x="16643" y="362"/>
                </a:lnTo>
                <a:lnTo>
                  <a:pt x="16670" y="421"/>
                </a:lnTo>
                <a:lnTo>
                  <a:pt x="16696" y="479"/>
                </a:lnTo>
                <a:lnTo>
                  <a:pt x="16719" y="530"/>
                </a:lnTo>
                <a:lnTo>
                  <a:pt x="16735" y="570"/>
                </a:lnTo>
                <a:lnTo>
                  <a:pt x="16754" y="624"/>
                </a:lnTo>
                <a:lnTo>
                  <a:pt x="16775" y="678"/>
                </a:lnTo>
                <a:lnTo>
                  <a:pt x="16795" y="735"/>
                </a:lnTo>
                <a:lnTo>
                  <a:pt x="16813" y="795"/>
                </a:lnTo>
                <a:lnTo>
                  <a:pt x="16821" y="823"/>
                </a:lnTo>
                <a:lnTo>
                  <a:pt x="16828" y="853"/>
                </a:lnTo>
                <a:lnTo>
                  <a:pt x="16835" y="883"/>
                </a:lnTo>
                <a:lnTo>
                  <a:pt x="16841" y="912"/>
                </a:lnTo>
                <a:lnTo>
                  <a:pt x="16846" y="942"/>
                </a:lnTo>
                <a:lnTo>
                  <a:pt x="16849" y="971"/>
                </a:lnTo>
                <a:lnTo>
                  <a:pt x="16851" y="1000"/>
                </a:lnTo>
                <a:lnTo>
                  <a:pt x="16852" y="1029"/>
                </a:lnTo>
                <a:lnTo>
                  <a:pt x="16827" y="1029"/>
                </a:lnTo>
                <a:lnTo>
                  <a:pt x="16801" y="1031"/>
                </a:lnTo>
                <a:lnTo>
                  <a:pt x="16771" y="1034"/>
                </a:lnTo>
                <a:lnTo>
                  <a:pt x="16740" y="1037"/>
                </a:lnTo>
                <a:lnTo>
                  <a:pt x="16674" y="1047"/>
                </a:lnTo>
                <a:lnTo>
                  <a:pt x="16602" y="1056"/>
                </a:lnTo>
                <a:lnTo>
                  <a:pt x="16530" y="1067"/>
                </a:lnTo>
                <a:lnTo>
                  <a:pt x="16456" y="1075"/>
                </a:lnTo>
                <a:lnTo>
                  <a:pt x="16422" y="1079"/>
                </a:lnTo>
                <a:lnTo>
                  <a:pt x="16386" y="1081"/>
                </a:lnTo>
                <a:lnTo>
                  <a:pt x="16353" y="1083"/>
                </a:lnTo>
                <a:lnTo>
                  <a:pt x="16321" y="1083"/>
                </a:lnTo>
                <a:lnTo>
                  <a:pt x="16249" y="1083"/>
                </a:lnTo>
                <a:lnTo>
                  <a:pt x="16181" y="1082"/>
                </a:lnTo>
                <a:lnTo>
                  <a:pt x="16114" y="1080"/>
                </a:lnTo>
                <a:lnTo>
                  <a:pt x="16046" y="1077"/>
                </a:lnTo>
                <a:lnTo>
                  <a:pt x="15980" y="1076"/>
                </a:lnTo>
                <a:lnTo>
                  <a:pt x="15911" y="1074"/>
                </a:lnTo>
                <a:lnTo>
                  <a:pt x="15841" y="1073"/>
                </a:lnTo>
                <a:lnTo>
                  <a:pt x="15768" y="1073"/>
                </a:lnTo>
                <a:lnTo>
                  <a:pt x="12396" y="1073"/>
                </a:lnTo>
                <a:lnTo>
                  <a:pt x="12359" y="1073"/>
                </a:lnTo>
                <a:lnTo>
                  <a:pt x="12324" y="1072"/>
                </a:lnTo>
                <a:lnTo>
                  <a:pt x="12292" y="1069"/>
                </a:lnTo>
                <a:lnTo>
                  <a:pt x="12261" y="1067"/>
                </a:lnTo>
                <a:lnTo>
                  <a:pt x="12230" y="1064"/>
                </a:lnTo>
                <a:lnTo>
                  <a:pt x="12200" y="1063"/>
                </a:lnTo>
                <a:lnTo>
                  <a:pt x="12166" y="1062"/>
                </a:lnTo>
                <a:lnTo>
                  <a:pt x="12131" y="1062"/>
                </a:lnTo>
                <a:lnTo>
                  <a:pt x="9045" y="1062"/>
                </a:lnTo>
                <a:lnTo>
                  <a:pt x="8973" y="1062"/>
                </a:lnTo>
                <a:lnTo>
                  <a:pt x="8902" y="1061"/>
                </a:lnTo>
                <a:lnTo>
                  <a:pt x="8832" y="1061"/>
                </a:lnTo>
                <a:lnTo>
                  <a:pt x="8762" y="1060"/>
                </a:lnTo>
                <a:lnTo>
                  <a:pt x="8693" y="1058"/>
                </a:lnTo>
                <a:lnTo>
                  <a:pt x="8623" y="1058"/>
                </a:lnTo>
                <a:lnTo>
                  <a:pt x="8554" y="1057"/>
                </a:lnTo>
                <a:lnTo>
                  <a:pt x="8485" y="1056"/>
                </a:lnTo>
                <a:lnTo>
                  <a:pt x="8417" y="1055"/>
                </a:lnTo>
                <a:lnTo>
                  <a:pt x="8348" y="1054"/>
                </a:lnTo>
                <a:lnTo>
                  <a:pt x="8279" y="1053"/>
                </a:lnTo>
                <a:lnTo>
                  <a:pt x="8209" y="1053"/>
                </a:lnTo>
                <a:lnTo>
                  <a:pt x="8140" y="1051"/>
                </a:lnTo>
                <a:lnTo>
                  <a:pt x="8070" y="1051"/>
                </a:lnTo>
                <a:lnTo>
                  <a:pt x="8000" y="1050"/>
                </a:lnTo>
                <a:lnTo>
                  <a:pt x="7929" y="1050"/>
                </a:lnTo>
                <a:lnTo>
                  <a:pt x="7789" y="1050"/>
                </a:lnTo>
                <a:lnTo>
                  <a:pt x="7647" y="1050"/>
                </a:lnTo>
                <a:lnTo>
                  <a:pt x="7507" y="1050"/>
                </a:lnTo>
                <a:lnTo>
                  <a:pt x="7367" y="1050"/>
                </a:lnTo>
                <a:lnTo>
                  <a:pt x="7227" y="1050"/>
                </a:lnTo>
                <a:lnTo>
                  <a:pt x="7086" y="1050"/>
                </a:lnTo>
                <a:lnTo>
                  <a:pt x="6946" y="1050"/>
                </a:lnTo>
                <a:lnTo>
                  <a:pt x="6806" y="1050"/>
                </a:lnTo>
                <a:lnTo>
                  <a:pt x="6666" y="1050"/>
                </a:lnTo>
                <a:lnTo>
                  <a:pt x="6526" y="1050"/>
                </a:lnTo>
                <a:lnTo>
                  <a:pt x="6386" y="1050"/>
                </a:lnTo>
                <a:lnTo>
                  <a:pt x="6245" y="1050"/>
                </a:lnTo>
                <a:lnTo>
                  <a:pt x="6104" y="1050"/>
                </a:lnTo>
                <a:lnTo>
                  <a:pt x="5964" y="1050"/>
                </a:lnTo>
                <a:lnTo>
                  <a:pt x="5824" y="1050"/>
                </a:lnTo>
                <a:lnTo>
                  <a:pt x="5683" y="1050"/>
                </a:lnTo>
                <a:lnTo>
                  <a:pt x="2333" y="1039"/>
                </a:lnTo>
                <a:lnTo>
                  <a:pt x="2279" y="1041"/>
                </a:lnTo>
                <a:lnTo>
                  <a:pt x="2201" y="1042"/>
                </a:lnTo>
                <a:lnTo>
                  <a:pt x="2108" y="1043"/>
                </a:lnTo>
                <a:lnTo>
                  <a:pt x="2008" y="1045"/>
                </a:lnTo>
                <a:lnTo>
                  <a:pt x="1910" y="1045"/>
                </a:lnTo>
                <a:lnTo>
                  <a:pt x="1822" y="1043"/>
                </a:lnTo>
                <a:lnTo>
                  <a:pt x="1786" y="1041"/>
                </a:lnTo>
                <a:lnTo>
                  <a:pt x="1753" y="1038"/>
                </a:lnTo>
                <a:lnTo>
                  <a:pt x="1729" y="1035"/>
                </a:lnTo>
                <a:lnTo>
                  <a:pt x="1712" y="1031"/>
                </a:lnTo>
                <a:lnTo>
                  <a:pt x="1386" y="858"/>
                </a:lnTo>
                <a:lnTo>
                  <a:pt x="1241" y="727"/>
                </a:lnTo>
                <a:lnTo>
                  <a:pt x="1205" y="691"/>
                </a:lnTo>
                <a:lnTo>
                  <a:pt x="1173" y="658"/>
                </a:lnTo>
                <a:lnTo>
                  <a:pt x="1156" y="642"/>
                </a:lnTo>
                <a:lnTo>
                  <a:pt x="1140" y="624"/>
                </a:lnTo>
                <a:lnTo>
                  <a:pt x="1124" y="605"/>
                </a:lnTo>
                <a:lnTo>
                  <a:pt x="1107" y="584"/>
                </a:lnTo>
                <a:lnTo>
                  <a:pt x="829" y="298"/>
                </a:lnTo>
                <a:lnTo>
                  <a:pt x="788" y="266"/>
                </a:lnTo>
                <a:lnTo>
                  <a:pt x="750" y="235"/>
                </a:lnTo>
                <a:lnTo>
                  <a:pt x="712" y="206"/>
                </a:lnTo>
                <a:lnTo>
                  <a:pt x="675" y="178"/>
                </a:lnTo>
                <a:lnTo>
                  <a:pt x="655" y="165"/>
                </a:lnTo>
                <a:lnTo>
                  <a:pt x="634" y="152"/>
                </a:lnTo>
                <a:lnTo>
                  <a:pt x="614" y="139"/>
                </a:lnTo>
                <a:lnTo>
                  <a:pt x="592" y="126"/>
                </a:lnTo>
                <a:lnTo>
                  <a:pt x="568" y="114"/>
                </a:lnTo>
                <a:lnTo>
                  <a:pt x="543" y="101"/>
                </a:lnTo>
                <a:lnTo>
                  <a:pt x="516" y="89"/>
                </a:lnTo>
                <a:lnTo>
                  <a:pt x="487" y="77"/>
                </a:lnTo>
                <a:lnTo>
                  <a:pt x="461" y="68"/>
                </a:lnTo>
                <a:lnTo>
                  <a:pt x="435" y="58"/>
                </a:lnTo>
                <a:lnTo>
                  <a:pt x="409" y="50"/>
                </a:lnTo>
                <a:lnTo>
                  <a:pt x="381" y="43"/>
                </a:lnTo>
                <a:lnTo>
                  <a:pt x="353" y="36"/>
                </a:lnTo>
                <a:lnTo>
                  <a:pt x="323" y="30"/>
                </a:lnTo>
                <a:lnTo>
                  <a:pt x="293" y="24"/>
                </a:lnTo>
                <a:lnTo>
                  <a:pt x="264" y="19"/>
                </a:lnTo>
                <a:lnTo>
                  <a:pt x="233" y="14"/>
                </a:lnTo>
                <a:lnTo>
                  <a:pt x="201" y="11"/>
                </a:lnTo>
                <a:lnTo>
                  <a:pt x="169" y="7"/>
                </a:lnTo>
                <a:lnTo>
                  <a:pt x="137" y="5"/>
                </a:lnTo>
                <a:lnTo>
                  <a:pt x="103" y="2"/>
                </a:lnTo>
                <a:lnTo>
                  <a:pt x="69" y="1"/>
                </a:lnTo>
                <a:lnTo>
                  <a:pt x="34" y="0"/>
                </a:lnTo>
                <a:lnTo>
                  <a:pt x="0" y="0"/>
                </a:lnTo>
                <a:lnTo>
                  <a:pt x="4" y="7"/>
                </a:lnTo>
                <a:lnTo>
                  <a:pt x="10" y="15"/>
                </a:lnTo>
                <a:lnTo>
                  <a:pt x="18" y="24"/>
                </a:lnTo>
                <a:lnTo>
                  <a:pt x="27" y="34"/>
                </a:lnTo>
                <a:lnTo>
                  <a:pt x="50" y="56"/>
                </a:lnTo>
                <a:lnTo>
                  <a:pt x="77" y="78"/>
                </a:lnTo>
                <a:lnTo>
                  <a:pt x="131" y="121"/>
                </a:lnTo>
                <a:lnTo>
                  <a:pt x="169" y="152"/>
                </a:lnTo>
                <a:lnTo>
                  <a:pt x="183" y="165"/>
                </a:lnTo>
                <a:lnTo>
                  <a:pt x="196" y="179"/>
                </a:lnTo>
                <a:lnTo>
                  <a:pt x="210" y="192"/>
                </a:lnTo>
                <a:lnTo>
                  <a:pt x="223" y="208"/>
                </a:lnTo>
                <a:lnTo>
                  <a:pt x="265" y="249"/>
                </a:lnTo>
                <a:lnTo>
                  <a:pt x="307" y="295"/>
                </a:lnTo>
                <a:lnTo>
                  <a:pt x="347" y="341"/>
                </a:lnTo>
                <a:lnTo>
                  <a:pt x="387" y="388"/>
                </a:lnTo>
                <a:lnTo>
                  <a:pt x="425" y="440"/>
                </a:lnTo>
                <a:lnTo>
                  <a:pt x="463" y="491"/>
                </a:lnTo>
                <a:lnTo>
                  <a:pt x="481" y="517"/>
                </a:lnTo>
                <a:lnTo>
                  <a:pt x="499" y="544"/>
                </a:lnTo>
                <a:lnTo>
                  <a:pt x="516" y="571"/>
                </a:lnTo>
                <a:lnTo>
                  <a:pt x="531" y="599"/>
                </a:lnTo>
                <a:lnTo>
                  <a:pt x="548" y="626"/>
                </a:lnTo>
                <a:lnTo>
                  <a:pt x="562" y="655"/>
                </a:lnTo>
                <a:lnTo>
                  <a:pt x="576" y="683"/>
                </a:lnTo>
                <a:lnTo>
                  <a:pt x="590" y="712"/>
                </a:lnTo>
                <a:lnTo>
                  <a:pt x="602" y="740"/>
                </a:lnTo>
                <a:lnTo>
                  <a:pt x="614" y="770"/>
                </a:lnTo>
                <a:lnTo>
                  <a:pt x="625" y="800"/>
                </a:lnTo>
                <a:lnTo>
                  <a:pt x="636" y="829"/>
                </a:lnTo>
                <a:lnTo>
                  <a:pt x="644" y="859"/>
                </a:lnTo>
                <a:lnTo>
                  <a:pt x="652" y="889"/>
                </a:lnTo>
                <a:lnTo>
                  <a:pt x="658" y="919"/>
                </a:lnTo>
                <a:lnTo>
                  <a:pt x="664" y="949"/>
                </a:lnTo>
                <a:lnTo>
                  <a:pt x="669" y="980"/>
                </a:lnTo>
                <a:lnTo>
                  <a:pt x="672" y="1011"/>
                </a:lnTo>
                <a:lnTo>
                  <a:pt x="674" y="1042"/>
                </a:lnTo>
                <a:lnTo>
                  <a:pt x="675" y="1073"/>
                </a:lnTo>
                <a:close/>
              </a:path>
            </a:pathLst>
          </a:custGeom>
          <a:gradFill>
            <a:gsLst>
              <a:gs pos="0">
                <a:srgbClr val="DDDDDD"/>
              </a:gs>
              <a:gs pos="100000">
                <a:sysClr val="window" lastClr="FFFFFF"/>
              </a:gs>
            </a:gsLst>
            <a:lin ang="5400000" scaled="1"/>
          </a:gradFill>
          <a:ln w="15875" cap="flat">
            <a:gradFill>
              <a:gsLst>
                <a:gs pos="0">
                  <a:sysClr val="window" lastClr="FFFFFF"/>
                </a:gs>
                <a:gs pos="100000">
                  <a:srgbClr val="CACACA"/>
                </a:gs>
              </a:gsLst>
              <a:lin ang="5400000" scaled="1"/>
            </a:gradFill>
            <a:prstDash val="solid"/>
            <a:miter lim="800000"/>
          </a:ln>
          <a:effectLst>
            <a:outerShdw blurRad="254000" dist="127000" dir="5400000" sx="102000" sy="102000" algn="t" rotWithShape="0">
              <a:sysClr val="windowText" lastClr="000000">
                <a:lumMod val="85000"/>
                <a:lumOff val="15000"/>
                <a:alpha val="30000"/>
              </a:sysClr>
            </a:outerShdw>
          </a:effectLst>
        </p:spPr>
        <p:txBody>
          <a:bodyPr vert="horz" wrap="square" lIns="123893" tIns="61946" rIns="123893" bIns="6194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400" kern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48" name="直接箭头连接符 147"/>
          <p:cNvCxnSpPr>
            <a:stCxn id="163" idx="2"/>
          </p:cNvCxnSpPr>
          <p:nvPr/>
        </p:nvCxnSpPr>
        <p:spPr>
          <a:xfrm>
            <a:off x="6454925" y="1437230"/>
            <a:ext cx="1370085" cy="2507508"/>
          </a:xfrm>
          <a:prstGeom prst="straightConnector1">
            <a:avLst/>
          </a:prstGeom>
          <a:noFill/>
          <a:ln w="63500" cap="flat" cmpd="sng" algn="ctr">
            <a:solidFill>
              <a:srgbClr val="1F8BB2"/>
            </a:solidFill>
            <a:prstDash val="solid"/>
            <a:tailEnd type="triangle"/>
          </a:ln>
          <a:effectLst/>
        </p:spPr>
      </p:cxnSp>
      <p:sp>
        <p:nvSpPr>
          <p:cNvPr id="157" name="Freeform 5"/>
          <p:cNvSpPr/>
          <p:nvPr/>
        </p:nvSpPr>
        <p:spPr bwMode="auto">
          <a:xfrm>
            <a:off x="1208081" y="3475588"/>
            <a:ext cx="9422340" cy="1262558"/>
          </a:xfrm>
          <a:custGeom>
            <a:gdLst>
              <a:gd name="T0" fmla="*/ 653 w 19008"/>
              <a:gd name="T1" fmla="*/ 1418 h 2547"/>
              <a:gd name="T2" fmla="*/ 573 w 19008"/>
              <a:gd name="T3" fmla="*/ 1719 h 2547"/>
              <a:gd name="T4" fmla="*/ 385 w 19008"/>
              <a:gd name="T5" fmla="*/ 2167 h 2547"/>
              <a:gd name="T6" fmla="*/ 225 w 19008"/>
              <a:gd name="T7" fmla="*/ 2547 h 2547"/>
              <a:gd name="T8" fmla="*/ 266 w 19008"/>
              <a:gd name="T9" fmla="*/ 2535 h 2547"/>
              <a:gd name="T10" fmla="*/ 314 w 19008"/>
              <a:gd name="T11" fmla="*/ 2492 h 2547"/>
              <a:gd name="T12" fmla="*/ 639 w 19008"/>
              <a:gd name="T13" fmla="*/ 2309 h 2547"/>
              <a:gd name="T14" fmla="*/ 917 w 19008"/>
              <a:gd name="T15" fmla="*/ 2085 h 2547"/>
              <a:gd name="T16" fmla="*/ 1159 w 19008"/>
              <a:gd name="T17" fmla="*/ 1824 h 2547"/>
              <a:gd name="T18" fmla="*/ 1561 w 19008"/>
              <a:gd name="T19" fmla="*/ 1411 h 2547"/>
              <a:gd name="T20" fmla="*/ 1699 w 19008"/>
              <a:gd name="T21" fmla="*/ 1351 h 2547"/>
              <a:gd name="T22" fmla="*/ 12438 w 19008"/>
              <a:gd name="T23" fmla="*/ 1302 h 2547"/>
              <a:gd name="T24" fmla="*/ 12902 w 19008"/>
              <a:gd name="T25" fmla="*/ 1295 h 2547"/>
              <a:gd name="T26" fmla="*/ 16764 w 19008"/>
              <a:gd name="T27" fmla="*/ 1290 h 2547"/>
              <a:gd name="T28" fmla="*/ 16885 w 19008"/>
              <a:gd name="T29" fmla="*/ 1358 h 2547"/>
              <a:gd name="T30" fmla="*/ 16889 w 19008"/>
              <a:gd name="T31" fmla="*/ 1619 h 2547"/>
              <a:gd name="T32" fmla="*/ 16808 w 19008"/>
              <a:gd name="T33" fmla="*/ 2123 h 2547"/>
              <a:gd name="T34" fmla="*/ 16962 w 19008"/>
              <a:gd name="T35" fmla="*/ 2135 h 2547"/>
              <a:gd name="T36" fmla="*/ 17265 w 19008"/>
              <a:gd name="T37" fmla="*/ 2109 h 2547"/>
              <a:gd name="T38" fmla="*/ 17574 w 19008"/>
              <a:gd name="T39" fmla="*/ 2053 h 2547"/>
              <a:gd name="T40" fmla="*/ 17889 w 19008"/>
              <a:gd name="T41" fmla="*/ 1953 h 2547"/>
              <a:gd name="T42" fmla="*/ 18182 w 19008"/>
              <a:gd name="T43" fmla="*/ 1809 h 2547"/>
              <a:gd name="T44" fmla="*/ 18448 w 19008"/>
              <a:gd name="T45" fmla="*/ 1620 h 2547"/>
              <a:gd name="T46" fmla="*/ 18612 w 19008"/>
              <a:gd name="T47" fmla="*/ 1462 h 2547"/>
              <a:gd name="T48" fmla="*/ 18490 w 19008"/>
              <a:gd name="T49" fmla="*/ 1327 h 2547"/>
              <a:gd name="T50" fmla="*/ 18142 w 19008"/>
              <a:gd name="T51" fmla="*/ 1226 h 2547"/>
              <a:gd name="T52" fmla="*/ 17958 w 19008"/>
              <a:gd name="T53" fmla="*/ 1129 h 2547"/>
              <a:gd name="T54" fmla="*/ 18481 w 19008"/>
              <a:gd name="T55" fmla="*/ 1054 h 2547"/>
              <a:gd name="T56" fmla="*/ 18912 w 19008"/>
              <a:gd name="T57" fmla="*/ 974 h 2547"/>
              <a:gd name="T58" fmla="*/ 18983 w 19008"/>
              <a:gd name="T59" fmla="*/ 896 h 2547"/>
              <a:gd name="T60" fmla="*/ 18583 w 19008"/>
              <a:gd name="T61" fmla="*/ 533 h 2547"/>
              <a:gd name="T62" fmla="*/ 18245 w 19008"/>
              <a:gd name="T63" fmla="*/ 337 h 2547"/>
              <a:gd name="T64" fmla="*/ 17866 w 19008"/>
              <a:gd name="T65" fmla="*/ 195 h 2547"/>
              <a:gd name="T66" fmla="*/ 17510 w 19008"/>
              <a:gd name="T67" fmla="*/ 106 h 2547"/>
              <a:gd name="T68" fmla="*/ 17029 w 19008"/>
              <a:gd name="T69" fmla="*/ 65 h 2547"/>
              <a:gd name="T70" fmla="*/ 16727 w 19008"/>
              <a:gd name="T71" fmla="*/ 101 h 2547"/>
              <a:gd name="T72" fmla="*/ 16587 w 19008"/>
              <a:gd name="T73" fmla="*/ 178 h 2547"/>
              <a:gd name="T74" fmla="*/ 16617 w 19008"/>
              <a:gd name="T75" fmla="*/ 306 h 2547"/>
              <a:gd name="T76" fmla="*/ 16795 w 19008"/>
              <a:gd name="T77" fmla="*/ 735 h 2547"/>
              <a:gd name="T78" fmla="*/ 16851 w 19008"/>
              <a:gd name="T79" fmla="*/ 1000 h 2547"/>
              <a:gd name="T80" fmla="*/ 16530 w 19008"/>
              <a:gd name="T81" fmla="*/ 1067 h 2547"/>
              <a:gd name="T82" fmla="*/ 16114 w 19008"/>
              <a:gd name="T83" fmla="*/ 1080 h 2547"/>
              <a:gd name="T84" fmla="*/ 12324 w 19008"/>
              <a:gd name="T85" fmla="*/ 1072 h 2547"/>
              <a:gd name="T86" fmla="*/ 8973 w 19008"/>
              <a:gd name="T87" fmla="*/ 1062 h 2547"/>
              <a:gd name="T88" fmla="*/ 8417 w 19008"/>
              <a:gd name="T89" fmla="*/ 1055 h 2547"/>
              <a:gd name="T90" fmla="*/ 7789 w 19008"/>
              <a:gd name="T91" fmla="*/ 1050 h 2547"/>
              <a:gd name="T92" fmla="*/ 6666 w 19008"/>
              <a:gd name="T93" fmla="*/ 1050 h 2547"/>
              <a:gd name="T94" fmla="*/ 2333 w 19008"/>
              <a:gd name="T95" fmla="*/ 1039 h 2547"/>
              <a:gd name="T96" fmla="*/ 1753 w 19008"/>
              <a:gd name="T97" fmla="*/ 1038 h 2547"/>
              <a:gd name="T98" fmla="*/ 1140 w 19008"/>
              <a:gd name="T99" fmla="*/ 624 h 2547"/>
              <a:gd name="T100" fmla="*/ 655 w 19008"/>
              <a:gd name="T101" fmla="*/ 165 h 2547"/>
              <a:gd name="T102" fmla="*/ 461 w 19008"/>
              <a:gd name="T103" fmla="*/ 68 h 2547"/>
              <a:gd name="T104" fmla="*/ 233 w 19008"/>
              <a:gd name="T105" fmla="*/ 14 h 2547"/>
              <a:gd name="T106" fmla="*/ 4 w 19008"/>
              <a:gd name="T107" fmla="*/ 7 h 2547"/>
              <a:gd name="T108" fmla="*/ 183 w 19008"/>
              <a:gd name="T109" fmla="*/ 165 h 2547"/>
              <a:gd name="T110" fmla="*/ 425 w 19008"/>
              <a:gd name="T111" fmla="*/ 440 h 2547"/>
              <a:gd name="T112" fmla="*/ 576 w 19008"/>
              <a:gd name="T113" fmla="*/ 683 h 2547"/>
              <a:gd name="T114" fmla="*/ 658 w 19008"/>
              <a:gd name="T115" fmla="*/ 919 h 25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9008" h="2547">
                <a:moveTo>
                  <a:pt x="675" y="1073"/>
                </a:moveTo>
                <a:lnTo>
                  <a:pt x="675" y="1145"/>
                </a:lnTo>
                <a:lnTo>
                  <a:pt x="674" y="1212"/>
                </a:lnTo>
                <a:lnTo>
                  <a:pt x="670" y="1272"/>
                </a:lnTo>
                <a:lnTo>
                  <a:pt x="665" y="1331"/>
                </a:lnTo>
                <a:lnTo>
                  <a:pt x="662" y="1359"/>
                </a:lnTo>
                <a:lnTo>
                  <a:pt x="658" y="1389"/>
                </a:lnTo>
                <a:lnTo>
                  <a:pt x="653" y="1418"/>
                </a:lnTo>
                <a:lnTo>
                  <a:pt x="646" y="1449"/>
                </a:lnTo>
                <a:lnTo>
                  <a:pt x="640" y="1480"/>
                </a:lnTo>
                <a:lnTo>
                  <a:pt x="632" y="1513"/>
                </a:lnTo>
                <a:lnTo>
                  <a:pt x="623" y="1549"/>
                </a:lnTo>
                <a:lnTo>
                  <a:pt x="612" y="1585"/>
                </a:lnTo>
                <a:lnTo>
                  <a:pt x="599" y="1631"/>
                </a:lnTo>
                <a:lnTo>
                  <a:pt x="587" y="1675"/>
                </a:lnTo>
                <a:lnTo>
                  <a:pt x="573" y="1719"/>
                </a:lnTo>
                <a:lnTo>
                  <a:pt x="557" y="1763"/>
                </a:lnTo>
                <a:lnTo>
                  <a:pt x="524" y="1853"/>
                </a:lnTo>
                <a:lnTo>
                  <a:pt x="497" y="1920"/>
                </a:lnTo>
                <a:lnTo>
                  <a:pt x="476" y="1972"/>
                </a:lnTo>
                <a:lnTo>
                  <a:pt x="456" y="2015"/>
                </a:lnTo>
                <a:lnTo>
                  <a:pt x="437" y="2058"/>
                </a:lnTo>
                <a:lnTo>
                  <a:pt x="413" y="2105"/>
                </a:lnTo>
                <a:lnTo>
                  <a:pt x="385" y="2167"/>
                </a:lnTo>
                <a:lnTo>
                  <a:pt x="347" y="2249"/>
                </a:lnTo>
                <a:lnTo>
                  <a:pt x="225" y="2514"/>
                </a:lnTo>
                <a:lnTo>
                  <a:pt x="222" y="2523"/>
                </a:lnTo>
                <a:lnTo>
                  <a:pt x="220" y="2532"/>
                </a:lnTo>
                <a:lnTo>
                  <a:pt x="219" y="2537"/>
                </a:lnTo>
                <a:lnTo>
                  <a:pt x="219" y="2542"/>
                </a:lnTo>
                <a:lnTo>
                  <a:pt x="221" y="2545"/>
                </a:lnTo>
                <a:lnTo>
                  <a:pt x="225" y="2547"/>
                </a:lnTo>
                <a:lnTo>
                  <a:pt x="230" y="2547"/>
                </a:lnTo>
                <a:lnTo>
                  <a:pt x="239" y="2546"/>
                </a:lnTo>
                <a:lnTo>
                  <a:pt x="259" y="2542"/>
                </a:lnTo>
                <a:lnTo>
                  <a:pt x="263" y="2541"/>
                </a:lnTo>
                <a:lnTo>
                  <a:pt x="263" y="2540"/>
                </a:lnTo>
                <a:lnTo>
                  <a:pt x="263" y="2539"/>
                </a:lnTo>
                <a:lnTo>
                  <a:pt x="263" y="2537"/>
                </a:lnTo>
                <a:lnTo>
                  <a:pt x="266" y="2535"/>
                </a:lnTo>
                <a:lnTo>
                  <a:pt x="277" y="2526"/>
                </a:lnTo>
                <a:lnTo>
                  <a:pt x="283" y="2520"/>
                </a:lnTo>
                <a:lnTo>
                  <a:pt x="285" y="2516"/>
                </a:lnTo>
                <a:lnTo>
                  <a:pt x="286" y="2513"/>
                </a:lnTo>
                <a:lnTo>
                  <a:pt x="287" y="2510"/>
                </a:lnTo>
                <a:lnTo>
                  <a:pt x="291" y="2507"/>
                </a:lnTo>
                <a:lnTo>
                  <a:pt x="299" y="2501"/>
                </a:lnTo>
                <a:lnTo>
                  <a:pt x="314" y="2492"/>
                </a:lnTo>
                <a:lnTo>
                  <a:pt x="354" y="2469"/>
                </a:lnTo>
                <a:lnTo>
                  <a:pt x="387" y="2452"/>
                </a:lnTo>
                <a:lnTo>
                  <a:pt x="417" y="2438"/>
                </a:lnTo>
                <a:lnTo>
                  <a:pt x="447" y="2423"/>
                </a:lnTo>
                <a:lnTo>
                  <a:pt x="481" y="2406"/>
                </a:lnTo>
                <a:lnTo>
                  <a:pt x="522" y="2383"/>
                </a:lnTo>
                <a:lnTo>
                  <a:pt x="574" y="2352"/>
                </a:lnTo>
                <a:lnTo>
                  <a:pt x="639" y="2309"/>
                </a:lnTo>
                <a:lnTo>
                  <a:pt x="674" y="2286"/>
                </a:lnTo>
                <a:lnTo>
                  <a:pt x="709" y="2260"/>
                </a:lnTo>
                <a:lnTo>
                  <a:pt x="745" y="2233"/>
                </a:lnTo>
                <a:lnTo>
                  <a:pt x="779" y="2205"/>
                </a:lnTo>
                <a:lnTo>
                  <a:pt x="814" y="2176"/>
                </a:lnTo>
                <a:lnTo>
                  <a:pt x="848" y="2147"/>
                </a:lnTo>
                <a:lnTo>
                  <a:pt x="883" y="2116"/>
                </a:lnTo>
                <a:lnTo>
                  <a:pt x="917" y="2085"/>
                </a:lnTo>
                <a:lnTo>
                  <a:pt x="949" y="2053"/>
                </a:lnTo>
                <a:lnTo>
                  <a:pt x="982" y="2021"/>
                </a:lnTo>
                <a:lnTo>
                  <a:pt x="1015" y="1987"/>
                </a:lnTo>
                <a:lnTo>
                  <a:pt x="1045" y="1954"/>
                </a:lnTo>
                <a:lnTo>
                  <a:pt x="1075" y="1922"/>
                </a:lnTo>
                <a:lnTo>
                  <a:pt x="1105" y="1889"/>
                </a:lnTo>
                <a:lnTo>
                  <a:pt x="1132" y="1856"/>
                </a:lnTo>
                <a:lnTo>
                  <a:pt x="1159" y="1824"/>
                </a:lnTo>
                <a:lnTo>
                  <a:pt x="1390" y="1546"/>
                </a:lnTo>
                <a:lnTo>
                  <a:pt x="1415" y="1522"/>
                </a:lnTo>
                <a:lnTo>
                  <a:pt x="1436" y="1503"/>
                </a:lnTo>
                <a:lnTo>
                  <a:pt x="1459" y="1485"/>
                </a:lnTo>
                <a:lnTo>
                  <a:pt x="1486" y="1465"/>
                </a:lnTo>
                <a:lnTo>
                  <a:pt x="1508" y="1448"/>
                </a:lnTo>
                <a:lnTo>
                  <a:pt x="1533" y="1430"/>
                </a:lnTo>
                <a:lnTo>
                  <a:pt x="1561" y="1411"/>
                </a:lnTo>
                <a:lnTo>
                  <a:pt x="1591" y="1393"/>
                </a:lnTo>
                <a:lnTo>
                  <a:pt x="1606" y="1384"/>
                </a:lnTo>
                <a:lnTo>
                  <a:pt x="1622" y="1376"/>
                </a:lnTo>
                <a:lnTo>
                  <a:pt x="1637" y="1369"/>
                </a:lnTo>
                <a:lnTo>
                  <a:pt x="1653" y="1363"/>
                </a:lnTo>
                <a:lnTo>
                  <a:pt x="1669" y="1357"/>
                </a:lnTo>
                <a:lnTo>
                  <a:pt x="1685" y="1353"/>
                </a:lnTo>
                <a:lnTo>
                  <a:pt x="1699" y="1351"/>
                </a:lnTo>
                <a:lnTo>
                  <a:pt x="1714" y="1350"/>
                </a:lnTo>
                <a:lnTo>
                  <a:pt x="1714" y="1316"/>
                </a:lnTo>
                <a:lnTo>
                  <a:pt x="12141" y="1304"/>
                </a:lnTo>
                <a:lnTo>
                  <a:pt x="12202" y="1304"/>
                </a:lnTo>
                <a:lnTo>
                  <a:pt x="12263" y="1304"/>
                </a:lnTo>
                <a:lnTo>
                  <a:pt x="12322" y="1304"/>
                </a:lnTo>
                <a:lnTo>
                  <a:pt x="12380" y="1303"/>
                </a:lnTo>
                <a:lnTo>
                  <a:pt x="12438" y="1302"/>
                </a:lnTo>
                <a:lnTo>
                  <a:pt x="12497" y="1301"/>
                </a:lnTo>
                <a:lnTo>
                  <a:pt x="12555" y="1301"/>
                </a:lnTo>
                <a:lnTo>
                  <a:pt x="12612" y="1300"/>
                </a:lnTo>
                <a:lnTo>
                  <a:pt x="12670" y="1298"/>
                </a:lnTo>
                <a:lnTo>
                  <a:pt x="12727" y="1297"/>
                </a:lnTo>
                <a:lnTo>
                  <a:pt x="12785" y="1296"/>
                </a:lnTo>
                <a:lnTo>
                  <a:pt x="12843" y="1296"/>
                </a:lnTo>
                <a:lnTo>
                  <a:pt x="12902" y="1295"/>
                </a:lnTo>
                <a:lnTo>
                  <a:pt x="12961" y="1295"/>
                </a:lnTo>
                <a:lnTo>
                  <a:pt x="13020" y="1294"/>
                </a:lnTo>
                <a:lnTo>
                  <a:pt x="13081" y="1294"/>
                </a:lnTo>
                <a:lnTo>
                  <a:pt x="16642" y="1294"/>
                </a:lnTo>
                <a:lnTo>
                  <a:pt x="16675" y="1294"/>
                </a:lnTo>
                <a:lnTo>
                  <a:pt x="16706" y="1293"/>
                </a:lnTo>
                <a:lnTo>
                  <a:pt x="16735" y="1293"/>
                </a:lnTo>
                <a:lnTo>
                  <a:pt x="16764" y="1290"/>
                </a:lnTo>
                <a:lnTo>
                  <a:pt x="16791" y="1289"/>
                </a:lnTo>
                <a:lnTo>
                  <a:pt x="16819" y="1287"/>
                </a:lnTo>
                <a:lnTo>
                  <a:pt x="16846" y="1285"/>
                </a:lnTo>
                <a:lnTo>
                  <a:pt x="16874" y="1283"/>
                </a:lnTo>
                <a:lnTo>
                  <a:pt x="16876" y="1304"/>
                </a:lnTo>
                <a:lnTo>
                  <a:pt x="16878" y="1323"/>
                </a:lnTo>
                <a:lnTo>
                  <a:pt x="16881" y="1341"/>
                </a:lnTo>
                <a:lnTo>
                  <a:pt x="16885" y="1358"/>
                </a:lnTo>
                <a:lnTo>
                  <a:pt x="16890" y="1376"/>
                </a:lnTo>
                <a:lnTo>
                  <a:pt x="16892" y="1395"/>
                </a:lnTo>
                <a:lnTo>
                  <a:pt x="16895" y="1415"/>
                </a:lnTo>
                <a:lnTo>
                  <a:pt x="16896" y="1437"/>
                </a:lnTo>
                <a:lnTo>
                  <a:pt x="16896" y="1483"/>
                </a:lnTo>
                <a:lnTo>
                  <a:pt x="16895" y="1528"/>
                </a:lnTo>
                <a:lnTo>
                  <a:pt x="16892" y="1573"/>
                </a:lnTo>
                <a:lnTo>
                  <a:pt x="16889" y="1619"/>
                </a:lnTo>
                <a:lnTo>
                  <a:pt x="16885" y="1663"/>
                </a:lnTo>
                <a:lnTo>
                  <a:pt x="16880" y="1708"/>
                </a:lnTo>
                <a:lnTo>
                  <a:pt x="16874" y="1752"/>
                </a:lnTo>
                <a:lnTo>
                  <a:pt x="16870" y="1796"/>
                </a:lnTo>
                <a:lnTo>
                  <a:pt x="16855" y="1883"/>
                </a:lnTo>
                <a:lnTo>
                  <a:pt x="16841" y="1966"/>
                </a:lnTo>
                <a:lnTo>
                  <a:pt x="16824" y="2047"/>
                </a:lnTo>
                <a:lnTo>
                  <a:pt x="16808" y="2123"/>
                </a:lnTo>
                <a:lnTo>
                  <a:pt x="16828" y="2124"/>
                </a:lnTo>
                <a:lnTo>
                  <a:pt x="16846" y="2125"/>
                </a:lnTo>
                <a:lnTo>
                  <a:pt x="16864" y="2128"/>
                </a:lnTo>
                <a:lnTo>
                  <a:pt x="16880" y="2130"/>
                </a:lnTo>
                <a:lnTo>
                  <a:pt x="16898" y="2132"/>
                </a:lnTo>
                <a:lnTo>
                  <a:pt x="16917" y="2134"/>
                </a:lnTo>
                <a:lnTo>
                  <a:pt x="16939" y="2135"/>
                </a:lnTo>
                <a:lnTo>
                  <a:pt x="16962" y="2135"/>
                </a:lnTo>
                <a:lnTo>
                  <a:pt x="17001" y="2132"/>
                </a:lnTo>
                <a:lnTo>
                  <a:pt x="17036" y="2129"/>
                </a:lnTo>
                <a:lnTo>
                  <a:pt x="17072" y="2125"/>
                </a:lnTo>
                <a:lnTo>
                  <a:pt x="17118" y="2123"/>
                </a:lnTo>
                <a:lnTo>
                  <a:pt x="17154" y="2122"/>
                </a:lnTo>
                <a:lnTo>
                  <a:pt x="17190" y="2118"/>
                </a:lnTo>
                <a:lnTo>
                  <a:pt x="17227" y="2115"/>
                </a:lnTo>
                <a:lnTo>
                  <a:pt x="17265" y="2109"/>
                </a:lnTo>
                <a:lnTo>
                  <a:pt x="17303" y="2104"/>
                </a:lnTo>
                <a:lnTo>
                  <a:pt x="17340" y="2097"/>
                </a:lnTo>
                <a:lnTo>
                  <a:pt x="17376" y="2091"/>
                </a:lnTo>
                <a:lnTo>
                  <a:pt x="17411" y="2085"/>
                </a:lnTo>
                <a:lnTo>
                  <a:pt x="17452" y="2078"/>
                </a:lnTo>
                <a:lnTo>
                  <a:pt x="17493" y="2071"/>
                </a:lnTo>
                <a:lnTo>
                  <a:pt x="17534" y="2062"/>
                </a:lnTo>
                <a:lnTo>
                  <a:pt x="17574" y="2053"/>
                </a:lnTo>
                <a:lnTo>
                  <a:pt x="17614" y="2042"/>
                </a:lnTo>
                <a:lnTo>
                  <a:pt x="17655" y="2031"/>
                </a:lnTo>
                <a:lnTo>
                  <a:pt x="17694" y="2021"/>
                </a:lnTo>
                <a:lnTo>
                  <a:pt x="17733" y="2009"/>
                </a:lnTo>
                <a:lnTo>
                  <a:pt x="17772" y="1996"/>
                </a:lnTo>
                <a:lnTo>
                  <a:pt x="17812" y="1983"/>
                </a:lnTo>
                <a:lnTo>
                  <a:pt x="17850" y="1968"/>
                </a:lnTo>
                <a:lnTo>
                  <a:pt x="17889" y="1953"/>
                </a:lnTo>
                <a:lnTo>
                  <a:pt x="17927" y="1938"/>
                </a:lnTo>
                <a:lnTo>
                  <a:pt x="17964" y="1922"/>
                </a:lnTo>
                <a:lnTo>
                  <a:pt x="18002" y="1904"/>
                </a:lnTo>
                <a:lnTo>
                  <a:pt x="18039" y="1886"/>
                </a:lnTo>
                <a:lnTo>
                  <a:pt x="18074" y="1869"/>
                </a:lnTo>
                <a:lnTo>
                  <a:pt x="18111" y="1850"/>
                </a:lnTo>
                <a:lnTo>
                  <a:pt x="18147" y="1829"/>
                </a:lnTo>
                <a:lnTo>
                  <a:pt x="18182" y="1809"/>
                </a:lnTo>
                <a:lnTo>
                  <a:pt x="18217" y="1788"/>
                </a:lnTo>
                <a:lnTo>
                  <a:pt x="18251" y="1767"/>
                </a:lnTo>
                <a:lnTo>
                  <a:pt x="18286" y="1744"/>
                </a:lnTo>
                <a:lnTo>
                  <a:pt x="18319" y="1720"/>
                </a:lnTo>
                <a:lnTo>
                  <a:pt x="18352" y="1696"/>
                </a:lnTo>
                <a:lnTo>
                  <a:pt x="18384" y="1671"/>
                </a:lnTo>
                <a:lnTo>
                  <a:pt x="18416" y="1647"/>
                </a:lnTo>
                <a:lnTo>
                  <a:pt x="18448" y="1620"/>
                </a:lnTo>
                <a:lnTo>
                  <a:pt x="18479" y="1593"/>
                </a:lnTo>
                <a:lnTo>
                  <a:pt x="18510" y="1566"/>
                </a:lnTo>
                <a:lnTo>
                  <a:pt x="18541" y="1537"/>
                </a:lnTo>
                <a:lnTo>
                  <a:pt x="18570" y="1509"/>
                </a:lnTo>
                <a:lnTo>
                  <a:pt x="18582" y="1497"/>
                </a:lnTo>
                <a:lnTo>
                  <a:pt x="18591" y="1486"/>
                </a:lnTo>
                <a:lnTo>
                  <a:pt x="18602" y="1474"/>
                </a:lnTo>
                <a:lnTo>
                  <a:pt x="18612" y="1462"/>
                </a:lnTo>
                <a:lnTo>
                  <a:pt x="18636" y="1439"/>
                </a:lnTo>
                <a:lnTo>
                  <a:pt x="18653" y="1418"/>
                </a:lnTo>
                <a:lnTo>
                  <a:pt x="18668" y="1398"/>
                </a:lnTo>
                <a:lnTo>
                  <a:pt x="18687" y="1371"/>
                </a:lnTo>
                <a:lnTo>
                  <a:pt x="18639" y="1360"/>
                </a:lnTo>
                <a:lnTo>
                  <a:pt x="18589" y="1348"/>
                </a:lnTo>
                <a:lnTo>
                  <a:pt x="18540" y="1338"/>
                </a:lnTo>
                <a:lnTo>
                  <a:pt x="18490" y="1327"/>
                </a:lnTo>
                <a:lnTo>
                  <a:pt x="18441" y="1315"/>
                </a:lnTo>
                <a:lnTo>
                  <a:pt x="18393" y="1303"/>
                </a:lnTo>
                <a:lnTo>
                  <a:pt x="18344" y="1291"/>
                </a:lnTo>
                <a:lnTo>
                  <a:pt x="18295" y="1277"/>
                </a:lnTo>
                <a:lnTo>
                  <a:pt x="18261" y="1268"/>
                </a:lnTo>
                <a:lnTo>
                  <a:pt x="18224" y="1254"/>
                </a:lnTo>
                <a:lnTo>
                  <a:pt x="18184" y="1241"/>
                </a:lnTo>
                <a:lnTo>
                  <a:pt x="18142" y="1226"/>
                </a:lnTo>
                <a:lnTo>
                  <a:pt x="18102" y="1209"/>
                </a:lnTo>
                <a:lnTo>
                  <a:pt x="18062" y="1192"/>
                </a:lnTo>
                <a:lnTo>
                  <a:pt x="18027" y="1175"/>
                </a:lnTo>
                <a:lnTo>
                  <a:pt x="17995" y="1157"/>
                </a:lnTo>
                <a:lnTo>
                  <a:pt x="17984" y="1150"/>
                </a:lnTo>
                <a:lnTo>
                  <a:pt x="17974" y="1143"/>
                </a:lnTo>
                <a:lnTo>
                  <a:pt x="17966" y="1136"/>
                </a:lnTo>
                <a:lnTo>
                  <a:pt x="17958" y="1129"/>
                </a:lnTo>
                <a:lnTo>
                  <a:pt x="18001" y="1119"/>
                </a:lnTo>
                <a:lnTo>
                  <a:pt x="18052" y="1111"/>
                </a:lnTo>
                <a:lnTo>
                  <a:pt x="18111" y="1101"/>
                </a:lnTo>
                <a:lnTo>
                  <a:pt x="18178" y="1093"/>
                </a:lnTo>
                <a:lnTo>
                  <a:pt x="18249" y="1083"/>
                </a:lnTo>
                <a:lnTo>
                  <a:pt x="18324" y="1074"/>
                </a:lnTo>
                <a:lnTo>
                  <a:pt x="18401" y="1064"/>
                </a:lnTo>
                <a:lnTo>
                  <a:pt x="18481" y="1054"/>
                </a:lnTo>
                <a:lnTo>
                  <a:pt x="18559" y="1043"/>
                </a:lnTo>
                <a:lnTo>
                  <a:pt x="18637" y="1031"/>
                </a:lnTo>
                <a:lnTo>
                  <a:pt x="18713" y="1018"/>
                </a:lnTo>
                <a:lnTo>
                  <a:pt x="18785" y="1005"/>
                </a:lnTo>
                <a:lnTo>
                  <a:pt x="18819" y="998"/>
                </a:lnTo>
                <a:lnTo>
                  <a:pt x="18851" y="991"/>
                </a:lnTo>
                <a:lnTo>
                  <a:pt x="18882" y="982"/>
                </a:lnTo>
                <a:lnTo>
                  <a:pt x="18912" y="974"/>
                </a:lnTo>
                <a:lnTo>
                  <a:pt x="18939" y="967"/>
                </a:lnTo>
                <a:lnTo>
                  <a:pt x="18964" y="958"/>
                </a:lnTo>
                <a:lnTo>
                  <a:pt x="18988" y="949"/>
                </a:lnTo>
                <a:lnTo>
                  <a:pt x="19008" y="940"/>
                </a:lnTo>
                <a:lnTo>
                  <a:pt x="19003" y="927"/>
                </a:lnTo>
                <a:lnTo>
                  <a:pt x="18998" y="916"/>
                </a:lnTo>
                <a:lnTo>
                  <a:pt x="18991" y="906"/>
                </a:lnTo>
                <a:lnTo>
                  <a:pt x="18983" y="896"/>
                </a:lnTo>
                <a:lnTo>
                  <a:pt x="18962" y="873"/>
                </a:lnTo>
                <a:lnTo>
                  <a:pt x="18932" y="839"/>
                </a:lnTo>
                <a:lnTo>
                  <a:pt x="18849" y="746"/>
                </a:lnTo>
                <a:lnTo>
                  <a:pt x="18770" y="681"/>
                </a:lnTo>
                <a:lnTo>
                  <a:pt x="18696" y="619"/>
                </a:lnTo>
                <a:lnTo>
                  <a:pt x="18658" y="589"/>
                </a:lnTo>
                <a:lnTo>
                  <a:pt x="18621" y="561"/>
                </a:lnTo>
                <a:lnTo>
                  <a:pt x="18583" y="533"/>
                </a:lnTo>
                <a:lnTo>
                  <a:pt x="18545" y="507"/>
                </a:lnTo>
                <a:lnTo>
                  <a:pt x="18507" y="481"/>
                </a:lnTo>
                <a:lnTo>
                  <a:pt x="18466" y="455"/>
                </a:lnTo>
                <a:lnTo>
                  <a:pt x="18426" y="430"/>
                </a:lnTo>
                <a:lnTo>
                  <a:pt x="18383" y="406"/>
                </a:lnTo>
                <a:lnTo>
                  <a:pt x="18339" y="383"/>
                </a:lnTo>
                <a:lnTo>
                  <a:pt x="18293" y="360"/>
                </a:lnTo>
                <a:lnTo>
                  <a:pt x="18245" y="337"/>
                </a:lnTo>
                <a:lnTo>
                  <a:pt x="18194" y="316"/>
                </a:lnTo>
                <a:lnTo>
                  <a:pt x="18122" y="286"/>
                </a:lnTo>
                <a:lnTo>
                  <a:pt x="18066" y="264"/>
                </a:lnTo>
                <a:lnTo>
                  <a:pt x="18023" y="247"/>
                </a:lnTo>
                <a:lnTo>
                  <a:pt x="17988" y="234"/>
                </a:lnTo>
                <a:lnTo>
                  <a:pt x="17952" y="222"/>
                </a:lnTo>
                <a:lnTo>
                  <a:pt x="17914" y="210"/>
                </a:lnTo>
                <a:lnTo>
                  <a:pt x="17866" y="195"/>
                </a:lnTo>
                <a:lnTo>
                  <a:pt x="17805" y="176"/>
                </a:lnTo>
                <a:lnTo>
                  <a:pt x="17769" y="165"/>
                </a:lnTo>
                <a:lnTo>
                  <a:pt x="17731" y="154"/>
                </a:lnTo>
                <a:lnTo>
                  <a:pt x="17692" y="144"/>
                </a:lnTo>
                <a:lnTo>
                  <a:pt x="17656" y="135"/>
                </a:lnTo>
                <a:lnTo>
                  <a:pt x="17611" y="126"/>
                </a:lnTo>
                <a:lnTo>
                  <a:pt x="17562" y="115"/>
                </a:lnTo>
                <a:lnTo>
                  <a:pt x="17510" y="106"/>
                </a:lnTo>
                <a:lnTo>
                  <a:pt x="17454" y="97"/>
                </a:lnTo>
                <a:lnTo>
                  <a:pt x="17397" y="89"/>
                </a:lnTo>
                <a:lnTo>
                  <a:pt x="17338" y="82"/>
                </a:lnTo>
                <a:lnTo>
                  <a:pt x="17277" y="76"/>
                </a:lnTo>
                <a:lnTo>
                  <a:pt x="17215" y="71"/>
                </a:lnTo>
                <a:lnTo>
                  <a:pt x="17152" y="68"/>
                </a:lnTo>
                <a:lnTo>
                  <a:pt x="17091" y="67"/>
                </a:lnTo>
                <a:lnTo>
                  <a:pt x="17029" y="65"/>
                </a:lnTo>
                <a:lnTo>
                  <a:pt x="16969" y="68"/>
                </a:lnTo>
                <a:lnTo>
                  <a:pt x="16910" y="71"/>
                </a:lnTo>
                <a:lnTo>
                  <a:pt x="16853" y="76"/>
                </a:lnTo>
                <a:lnTo>
                  <a:pt x="16826" y="81"/>
                </a:lnTo>
                <a:lnTo>
                  <a:pt x="16798" y="84"/>
                </a:lnTo>
                <a:lnTo>
                  <a:pt x="16772" y="89"/>
                </a:lnTo>
                <a:lnTo>
                  <a:pt x="16747" y="95"/>
                </a:lnTo>
                <a:lnTo>
                  <a:pt x="16727" y="101"/>
                </a:lnTo>
                <a:lnTo>
                  <a:pt x="16701" y="110"/>
                </a:lnTo>
                <a:lnTo>
                  <a:pt x="16672" y="124"/>
                </a:lnTo>
                <a:lnTo>
                  <a:pt x="16644" y="139"/>
                </a:lnTo>
                <a:lnTo>
                  <a:pt x="16631" y="146"/>
                </a:lnTo>
                <a:lnTo>
                  <a:pt x="16618" y="154"/>
                </a:lnTo>
                <a:lnTo>
                  <a:pt x="16606" y="163"/>
                </a:lnTo>
                <a:lnTo>
                  <a:pt x="16595" y="170"/>
                </a:lnTo>
                <a:lnTo>
                  <a:pt x="16587" y="178"/>
                </a:lnTo>
                <a:lnTo>
                  <a:pt x="16581" y="185"/>
                </a:lnTo>
                <a:lnTo>
                  <a:pt x="16576" y="192"/>
                </a:lnTo>
                <a:lnTo>
                  <a:pt x="16575" y="200"/>
                </a:lnTo>
                <a:lnTo>
                  <a:pt x="16576" y="208"/>
                </a:lnTo>
                <a:lnTo>
                  <a:pt x="16581" y="221"/>
                </a:lnTo>
                <a:lnTo>
                  <a:pt x="16587" y="238"/>
                </a:lnTo>
                <a:lnTo>
                  <a:pt x="16595" y="258"/>
                </a:lnTo>
                <a:lnTo>
                  <a:pt x="16617" y="306"/>
                </a:lnTo>
                <a:lnTo>
                  <a:pt x="16643" y="362"/>
                </a:lnTo>
                <a:lnTo>
                  <a:pt x="16670" y="421"/>
                </a:lnTo>
                <a:lnTo>
                  <a:pt x="16696" y="479"/>
                </a:lnTo>
                <a:lnTo>
                  <a:pt x="16719" y="530"/>
                </a:lnTo>
                <a:lnTo>
                  <a:pt x="16735" y="570"/>
                </a:lnTo>
                <a:lnTo>
                  <a:pt x="16754" y="624"/>
                </a:lnTo>
                <a:lnTo>
                  <a:pt x="16775" y="678"/>
                </a:lnTo>
                <a:lnTo>
                  <a:pt x="16795" y="735"/>
                </a:lnTo>
                <a:lnTo>
                  <a:pt x="16813" y="795"/>
                </a:lnTo>
                <a:lnTo>
                  <a:pt x="16821" y="823"/>
                </a:lnTo>
                <a:lnTo>
                  <a:pt x="16828" y="853"/>
                </a:lnTo>
                <a:lnTo>
                  <a:pt x="16835" y="883"/>
                </a:lnTo>
                <a:lnTo>
                  <a:pt x="16841" y="912"/>
                </a:lnTo>
                <a:lnTo>
                  <a:pt x="16846" y="942"/>
                </a:lnTo>
                <a:lnTo>
                  <a:pt x="16849" y="971"/>
                </a:lnTo>
                <a:lnTo>
                  <a:pt x="16851" y="1000"/>
                </a:lnTo>
                <a:lnTo>
                  <a:pt x="16852" y="1029"/>
                </a:lnTo>
                <a:lnTo>
                  <a:pt x="16827" y="1029"/>
                </a:lnTo>
                <a:lnTo>
                  <a:pt x="16801" y="1031"/>
                </a:lnTo>
                <a:lnTo>
                  <a:pt x="16771" y="1034"/>
                </a:lnTo>
                <a:lnTo>
                  <a:pt x="16740" y="1037"/>
                </a:lnTo>
                <a:lnTo>
                  <a:pt x="16674" y="1047"/>
                </a:lnTo>
                <a:lnTo>
                  <a:pt x="16602" y="1056"/>
                </a:lnTo>
                <a:lnTo>
                  <a:pt x="16530" y="1067"/>
                </a:lnTo>
                <a:lnTo>
                  <a:pt x="16456" y="1075"/>
                </a:lnTo>
                <a:lnTo>
                  <a:pt x="16422" y="1079"/>
                </a:lnTo>
                <a:lnTo>
                  <a:pt x="16386" y="1081"/>
                </a:lnTo>
                <a:lnTo>
                  <a:pt x="16353" y="1083"/>
                </a:lnTo>
                <a:lnTo>
                  <a:pt x="16321" y="1083"/>
                </a:lnTo>
                <a:lnTo>
                  <a:pt x="16249" y="1083"/>
                </a:lnTo>
                <a:lnTo>
                  <a:pt x="16181" y="1082"/>
                </a:lnTo>
                <a:lnTo>
                  <a:pt x="16114" y="1080"/>
                </a:lnTo>
                <a:lnTo>
                  <a:pt x="16046" y="1077"/>
                </a:lnTo>
                <a:lnTo>
                  <a:pt x="15980" y="1076"/>
                </a:lnTo>
                <a:lnTo>
                  <a:pt x="15911" y="1074"/>
                </a:lnTo>
                <a:lnTo>
                  <a:pt x="15841" y="1073"/>
                </a:lnTo>
                <a:lnTo>
                  <a:pt x="15768" y="1073"/>
                </a:lnTo>
                <a:lnTo>
                  <a:pt x="12396" y="1073"/>
                </a:lnTo>
                <a:lnTo>
                  <a:pt x="12359" y="1073"/>
                </a:lnTo>
                <a:lnTo>
                  <a:pt x="12324" y="1072"/>
                </a:lnTo>
                <a:lnTo>
                  <a:pt x="12292" y="1069"/>
                </a:lnTo>
                <a:lnTo>
                  <a:pt x="12261" y="1067"/>
                </a:lnTo>
                <a:lnTo>
                  <a:pt x="12230" y="1064"/>
                </a:lnTo>
                <a:lnTo>
                  <a:pt x="12200" y="1063"/>
                </a:lnTo>
                <a:lnTo>
                  <a:pt x="12166" y="1062"/>
                </a:lnTo>
                <a:lnTo>
                  <a:pt x="12131" y="1062"/>
                </a:lnTo>
                <a:lnTo>
                  <a:pt x="9045" y="1062"/>
                </a:lnTo>
                <a:lnTo>
                  <a:pt x="8973" y="1062"/>
                </a:lnTo>
                <a:lnTo>
                  <a:pt x="8902" y="1061"/>
                </a:lnTo>
                <a:lnTo>
                  <a:pt x="8832" y="1061"/>
                </a:lnTo>
                <a:lnTo>
                  <a:pt x="8762" y="1060"/>
                </a:lnTo>
                <a:lnTo>
                  <a:pt x="8693" y="1058"/>
                </a:lnTo>
                <a:lnTo>
                  <a:pt x="8623" y="1058"/>
                </a:lnTo>
                <a:lnTo>
                  <a:pt x="8554" y="1057"/>
                </a:lnTo>
                <a:lnTo>
                  <a:pt x="8485" y="1056"/>
                </a:lnTo>
                <a:lnTo>
                  <a:pt x="8417" y="1055"/>
                </a:lnTo>
                <a:lnTo>
                  <a:pt x="8348" y="1054"/>
                </a:lnTo>
                <a:lnTo>
                  <a:pt x="8279" y="1053"/>
                </a:lnTo>
                <a:lnTo>
                  <a:pt x="8209" y="1053"/>
                </a:lnTo>
                <a:lnTo>
                  <a:pt x="8140" y="1051"/>
                </a:lnTo>
                <a:lnTo>
                  <a:pt x="8070" y="1051"/>
                </a:lnTo>
                <a:lnTo>
                  <a:pt x="8000" y="1050"/>
                </a:lnTo>
                <a:lnTo>
                  <a:pt x="7929" y="1050"/>
                </a:lnTo>
                <a:lnTo>
                  <a:pt x="7789" y="1050"/>
                </a:lnTo>
                <a:lnTo>
                  <a:pt x="7647" y="1050"/>
                </a:lnTo>
                <a:lnTo>
                  <a:pt x="7507" y="1050"/>
                </a:lnTo>
                <a:lnTo>
                  <a:pt x="7367" y="1050"/>
                </a:lnTo>
                <a:lnTo>
                  <a:pt x="7227" y="1050"/>
                </a:lnTo>
                <a:lnTo>
                  <a:pt x="7086" y="1050"/>
                </a:lnTo>
                <a:lnTo>
                  <a:pt x="6946" y="1050"/>
                </a:lnTo>
                <a:lnTo>
                  <a:pt x="6806" y="1050"/>
                </a:lnTo>
                <a:lnTo>
                  <a:pt x="6666" y="1050"/>
                </a:lnTo>
                <a:lnTo>
                  <a:pt x="6526" y="1050"/>
                </a:lnTo>
                <a:lnTo>
                  <a:pt x="6386" y="1050"/>
                </a:lnTo>
                <a:lnTo>
                  <a:pt x="6245" y="1050"/>
                </a:lnTo>
                <a:lnTo>
                  <a:pt x="6104" y="1050"/>
                </a:lnTo>
                <a:lnTo>
                  <a:pt x="5964" y="1050"/>
                </a:lnTo>
                <a:lnTo>
                  <a:pt x="5824" y="1050"/>
                </a:lnTo>
                <a:lnTo>
                  <a:pt x="5683" y="1050"/>
                </a:lnTo>
                <a:lnTo>
                  <a:pt x="2333" y="1039"/>
                </a:lnTo>
                <a:lnTo>
                  <a:pt x="2279" y="1041"/>
                </a:lnTo>
                <a:lnTo>
                  <a:pt x="2201" y="1042"/>
                </a:lnTo>
                <a:lnTo>
                  <a:pt x="2108" y="1043"/>
                </a:lnTo>
                <a:lnTo>
                  <a:pt x="2008" y="1045"/>
                </a:lnTo>
                <a:lnTo>
                  <a:pt x="1910" y="1045"/>
                </a:lnTo>
                <a:lnTo>
                  <a:pt x="1822" y="1043"/>
                </a:lnTo>
                <a:lnTo>
                  <a:pt x="1786" y="1041"/>
                </a:lnTo>
                <a:lnTo>
                  <a:pt x="1753" y="1038"/>
                </a:lnTo>
                <a:lnTo>
                  <a:pt x="1729" y="1035"/>
                </a:lnTo>
                <a:lnTo>
                  <a:pt x="1712" y="1031"/>
                </a:lnTo>
                <a:lnTo>
                  <a:pt x="1386" y="858"/>
                </a:lnTo>
                <a:lnTo>
                  <a:pt x="1241" y="727"/>
                </a:lnTo>
                <a:lnTo>
                  <a:pt x="1205" y="691"/>
                </a:lnTo>
                <a:lnTo>
                  <a:pt x="1173" y="658"/>
                </a:lnTo>
                <a:lnTo>
                  <a:pt x="1156" y="642"/>
                </a:lnTo>
                <a:lnTo>
                  <a:pt x="1140" y="624"/>
                </a:lnTo>
                <a:lnTo>
                  <a:pt x="1124" y="605"/>
                </a:lnTo>
                <a:lnTo>
                  <a:pt x="1107" y="584"/>
                </a:lnTo>
                <a:lnTo>
                  <a:pt x="829" y="298"/>
                </a:lnTo>
                <a:lnTo>
                  <a:pt x="788" y="266"/>
                </a:lnTo>
                <a:lnTo>
                  <a:pt x="750" y="235"/>
                </a:lnTo>
                <a:lnTo>
                  <a:pt x="712" y="206"/>
                </a:lnTo>
                <a:lnTo>
                  <a:pt x="675" y="178"/>
                </a:lnTo>
                <a:lnTo>
                  <a:pt x="655" y="165"/>
                </a:lnTo>
                <a:lnTo>
                  <a:pt x="634" y="152"/>
                </a:lnTo>
                <a:lnTo>
                  <a:pt x="614" y="139"/>
                </a:lnTo>
                <a:lnTo>
                  <a:pt x="592" y="126"/>
                </a:lnTo>
                <a:lnTo>
                  <a:pt x="568" y="114"/>
                </a:lnTo>
                <a:lnTo>
                  <a:pt x="543" y="101"/>
                </a:lnTo>
                <a:lnTo>
                  <a:pt x="516" y="89"/>
                </a:lnTo>
                <a:lnTo>
                  <a:pt x="487" y="77"/>
                </a:lnTo>
                <a:lnTo>
                  <a:pt x="461" y="68"/>
                </a:lnTo>
                <a:lnTo>
                  <a:pt x="435" y="58"/>
                </a:lnTo>
                <a:lnTo>
                  <a:pt x="409" y="50"/>
                </a:lnTo>
                <a:lnTo>
                  <a:pt x="381" y="43"/>
                </a:lnTo>
                <a:lnTo>
                  <a:pt x="353" y="36"/>
                </a:lnTo>
                <a:lnTo>
                  <a:pt x="323" y="30"/>
                </a:lnTo>
                <a:lnTo>
                  <a:pt x="293" y="24"/>
                </a:lnTo>
                <a:lnTo>
                  <a:pt x="264" y="19"/>
                </a:lnTo>
                <a:lnTo>
                  <a:pt x="233" y="14"/>
                </a:lnTo>
                <a:lnTo>
                  <a:pt x="201" y="11"/>
                </a:lnTo>
                <a:lnTo>
                  <a:pt x="169" y="7"/>
                </a:lnTo>
                <a:lnTo>
                  <a:pt x="137" y="5"/>
                </a:lnTo>
                <a:lnTo>
                  <a:pt x="103" y="2"/>
                </a:lnTo>
                <a:lnTo>
                  <a:pt x="69" y="1"/>
                </a:lnTo>
                <a:lnTo>
                  <a:pt x="34" y="0"/>
                </a:lnTo>
                <a:lnTo>
                  <a:pt x="0" y="0"/>
                </a:lnTo>
                <a:lnTo>
                  <a:pt x="4" y="7"/>
                </a:lnTo>
                <a:lnTo>
                  <a:pt x="10" y="15"/>
                </a:lnTo>
                <a:lnTo>
                  <a:pt x="18" y="24"/>
                </a:lnTo>
                <a:lnTo>
                  <a:pt x="27" y="34"/>
                </a:lnTo>
                <a:lnTo>
                  <a:pt x="50" y="56"/>
                </a:lnTo>
                <a:lnTo>
                  <a:pt x="77" y="78"/>
                </a:lnTo>
                <a:lnTo>
                  <a:pt x="131" y="121"/>
                </a:lnTo>
                <a:lnTo>
                  <a:pt x="169" y="152"/>
                </a:lnTo>
                <a:lnTo>
                  <a:pt x="183" y="165"/>
                </a:lnTo>
                <a:lnTo>
                  <a:pt x="196" y="179"/>
                </a:lnTo>
                <a:lnTo>
                  <a:pt x="210" y="192"/>
                </a:lnTo>
                <a:lnTo>
                  <a:pt x="223" y="208"/>
                </a:lnTo>
                <a:lnTo>
                  <a:pt x="265" y="249"/>
                </a:lnTo>
                <a:lnTo>
                  <a:pt x="307" y="295"/>
                </a:lnTo>
                <a:lnTo>
                  <a:pt x="347" y="341"/>
                </a:lnTo>
                <a:lnTo>
                  <a:pt x="387" y="388"/>
                </a:lnTo>
                <a:lnTo>
                  <a:pt x="425" y="440"/>
                </a:lnTo>
                <a:lnTo>
                  <a:pt x="463" y="491"/>
                </a:lnTo>
                <a:lnTo>
                  <a:pt x="481" y="517"/>
                </a:lnTo>
                <a:lnTo>
                  <a:pt x="499" y="544"/>
                </a:lnTo>
                <a:lnTo>
                  <a:pt x="516" y="571"/>
                </a:lnTo>
                <a:lnTo>
                  <a:pt x="531" y="599"/>
                </a:lnTo>
                <a:lnTo>
                  <a:pt x="548" y="626"/>
                </a:lnTo>
                <a:lnTo>
                  <a:pt x="562" y="655"/>
                </a:lnTo>
                <a:lnTo>
                  <a:pt x="576" y="683"/>
                </a:lnTo>
                <a:lnTo>
                  <a:pt x="590" y="712"/>
                </a:lnTo>
                <a:lnTo>
                  <a:pt x="602" y="740"/>
                </a:lnTo>
                <a:lnTo>
                  <a:pt x="614" y="770"/>
                </a:lnTo>
                <a:lnTo>
                  <a:pt x="625" y="800"/>
                </a:lnTo>
                <a:lnTo>
                  <a:pt x="636" y="829"/>
                </a:lnTo>
                <a:lnTo>
                  <a:pt x="644" y="859"/>
                </a:lnTo>
                <a:lnTo>
                  <a:pt x="652" y="889"/>
                </a:lnTo>
                <a:lnTo>
                  <a:pt x="658" y="919"/>
                </a:lnTo>
                <a:lnTo>
                  <a:pt x="664" y="949"/>
                </a:lnTo>
                <a:lnTo>
                  <a:pt x="669" y="980"/>
                </a:lnTo>
                <a:lnTo>
                  <a:pt x="672" y="1011"/>
                </a:lnTo>
                <a:lnTo>
                  <a:pt x="674" y="1042"/>
                </a:lnTo>
                <a:lnTo>
                  <a:pt x="675" y="1073"/>
                </a:lnTo>
                <a:close/>
              </a:path>
            </a:pathLst>
          </a:custGeom>
          <a:solidFill>
            <a:srgbClr val="1F8BB2"/>
          </a:solidFill>
          <a:ln>
            <a:noFill/>
          </a:ln>
        </p:spPr>
        <p:txBody>
          <a:bodyPr vert="horz" wrap="square" lIns="123893" tIns="61946" rIns="123893" bIns="6194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59" name="组合 158"/>
          <p:cNvGrpSpPr/>
          <p:nvPr/>
        </p:nvGrpSpPr>
        <p:grpSpPr>
          <a:xfrm>
            <a:off x="5777707" y="1021136"/>
            <a:ext cx="1358147" cy="486972"/>
            <a:chOff x="2285632" y="1984384"/>
            <a:chExt cx="4341199" cy="1546246"/>
          </a:xfrm>
        </p:grpSpPr>
        <p:grpSp>
          <p:nvGrpSpPr>
            <p:cNvPr id="160" name="组合 159"/>
            <p:cNvGrpSpPr/>
            <p:nvPr/>
          </p:nvGrpSpPr>
          <p:grpSpPr>
            <a:xfrm>
              <a:off x="2285632" y="1984384"/>
              <a:ext cx="4341199" cy="1546246"/>
              <a:chOff x="2408922" y="1994658"/>
              <a:chExt cx="4341199" cy="1546246"/>
            </a:xfrm>
          </p:grpSpPr>
          <p:sp>
            <p:nvSpPr>
              <p:cNvPr id="162" name="圆角矩形 154"/>
              <p:cNvSpPr/>
              <p:nvPr/>
            </p:nvSpPr>
            <p:spPr>
              <a:xfrm>
                <a:off x="2408922" y="1994658"/>
                <a:ext cx="4341199" cy="1546246"/>
              </a:xfrm>
              <a:prstGeom prst="roundRect">
                <a:avLst>
                  <a:gd name="adj" fmla="val 0"/>
                </a:avLst>
              </a:prstGeom>
              <a:gradFill>
                <a:gsLst>
                  <a:gs pos="0">
                    <a:srgbClr val="DDDDDD"/>
                  </a:gs>
                  <a:gs pos="100000">
                    <a:sysClr val="window" lastClr="FFFFFF"/>
                  </a:gs>
                </a:gsLst>
                <a:lin ang="5400000" scaled="1"/>
              </a:gradFill>
              <a:ln w="15875" cap="flat">
                <a:gradFill>
                  <a:gsLst>
                    <a:gs pos="0">
                      <a:sysClr val="window" lastClr="FFFFFF"/>
                    </a:gs>
                    <a:gs pos="100000">
                      <a:srgbClr val="CACACA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28600" dist="76200" dir="5400000" sx="102000" sy="102000" algn="t" rotWithShape="0">
                  <a:sysClr val="windowText" lastClr="000000">
                    <a:lumMod val="85000"/>
                    <a:lumOff val="15000"/>
                    <a:alpha val="15000"/>
                  </a:sysClr>
                </a:out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555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3" name="圆角矩形 155"/>
              <p:cNvSpPr/>
              <p:nvPr/>
            </p:nvSpPr>
            <p:spPr>
              <a:xfrm>
                <a:off x="2664999" y="2182036"/>
                <a:ext cx="3817181" cy="1133817"/>
              </a:xfrm>
              <a:prstGeom prst="roundRect">
                <a:avLst>
                  <a:gd name="adj" fmla="val 0"/>
                </a:avLst>
              </a:prstGeom>
              <a:solidFill>
                <a:srgbClr val="1F8BB2"/>
              </a:solidFill>
              <a:ln w="15875" cap="flat">
                <a:noFill/>
                <a:prstDash val="solid"/>
                <a:miter lim="800000"/>
              </a:ln>
              <a:effectLst>
                <a:innerShdw blurRad="114300">
                  <a:prstClr val="black"/>
                </a:inn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555" b="1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61" name="矩形 160"/>
            <p:cNvSpPr/>
            <p:nvPr/>
          </p:nvSpPr>
          <p:spPr>
            <a:xfrm>
              <a:off x="2948814" y="2272583"/>
              <a:ext cx="3002973" cy="10529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555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人</a:t>
              </a:r>
              <a:endParaRPr lang="zh-CN" altLang="en-US" sz="1555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64" name="组合 163"/>
          <p:cNvGrpSpPr/>
          <p:nvPr/>
        </p:nvGrpSpPr>
        <p:grpSpPr>
          <a:xfrm>
            <a:off x="1404573" y="1071952"/>
            <a:ext cx="936711" cy="486972"/>
            <a:chOff x="2285632" y="1984384"/>
            <a:chExt cx="4341199" cy="1546246"/>
          </a:xfrm>
        </p:grpSpPr>
        <p:grpSp>
          <p:nvGrpSpPr>
            <p:cNvPr id="175" name="组合 174"/>
            <p:cNvGrpSpPr/>
            <p:nvPr/>
          </p:nvGrpSpPr>
          <p:grpSpPr>
            <a:xfrm>
              <a:off x="2285632" y="1984384"/>
              <a:ext cx="4341199" cy="1546246"/>
              <a:chOff x="2408922" y="1994658"/>
              <a:chExt cx="4341199" cy="1546246"/>
            </a:xfrm>
          </p:grpSpPr>
          <p:sp>
            <p:nvSpPr>
              <p:cNvPr id="177" name="圆角矩形 159"/>
              <p:cNvSpPr/>
              <p:nvPr/>
            </p:nvSpPr>
            <p:spPr>
              <a:xfrm>
                <a:off x="2408922" y="1994658"/>
                <a:ext cx="4341199" cy="1546246"/>
              </a:xfrm>
              <a:prstGeom prst="roundRect">
                <a:avLst>
                  <a:gd name="adj" fmla="val 0"/>
                </a:avLst>
              </a:prstGeom>
              <a:gradFill>
                <a:gsLst>
                  <a:gs pos="0">
                    <a:srgbClr val="DDDDDD"/>
                  </a:gs>
                  <a:gs pos="100000">
                    <a:sysClr val="window" lastClr="FFFFFF"/>
                  </a:gs>
                </a:gsLst>
                <a:lin ang="5400000" scaled="1"/>
              </a:gradFill>
              <a:ln w="15875" cap="flat">
                <a:gradFill>
                  <a:gsLst>
                    <a:gs pos="0">
                      <a:sysClr val="window" lastClr="FFFFFF"/>
                    </a:gs>
                    <a:gs pos="100000">
                      <a:srgbClr val="CACACA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28600" dist="76200" dir="5400000" sx="102000" sy="102000" algn="t" rotWithShape="0">
                  <a:sysClr val="windowText" lastClr="000000">
                    <a:lumMod val="85000"/>
                    <a:lumOff val="15000"/>
                    <a:alpha val="15000"/>
                  </a:sysClr>
                </a:out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8" name="圆角矩形 160"/>
              <p:cNvSpPr/>
              <p:nvPr/>
            </p:nvSpPr>
            <p:spPr>
              <a:xfrm>
                <a:off x="2664999" y="2182036"/>
                <a:ext cx="3817181" cy="1133817"/>
              </a:xfrm>
              <a:prstGeom prst="roundRect">
                <a:avLst>
                  <a:gd name="adj" fmla="val 0"/>
                </a:avLst>
              </a:prstGeom>
              <a:solidFill>
                <a:srgbClr val="1F8BB2"/>
              </a:solidFill>
              <a:ln w="15875" cap="flat">
                <a:noFill/>
                <a:prstDash val="solid"/>
                <a:miter lim="800000"/>
              </a:ln>
              <a:effectLst>
                <a:innerShdw blurRad="114300">
                  <a:prstClr val="black"/>
                </a:inn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 b="1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76" name="矩形 175"/>
            <p:cNvSpPr/>
            <p:nvPr/>
          </p:nvSpPr>
          <p:spPr>
            <a:xfrm>
              <a:off x="3355917" y="2189392"/>
              <a:ext cx="2226272" cy="9772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物</a:t>
              </a:r>
              <a:endParaRPr lang="zh-CN" altLang="en-US" sz="14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9" name="组合 178"/>
          <p:cNvGrpSpPr/>
          <p:nvPr/>
        </p:nvGrpSpPr>
        <p:grpSpPr>
          <a:xfrm>
            <a:off x="2239160" y="5968415"/>
            <a:ext cx="1228928" cy="486972"/>
            <a:chOff x="2285632" y="1984384"/>
            <a:chExt cx="3928161" cy="1546246"/>
          </a:xfrm>
        </p:grpSpPr>
        <p:grpSp>
          <p:nvGrpSpPr>
            <p:cNvPr id="180" name="组合 179"/>
            <p:cNvGrpSpPr/>
            <p:nvPr/>
          </p:nvGrpSpPr>
          <p:grpSpPr>
            <a:xfrm>
              <a:off x="2285632" y="1984384"/>
              <a:ext cx="2191196" cy="1546246"/>
              <a:chOff x="2408922" y="1994658"/>
              <a:chExt cx="2191196" cy="1546246"/>
            </a:xfrm>
          </p:grpSpPr>
          <p:sp>
            <p:nvSpPr>
              <p:cNvPr id="182" name="圆角矩形 164"/>
              <p:cNvSpPr/>
              <p:nvPr/>
            </p:nvSpPr>
            <p:spPr>
              <a:xfrm>
                <a:off x="2408922" y="1994658"/>
                <a:ext cx="2191196" cy="1546246"/>
              </a:xfrm>
              <a:prstGeom prst="roundRect">
                <a:avLst>
                  <a:gd name="adj" fmla="val 0"/>
                </a:avLst>
              </a:prstGeom>
              <a:gradFill>
                <a:gsLst>
                  <a:gs pos="0">
                    <a:srgbClr val="DDDDDD"/>
                  </a:gs>
                  <a:gs pos="100000">
                    <a:sysClr val="window" lastClr="FFFFFF"/>
                  </a:gs>
                </a:gsLst>
                <a:lin ang="5400000" scaled="1"/>
              </a:gradFill>
              <a:ln w="15875" cap="flat">
                <a:gradFill>
                  <a:gsLst>
                    <a:gs pos="0">
                      <a:sysClr val="window" lastClr="FFFFFF"/>
                    </a:gs>
                    <a:gs pos="100000">
                      <a:srgbClr val="CACACA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28600" dist="76200" dir="5400000" sx="102000" sy="102000" algn="t" rotWithShape="0">
                  <a:sysClr val="windowText" lastClr="000000">
                    <a:lumMod val="85000"/>
                    <a:lumOff val="15000"/>
                    <a:alpha val="15000"/>
                  </a:sysClr>
                </a:out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3" name="圆角矩形 165"/>
              <p:cNvSpPr/>
              <p:nvPr/>
            </p:nvSpPr>
            <p:spPr>
              <a:xfrm>
                <a:off x="2664999" y="2182034"/>
                <a:ext cx="1823010" cy="1133816"/>
              </a:xfrm>
              <a:prstGeom prst="roundRect">
                <a:avLst>
                  <a:gd name="adj" fmla="val 0"/>
                </a:avLst>
              </a:prstGeom>
              <a:solidFill>
                <a:srgbClr val="1F8BB2"/>
              </a:solidFill>
              <a:ln w="15875" cap="flat">
                <a:noFill/>
                <a:prstDash val="solid"/>
                <a:miter lim="800000"/>
              </a:ln>
              <a:effectLst>
                <a:innerShdw blurRad="114300">
                  <a:prstClr val="black"/>
                </a:inn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 b="1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81" name="矩形 180"/>
            <p:cNvSpPr/>
            <p:nvPr/>
          </p:nvSpPr>
          <p:spPr>
            <a:xfrm>
              <a:off x="2686804" y="2189392"/>
              <a:ext cx="3526989" cy="9772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法</a:t>
              </a:r>
              <a:endParaRPr lang="zh-CN" altLang="en-US" sz="14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84" name="矩形 183"/>
          <p:cNvSpPr/>
          <p:nvPr/>
        </p:nvSpPr>
        <p:spPr>
          <a:xfrm>
            <a:off x="9550421" y="1319465"/>
            <a:ext cx="1685077" cy="292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300" b="1">
                <a:solidFill>
                  <a:srgbClr val="D7322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表示</a:t>
            </a:r>
            <a:r>
              <a:rPr lang="zh-CN" altLang="en-US" sz="1300" b="1" smtClean="0">
                <a:solidFill>
                  <a:srgbClr val="D7322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由票选</a:t>
            </a:r>
            <a:r>
              <a:rPr lang="zh-CN" altLang="en-US" sz="1300" b="1">
                <a:solidFill>
                  <a:srgbClr val="D7322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所得要因</a:t>
            </a:r>
            <a:endParaRPr lang="zh-CN" altLang="en-US" sz="1300" b="1">
              <a:solidFill>
                <a:srgbClr val="D7322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5" name="矩形 184"/>
          <p:cNvSpPr/>
          <p:nvPr/>
        </p:nvSpPr>
        <p:spPr>
          <a:xfrm>
            <a:off x="9150241" y="2578621"/>
            <a:ext cx="872355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患者</a:t>
            </a:r>
            <a:r>
              <a:rPr lang="en-US" altLang="zh-CN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家属</a:t>
            </a:r>
            <a:endParaRPr lang="zh-CN" altLang="en-US" sz="1200" b="1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6" name="矩形 185"/>
          <p:cNvSpPr/>
          <p:nvPr/>
        </p:nvSpPr>
        <p:spPr>
          <a:xfrm>
            <a:off x="8928834" y="2031379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对医院抵触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87" name="直接箭头连接符 186"/>
          <p:cNvCxnSpPr/>
          <p:nvPr/>
        </p:nvCxnSpPr>
        <p:spPr>
          <a:xfrm flipH="1">
            <a:off x="8847899" y="2310003"/>
            <a:ext cx="216697" cy="37246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188" name="直接箭头连接符 187"/>
          <p:cNvCxnSpPr/>
          <p:nvPr/>
        </p:nvCxnSpPr>
        <p:spPr>
          <a:xfrm>
            <a:off x="5685342" y="2763434"/>
            <a:ext cx="1328539" cy="0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sp>
        <p:nvSpPr>
          <p:cNvPr id="189" name="矩形 188"/>
          <p:cNvSpPr/>
          <p:nvPr/>
        </p:nvSpPr>
        <p:spPr>
          <a:xfrm>
            <a:off x="5154417" y="2660333"/>
            <a:ext cx="492443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医护</a:t>
            </a:r>
            <a:endParaRPr lang="zh-CN" altLang="en-US" sz="1200" b="1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0" name="矩形 189"/>
          <p:cNvSpPr/>
          <p:nvPr/>
        </p:nvSpPr>
        <p:spPr>
          <a:xfrm>
            <a:off x="5190420" y="2130793"/>
            <a:ext cx="646331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工作量大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91" name="直接箭头连接符 190"/>
          <p:cNvCxnSpPr/>
          <p:nvPr/>
        </p:nvCxnSpPr>
        <p:spPr>
          <a:xfrm>
            <a:off x="1846508" y="2229114"/>
            <a:ext cx="83370" cy="170919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192" name="矩形 191"/>
          <p:cNvSpPr/>
          <p:nvPr/>
        </p:nvSpPr>
        <p:spPr>
          <a:xfrm>
            <a:off x="5773489" y="3106476"/>
            <a:ext cx="877163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重视程度不够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3" name="矩形 192"/>
          <p:cNvSpPr/>
          <p:nvPr/>
        </p:nvSpPr>
        <p:spPr>
          <a:xfrm>
            <a:off x="6372411" y="3300358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宣传不到位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" name="矩形 193"/>
          <p:cNvSpPr/>
          <p:nvPr/>
        </p:nvSpPr>
        <p:spPr>
          <a:xfrm>
            <a:off x="5790623" y="1933927"/>
            <a:ext cx="969536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未换位思考考虑患者情况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95" name="直接箭头连接符 194"/>
          <p:cNvCxnSpPr/>
          <p:nvPr/>
        </p:nvCxnSpPr>
        <p:spPr>
          <a:xfrm>
            <a:off x="6465992" y="2321299"/>
            <a:ext cx="197859" cy="405636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196" name="直接箭头连接符 195"/>
          <p:cNvCxnSpPr/>
          <p:nvPr/>
        </p:nvCxnSpPr>
        <p:spPr>
          <a:xfrm flipV="1">
            <a:off x="6253664" y="2849566"/>
            <a:ext cx="91857" cy="243035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197" name="直接箭头连接符 196"/>
          <p:cNvCxnSpPr/>
          <p:nvPr/>
        </p:nvCxnSpPr>
        <p:spPr>
          <a:xfrm flipV="1">
            <a:off x="6829706" y="2886274"/>
            <a:ext cx="109460" cy="33593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198" name="矩形 197"/>
          <p:cNvSpPr/>
          <p:nvPr/>
        </p:nvSpPr>
        <p:spPr>
          <a:xfrm>
            <a:off x="837010" y="2348242"/>
            <a:ext cx="80021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宣教物料</a:t>
            </a:r>
            <a:endParaRPr lang="zh-CN" altLang="en-US" sz="1200" b="1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99" name="直接箭头连接符 198"/>
          <p:cNvCxnSpPr/>
          <p:nvPr/>
        </p:nvCxnSpPr>
        <p:spPr>
          <a:xfrm>
            <a:off x="1605116" y="2453690"/>
            <a:ext cx="649525" cy="0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sp>
        <p:nvSpPr>
          <p:cNvPr id="200" name="矩形 199"/>
          <p:cNvSpPr/>
          <p:nvPr/>
        </p:nvSpPr>
        <p:spPr>
          <a:xfrm>
            <a:off x="1224747" y="1988474"/>
            <a:ext cx="1107996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宣教内容枯燥单一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1" name="矩形 200"/>
          <p:cNvSpPr/>
          <p:nvPr/>
        </p:nvSpPr>
        <p:spPr>
          <a:xfrm>
            <a:off x="1288395" y="2813579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文字内容多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02" name="直接箭头连接符 201"/>
          <p:cNvCxnSpPr>
            <a:stCxn id="201" idx="0"/>
          </p:cNvCxnSpPr>
          <p:nvPr/>
        </p:nvCxnSpPr>
        <p:spPr>
          <a:xfrm flipV="1">
            <a:off x="1669269" y="2588435"/>
            <a:ext cx="346856" cy="225144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03" name="矩形 202"/>
          <p:cNvSpPr/>
          <p:nvPr/>
        </p:nvSpPr>
        <p:spPr>
          <a:xfrm>
            <a:off x="3544303" y="2855620"/>
            <a:ext cx="80021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回访系统</a:t>
            </a:r>
            <a:endParaRPr lang="zh-CN" altLang="en-US" sz="1200" b="1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04" name="直接箭头连接符 203"/>
          <p:cNvCxnSpPr/>
          <p:nvPr/>
        </p:nvCxnSpPr>
        <p:spPr>
          <a:xfrm flipH="1">
            <a:off x="3000185" y="2964781"/>
            <a:ext cx="549174" cy="1962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sp>
        <p:nvSpPr>
          <p:cNvPr id="205" name="矩形 204"/>
          <p:cNvSpPr/>
          <p:nvPr/>
        </p:nvSpPr>
        <p:spPr>
          <a:xfrm>
            <a:off x="3335816" y="2596080"/>
            <a:ext cx="646331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使用复杂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6" name="矩形 205"/>
          <p:cNvSpPr/>
          <p:nvPr/>
        </p:nvSpPr>
        <p:spPr>
          <a:xfrm>
            <a:off x="3190339" y="3294649"/>
            <a:ext cx="1223412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工作打断未及时记录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07" name="直接箭头连接符 206"/>
          <p:cNvCxnSpPr/>
          <p:nvPr/>
        </p:nvCxnSpPr>
        <p:spPr>
          <a:xfrm>
            <a:off x="5838549" y="2367850"/>
            <a:ext cx="171382" cy="33840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08" name="矩形 207"/>
          <p:cNvSpPr/>
          <p:nvPr/>
        </p:nvSpPr>
        <p:spPr>
          <a:xfrm>
            <a:off x="3572961" y="1874473"/>
            <a:ext cx="954107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b="1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新媒体工具</a:t>
            </a:r>
            <a:endParaRPr lang="en-US" altLang="zh-CN" sz="1200" b="1" smtClean="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9" name="矩形 208"/>
          <p:cNvSpPr/>
          <p:nvPr/>
        </p:nvSpPr>
        <p:spPr>
          <a:xfrm>
            <a:off x="3142519" y="1644377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无专人运营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0" name="矩形 209"/>
          <p:cNvSpPr/>
          <p:nvPr/>
        </p:nvSpPr>
        <p:spPr>
          <a:xfrm>
            <a:off x="2922517" y="2227512"/>
            <a:ext cx="646331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内容重复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11" name="直接箭头连接符 210"/>
          <p:cNvCxnSpPr/>
          <p:nvPr/>
        </p:nvCxnSpPr>
        <p:spPr>
          <a:xfrm flipH="1">
            <a:off x="2646390" y="2000999"/>
            <a:ext cx="881178" cy="0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cxnSp>
        <p:nvCxnSpPr>
          <p:cNvPr id="212" name="直接箭头连接符 211"/>
          <p:cNvCxnSpPr>
            <a:stCxn id="210" idx="0"/>
          </p:cNvCxnSpPr>
          <p:nvPr/>
        </p:nvCxnSpPr>
        <p:spPr>
          <a:xfrm flipH="1" flipV="1">
            <a:off x="3051745" y="2069614"/>
            <a:ext cx="193938" cy="157898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13" name="直接箭头连接符 212"/>
          <p:cNvCxnSpPr/>
          <p:nvPr/>
        </p:nvCxnSpPr>
        <p:spPr>
          <a:xfrm flipH="1">
            <a:off x="3143403" y="1837848"/>
            <a:ext cx="97944" cy="159979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14" name="直接箭头连接符 213"/>
          <p:cNvCxnSpPr/>
          <p:nvPr/>
        </p:nvCxnSpPr>
        <p:spPr>
          <a:xfrm flipH="1" flipV="1">
            <a:off x="3264987" y="3018645"/>
            <a:ext cx="188761" cy="217675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15" name="直接箭头连接符 214"/>
          <p:cNvCxnSpPr/>
          <p:nvPr/>
        </p:nvCxnSpPr>
        <p:spPr>
          <a:xfrm flipH="1">
            <a:off x="3332490" y="2782397"/>
            <a:ext cx="98899" cy="111689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16" name="矩形 215"/>
          <p:cNvSpPr/>
          <p:nvPr/>
        </p:nvSpPr>
        <p:spPr>
          <a:xfrm>
            <a:off x="3761851" y="5387220"/>
            <a:ext cx="80021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回访方式</a:t>
            </a:r>
            <a:endParaRPr lang="zh-CN" altLang="en-US" sz="12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7" name="矩形 216"/>
          <p:cNvSpPr/>
          <p:nvPr/>
        </p:nvSpPr>
        <p:spPr>
          <a:xfrm>
            <a:off x="3555192" y="5024201"/>
            <a:ext cx="877163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未周期性回访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8" name="矩形 217"/>
          <p:cNvSpPr/>
          <p:nvPr/>
        </p:nvSpPr>
        <p:spPr>
          <a:xfrm>
            <a:off x="3165321" y="5939642"/>
            <a:ext cx="992579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使用医学术语多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19" name="直接箭头连接符 218"/>
          <p:cNvCxnSpPr>
            <a:stCxn id="216" idx="1"/>
          </p:cNvCxnSpPr>
          <p:nvPr/>
        </p:nvCxnSpPr>
        <p:spPr>
          <a:xfrm flipH="1" flipV="1">
            <a:off x="3222525" y="5522954"/>
            <a:ext cx="539326" cy="2766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cxnSp>
        <p:nvCxnSpPr>
          <p:cNvPr id="220" name="直接箭头连接符 219"/>
          <p:cNvCxnSpPr/>
          <p:nvPr/>
        </p:nvCxnSpPr>
        <p:spPr>
          <a:xfrm flipH="1">
            <a:off x="3597743" y="5231017"/>
            <a:ext cx="163835" cy="250041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21" name="直接箭头连接符 220"/>
          <p:cNvCxnSpPr/>
          <p:nvPr/>
        </p:nvCxnSpPr>
        <p:spPr>
          <a:xfrm flipH="1" flipV="1">
            <a:off x="3476174" y="5621995"/>
            <a:ext cx="163835" cy="250041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22" name="矩形 221"/>
          <p:cNvSpPr/>
          <p:nvPr/>
        </p:nvSpPr>
        <p:spPr>
          <a:xfrm>
            <a:off x="4515655" y="4574045"/>
            <a:ext cx="80021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管理制度</a:t>
            </a:r>
            <a:endParaRPr lang="zh-CN" altLang="en-US" sz="12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3" name="矩形 222"/>
          <p:cNvSpPr/>
          <p:nvPr/>
        </p:nvSpPr>
        <p:spPr>
          <a:xfrm>
            <a:off x="4155337" y="4232922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执行不到位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4" name="矩形 223"/>
          <p:cNvSpPr/>
          <p:nvPr/>
        </p:nvSpPr>
        <p:spPr>
          <a:xfrm>
            <a:off x="4277029" y="4922142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无监督体系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25" name="直接箭头连接符 224"/>
          <p:cNvCxnSpPr/>
          <p:nvPr/>
        </p:nvCxnSpPr>
        <p:spPr>
          <a:xfrm flipH="1">
            <a:off x="3941444" y="4671220"/>
            <a:ext cx="539326" cy="4928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cxnSp>
        <p:nvCxnSpPr>
          <p:cNvPr id="226" name="直接箭头连接符 225"/>
          <p:cNvCxnSpPr/>
          <p:nvPr/>
        </p:nvCxnSpPr>
        <p:spPr>
          <a:xfrm flipH="1">
            <a:off x="4206829" y="4400610"/>
            <a:ext cx="165927" cy="22261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27" name="直接箭头连接符 226"/>
          <p:cNvCxnSpPr/>
          <p:nvPr/>
        </p:nvCxnSpPr>
        <p:spPr>
          <a:xfrm flipH="1" flipV="1">
            <a:off x="4199891" y="4728911"/>
            <a:ext cx="165927" cy="22261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28" name="直接箭头连接符 227"/>
          <p:cNvCxnSpPr/>
          <p:nvPr/>
        </p:nvCxnSpPr>
        <p:spPr>
          <a:xfrm flipV="1">
            <a:off x="6269860" y="4229735"/>
            <a:ext cx="1511708" cy="1901369"/>
          </a:xfrm>
          <a:prstGeom prst="straightConnector1">
            <a:avLst/>
          </a:prstGeom>
          <a:noFill/>
          <a:ln w="63500" cap="flat" cmpd="sng" algn="ctr">
            <a:solidFill>
              <a:srgbClr val="1F8BB2"/>
            </a:solidFill>
            <a:prstDash val="solid"/>
            <a:tailEnd type="triangle"/>
          </a:ln>
          <a:effectLst/>
        </p:spPr>
      </p:cxnSp>
      <p:grpSp>
        <p:nvGrpSpPr>
          <p:cNvPr id="229" name="组合 228"/>
          <p:cNvGrpSpPr/>
          <p:nvPr/>
        </p:nvGrpSpPr>
        <p:grpSpPr>
          <a:xfrm>
            <a:off x="5944026" y="5968415"/>
            <a:ext cx="1228928" cy="486972"/>
            <a:chOff x="2285632" y="1984384"/>
            <a:chExt cx="3928161" cy="1546246"/>
          </a:xfrm>
        </p:grpSpPr>
        <p:grpSp>
          <p:nvGrpSpPr>
            <p:cNvPr id="230" name="组合 229"/>
            <p:cNvGrpSpPr/>
            <p:nvPr/>
          </p:nvGrpSpPr>
          <p:grpSpPr>
            <a:xfrm>
              <a:off x="2285632" y="1984384"/>
              <a:ext cx="2191196" cy="1546246"/>
              <a:chOff x="2408922" y="1994658"/>
              <a:chExt cx="2191196" cy="1546246"/>
            </a:xfrm>
          </p:grpSpPr>
          <p:sp>
            <p:nvSpPr>
              <p:cNvPr id="232" name="圆角矩形 164"/>
              <p:cNvSpPr/>
              <p:nvPr/>
            </p:nvSpPr>
            <p:spPr>
              <a:xfrm>
                <a:off x="2408922" y="1994658"/>
                <a:ext cx="2191196" cy="1546246"/>
              </a:xfrm>
              <a:prstGeom prst="roundRect">
                <a:avLst>
                  <a:gd name="adj" fmla="val 0"/>
                </a:avLst>
              </a:prstGeom>
              <a:gradFill>
                <a:gsLst>
                  <a:gs pos="0">
                    <a:srgbClr val="DDDDDD"/>
                  </a:gs>
                  <a:gs pos="100000">
                    <a:sysClr val="window" lastClr="FFFFFF"/>
                  </a:gs>
                </a:gsLst>
                <a:lin ang="5400000" scaled="1"/>
              </a:gradFill>
              <a:ln w="15875" cap="flat">
                <a:gradFill>
                  <a:gsLst>
                    <a:gs pos="0">
                      <a:sysClr val="window" lastClr="FFFFFF"/>
                    </a:gs>
                    <a:gs pos="100000">
                      <a:srgbClr val="CACACA"/>
                    </a:gs>
                  </a:gsLst>
                  <a:lin ang="5400000" scaled="1"/>
                </a:gradFill>
                <a:prstDash val="solid"/>
                <a:miter lim="800000"/>
              </a:ln>
              <a:effectLst>
                <a:outerShdw blurRad="228600" dist="76200" dir="5400000" sx="102000" sy="102000" algn="t" rotWithShape="0">
                  <a:sysClr val="windowText" lastClr="000000">
                    <a:lumMod val="85000"/>
                    <a:lumOff val="15000"/>
                    <a:alpha val="15000"/>
                  </a:sysClr>
                </a:out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33" name="圆角矩形 165"/>
              <p:cNvSpPr/>
              <p:nvPr/>
            </p:nvSpPr>
            <p:spPr>
              <a:xfrm>
                <a:off x="2664999" y="2182034"/>
                <a:ext cx="1823010" cy="1133816"/>
              </a:xfrm>
              <a:prstGeom prst="roundRect">
                <a:avLst>
                  <a:gd name="adj" fmla="val 0"/>
                </a:avLst>
              </a:prstGeom>
              <a:solidFill>
                <a:srgbClr val="1F8BB2"/>
              </a:solidFill>
              <a:ln w="15875" cap="flat">
                <a:noFill/>
                <a:prstDash val="solid"/>
                <a:miter lim="800000"/>
              </a:ln>
              <a:effectLst>
                <a:innerShdw blurRad="114300">
                  <a:prstClr val="black"/>
                </a:innerShdw>
              </a:effectLst>
            </p:spPr>
            <p:txBody>
              <a:bodyPr vert="horz" wrap="square" lIns="123893" tIns="61946" rIns="123893" bIns="61946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 b="1" kern="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231" name="矩形 230"/>
            <p:cNvSpPr/>
            <p:nvPr/>
          </p:nvSpPr>
          <p:spPr>
            <a:xfrm>
              <a:off x="2686804" y="2189392"/>
              <a:ext cx="3526989" cy="9772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环</a:t>
              </a:r>
              <a:endParaRPr lang="zh-CN" altLang="en-US" sz="14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34" name="矩形 233"/>
          <p:cNvSpPr/>
          <p:nvPr/>
        </p:nvSpPr>
        <p:spPr>
          <a:xfrm>
            <a:off x="7374397" y="5499363"/>
            <a:ext cx="64633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宣告栏</a:t>
            </a:r>
            <a:endParaRPr lang="zh-CN" altLang="en-US" sz="12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5" name="矩形 234"/>
          <p:cNvSpPr/>
          <p:nvPr/>
        </p:nvSpPr>
        <p:spPr>
          <a:xfrm>
            <a:off x="7148896" y="5093187"/>
            <a:ext cx="992579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宣教张贴介绍少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6" name="矩形 235"/>
          <p:cNvSpPr/>
          <p:nvPr/>
        </p:nvSpPr>
        <p:spPr>
          <a:xfrm>
            <a:off x="7006815" y="5998279"/>
            <a:ext cx="646331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资料单调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37" name="直接箭头连接符 236"/>
          <p:cNvCxnSpPr>
            <a:stCxn id="234" idx="1"/>
          </p:cNvCxnSpPr>
          <p:nvPr/>
        </p:nvCxnSpPr>
        <p:spPr>
          <a:xfrm flipH="1" flipV="1">
            <a:off x="6835071" y="5635097"/>
            <a:ext cx="539326" cy="2766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cxnSp>
        <p:nvCxnSpPr>
          <p:cNvPr id="238" name="直接箭头连接符 237"/>
          <p:cNvCxnSpPr/>
          <p:nvPr/>
        </p:nvCxnSpPr>
        <p:spPr>
          <a:xfrm flipH="1">
            <a:off x="7210289" y="5343160"/>
            <a:ext cx="163835" cy="250041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39" name="直接箭头连接符 238"/>
          <p:cNvCxnSpPr/>
          <p:nvPr/>
        </p:nvCxnSpPr>
        <p:spPr>
          <a:xfrm flipH="1" flipV="1">
            <a:off x="7088720" y="5734138"/>
            <a:ext cx="163835" cy="250041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40" name="矩形 239"/>
          <p:cNvSpPr/>
          <p:nvPr/>
        </p:nvSpPr>
        <p:spPr>
          <a:xfrm>
            <a:off x="8151827" y="4597906"/>
            <a:ext cx="64633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2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护士站</a:t>
            </a:r>
            <a:endParaRPr lang="zh-CN" altLang="en-US" sz="12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1" name="矩形 240"/>
          <p:cNvSpPr/>
          <p:nvPr/>
        </p:nvSpPr>
        <p:spPr>
          <a:xfrm>
            <a:off x="7937042" y="4248771"/>
            <a:ext cx="761747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工作被打断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2" name="矩形 241"/>
          <p:cNvSpPr/>
          <p:nvPr/>
        </p:nvSpPr>
        <p:spPr>
          <a:xfrm>
            <a:off x="7913201" y="4946003"/>
            <a:ext cx="415498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拥挤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43" name="直接箭头连接符 242"/>
          <p:cNvCxnSpPr/>
          <p:nvPr/>
        </p:nvCxnSpPr>
        <p:spPr>
          <a:xfrm flipH="1">
            <a:off x="7577616" y="4695081"/>
            <a:ext cx="539326" cy="4928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cxnSp>
        <p:nvCxnSpPr>
          <p:cNvPr id="244" name="直接箭头连接符 243"/>
          <p:cNvCxnSpPr/>
          <p:nvPr/>
        </p:nvCxnSpPr>
        <p:spPr>
          <a:xfrm flipH="1">
            <a:off x="7919842" y="4447144"/>
            <a:ext cx="165927" cy="22261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45" name="直接箭头连接符 244"/>
          <p:cNvCxnSpPr/>
          <p:nvPr/>
        </p:nvCxnSpPr>
        <p:spPr>
          <a:xfrm flipH="1" flipV="1">
            <a:off x="7836063" y="4752772"/>
            <a:ext cx="165927" cy="22261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46" name="直接箭头连接符 245"/>
          <p:cNvCxnSpPr/>
          <p:nvPr/>
        </p:nvCxnSpPr>
        <p:spPr>
          <a:xfrm flipH="1">
            <a:off x="7265084" y="2712473"/>
            <a:ext cx="1873901" cy="1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tailEnd type="triangle"/>
          </a:ln>
          <a:effectLst/>
        </p:spPr>
      </p:cxnSp>
      <p:sp>
        <p:nvSpPr>
          <p:cNvPr id="247" name="椭圆 246"/>
          <p:cNvSpPr/>
          <p:nvPr/>
        </p:nvSpPr>
        <p:spPr>
          <a:xfrm>
            <a:off x="9067330" y="1372250"/>
            <a:ext cx="382452" cy="191583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921344" y="4265621"/>
            <a:ext cx="1343269" cy="1217067"/>
            <a:chOff x="2997125" y="4708858"/>
            <a:chExt cx="854068" cy="773827"/>
          </a:xfrm>
        </p:grpSpPr>
        <p:sp>
          <p:nvSpPr>
            <p:cNvPr id="248" name="矩形 247"/>
            <p:cNvSpPr/>
            <p:nvPr/>
          </p:nvSpPr>
          <p:spPr>
            <a:xfrm>
              <a:off x="2997125" y="4991899"/>
              <a:ext cx="800219" cy="27699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1200" smtClean="0">
                  <a:solidFill>
                    <a:sysClr val="windowText" lastClr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年度计划</a:t>
              </a:r>
              <a:endParaRPr lang="zh-CN" altLang="en-US" sz="12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49" name="直接箭头连接符 248"/>
            <p:cNvCxnSpPr/>
            <p:nvPr/>
          </p:nvCxnSpPr>
          <p:spPr>
            <a:xfrm>
              <a:off x="3503390" y="5110505"/>
              <a:ext cx="347803" cy="0"/>
            </a:xfrm>
            <a:prstGeom prst="straightConnector1">
              <a:avLst/>
            </a:prstGeom>
            <a:noFill/>
            <a:ln w="22225" cap="flat" cmpd="sng" algn="ctr">
              <a:solidFill>
                <a:srgbClr val="004B7D"/>
              </a:solidFill>
              <a:prstDash val="solid"/>
              <a:headEnd type="none" w="med" len="med"/>
              <a:tailEnd type="triangle"/>
            </a:ln>
            <a:effectLst/>
          </p:spPr>
        </p:cxnSp>
        <p:sp>
          <p:nvSpPr>
            <p:cNvPr id="250" name="矩形 249"/>
            <p:cNvSpPr/>
            <p:nvPr/>
          </p:nvSpPr>
          <p:spPr>
            <a:xfrm>
              <a:off x="3278973" y="4708858"/>
              <a:ext cx="530915" cy="2308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900" smtClean="0">
                  <a:solidFill>
                    <a:sysClr val="windowText" lastClr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不完善</a:t>
              </a:r>
              <a:endParaRPr lang="zh-CN" altLang="en-US" sz="9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1" name="矩形 250"/>
            <p:cNvSpPr/>
            <p:nvPr/>
          </p:nvSpPr>
          <p:spPr>
            <a:xfrm>
              <a:off x="3174647" y="5251853"/>
              <a:ext cx="530915" cy="2308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900" smtClean="0">
                  <a:solidFill>
                    <a:sysClr val="windowText" lastClr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未制定</a:t>
              </a:r>
              <a:endParaRPr lang="zh-CN" altLang="en-US" sz="9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52" name="直接箭头连接符 251"/>
            <p:cNvCxnSpPr/>
            <p:nvPr/>
          </p:nvCxnSpPr>
          <p:spPr>
            <a:xfrm>
              <a:off x="3526397" y="4844912"/>
              <a:ext cx="164011" cy="244436"/>
            </a:xfrm>
            <a:prstGeom prst="straightConnector1">
              <a:avLst/>
            </a:prstGeom>
            <a:noFill/>
            <a:ln w="22225" cap="flat" cmpd="sng" algn="ctr">
              <a:solidFill>
                <a:srgbClr val="004B7D"/>
              </a:solidFill>
              <a:prstDash val="solid"/>
              <a:headEnd type="none" w="med" len="med"/>
              <a:tailEnd type="triangle" w="med" len="med"/>
            </a:ln>
            <a:effectLst/>
          </p:spPr>
        </p:cxnSp>
        <p:cxnSp>
          <p:nvCxnSpPr>
            <p:cNvPr id="253" name="直接箭头连接符 252"/>
            <p:cNvCxnSpPr/>
            <p:nvPr/>
          </p:nvCxnSpPr>
          <p:spPr>
            <a:xfrm flipV="1">
              <a:off x="3542428" y="5138657"/>
              <a:ext cx="124389" cy="150146"/>
            </a:xfrm>
            <a:prstGeom prst="straightConnector1">
              <a:avLst/>
            </a:prstGeom>
            <a:noFill/>
            <a:ln w="22225" cap="flat" cmpd="sng" algn="ctr">
              <a:solidFill>
                <a:srgbClr val="004B7D"/>
              </a:solidFill>
              <a:prstDash val="solid"/>
              <a:headEnd type="none" w="med" len="med"/>
              <a:tailEnd type="triangle" w="med" len="med"/>
            </a:ln>
            <a:effectLst/>
          </p:spPr>
        </p:cxnSp>
      </p:grpSp>
      <p:grpSp>
        <p:nvGrpSpPr>
          <p:cNvPr id="5" name="组合 4"/>
          <p:cNvGrpSpPr/>
          <p:nvPr/>
        </p:nvGrpSpPr>
        <p:grpSpPr>
          <a:xfrm>
            <a:off x="5525727" y="4566417"/>
            <a:ext cx="1684426" cy="1083655"/>
            <a:chOff x="5891125" y="4985465"/>
            <a:chExt cx="1155138" cy="743144"/>
          </a:xfrm>
        </p:grpSpPr>
        <p:sp>
          <p:nvSpPr>
            <p:cNvPr id="254" name="矩形 253"/>
            <p:cNvSpPr/>
            <p:nvPr/>
          </p:nvSpPr>
          <p:spPr>
            <a:xfrm>
              <a:off x="5965135" y="5289845"/>
              <a:ext cx="646331" cy="27699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1200" smtClean="0">
                  <a:solidFill>
                    <a:sysClr val="windowText" lastClr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会议室</a:t>
              </a:r>
              <a:endParaRPr lang="zh-CN" altLang="en-US" sz="12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55" name="直接箭头连接符 254"/>
            <p:cNvCxnSpPr/>
            <p:nvPr/>
          </p:nvCxnSpPr>
          <p:spPr>
            <a:xfrm>
              <a:off x="6412399" y="5407934"/>
              <a:ext cx="347803" cy="0"/>
            </a:xfrm>
            <a:prstGeom prst="straightConnector1">
              <a:avLst/>
            </a:prstGeom>
            <a:noFill/>
            <a:ln w="22225" cap="flat" cmpd="sng" algn="ctr">
              <a:solidFill>
                <a:srgbClr val="004B7D"/>
              </a:solidFill>
              <a:prstDash val="solid"/>
              <a:headEnd type="none" w="med" len="med"/>
              <a:tailEnd type="triangle"/>
            </a:ln>
            <a:effectLst/>
          </p:spPr>
        </p:cxnSp>
        <p:sp>
          <p:nvSpPr>
            <p:cNvPr id="256" name="矩形 255"/>
            <p:cNvSpPr/>
            <p:nvPr/>
          </p:nvSpPr>
          <p:spPr>
            <a:xfrm>
              <a:off x="5891125" y="5570310"/>
              <a:ext cx="706131" cy="1582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900" smtClean="0">
                  <a:solidFill>
                    <a:sysClr val="windowText" lastClr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使用程度高</a:t>
              </a:r>
              <a:endParaRPr lang="zh-CN" altLang="en-US" sz="9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7" name="矩形 256"/>
            <p:cNvSpPr/>
            <p:nvPr/>
          </p:nvSpPr>
          <p:spPr>
            <a:xfrm>
              <a:off x="6284516" y="4985465"/>
              <a:ext cx="761747" cy="2308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900" smtClean="0">
                  <a:solidFill>
                    <a:sysClr val="windowText" lastClr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宣教内容乱</a:t>
              </a:r>
              <a:endParaRPr lang="zh-CN" altLang="en-US" sz="90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258" name="直接箭头连接符 257"/>
            <p:cNvCxnSpPr/>
            <p:nvPr/>
          </p:nvCxnSpPr>
          <p:spPr>
            <a:xfrm flipV="1">
              <a:off x="6401555" y="5468191"/>
              <a:ext cx="124389" cy="150146"/>
            </a:xfrm>
            <a:prstGeom prst="straightConnector1">
              <a:avLst/>
            </a:prstGeom>
            <a:noFill/>
            <a:ln w="22225" cap="flat" cmpd="sng" algn="ctr">
              <a:solidFill>
                <a:srgbClr val="004B7D"/>
              </a:solidFill>
              <a:prstDash val="solid"/>
              <a:headEnd type="none" w="med" len="med"/>
              <a:tailEnd type="triangle" w="med" len="med"/>
            </a:ln>
            <a:effectLst/>
          </p:spPr>
        </p:cxnSp>
        <p:cxnSp>
          <p:nvCxnSpPr>
            <p:cNvPr id="259" name="直接箭头连接符 258"/>
            <p:cNvCxnSpPr/>
            <p:nvPr/>
          </p:nvCxnSpPr>
          <p:spPr>
            <a:xfrm>
              <a:off x="6515781" y="5175602"/>
              <a:ext cx="74014" cy="244546"/>
            </a:xfrm>
            <a:prstGeom prst="straightConnector1">
              <a:avLst/>
            </a:prstGeom>
            <a:noFill/>
            <a:ln w="22225" cap="flat" cmpd="sng" algn="ctr">
              <a:solidFill>
                <a:srgbClr val="004B7D"/>
              </a:solidFill>
              <a:prstDash val="solid"/>
              <a:headEnd type="none" w="med" len="med"/>
              <a:tailEnd type="triangle" w="med" len="med"/>
            </a:ln>
            <a:effectLst/>
          </p:spPr>
        </p:cxnSp>
      </p:grpSp>
      <p:sp>
        <p:nvSpPr>
          <p:cNvPr id="261" name="矩形 260"/>
          <p:cNvSpPr/>
          <p:nvPr/>
        </p:nvSpPr>
        <p:spPr>
          <a:xfrm>
            <a:off x="8642696" y="3118511"/>
            <a:ext cx="992579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自动学习性不足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2" name="矩形 261"/>
          <p:cNvSpPr/>
          <p:nvPr/>
        </p:nvSpPr>
        <p:spPr>
          <a:xfrm>
            <a:off x="8186814" y="2012972"/>
            <a:ext cx="530915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认知低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63" name="直接箭头连接符 262"/>
          <p:cNvCxnSpPr/>
          <p:nvPr/>
        </p:nvCxnSpPr>
        <p:spPr>
          <a:xfrm flipH="1">
            <a:off x="8201128" y="2303056"/>
            <a:ext cx="199004" cy="342055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cxnSp>
        <p:nvCxnSpPr>
          <p:cNvPr id="264" name="直接箭头连接符 263"/>
          <p:cNvCxnSpPr/>
          <p:nvPr/>
        </p:nvCxnSpPr>
        <p:spPr>
          <a:xfrm flipH="1" flipV="1">
            <a:off x="7715105" y="2761432"/>
            <a:ext cx="216716" cy="372499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65" name="矩形 264"/>
          <p:cNvSpPr/>
          <p:nvPr/>
        </p:nvSpPr>
        <p:spPr>
          <a:xfrm>
            <a:off x="7793357" y="3118511"/>
            <a:ext cx="877163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知识水平不够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6" name="矩形 265"/>
          <p:cNvSpPr/>
          <p:nvPr/>
        </p:nvSpPr>
        <p:spPr>
          <a:xfrm>
            <a:off x="7291990" y="2012972"/>
            <a:ext cx="877163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更换联系方式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67" name="直接箭头连接符 266"/>
          <p:cNvCxnSpPr/>
          <p:nvPr/>
        </p:nvCxnSpPr>
        <p:spPr>
          <a:xfrm flipH="1">
            <a:off x="7481325" y="2303056"/>
            <a:ext cx="208756" cy="358817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68" name="矩形 267"/>
          <p:cNvSpPr/>
          <p:nvPr/>
        </p:nvSpPr>
        <p:spPr>
          <a:xfrm>
            <a:off x="5012398" y="3292657"/>
            <a:ext cx="992579" cy="2308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900" smtClean="0">
                <a:solidFill>
                  <a:sysClr val="windowText" lastClr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回访过于形式化</a:t>
            </a:r>
            <a:endParaRPr lang="zh-CN" altLang="en-US" sz="9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69" name="直接箭头连接符 268"/>
          <p:cNvCxnSpPr/>
          <p:nvPr/>
        </p:nvCxnSpPr>
        <p:spPr>
          <a:xfrm flipV="1">
            <a:off x="5623899" y="2812759"/>
            <a:ext cx="244361" cy="475225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  <p:sp>
        <p:nvSpPr>
          <p:cNvPr id="270" name="椭圆 269"/>
          <p:cNvSpPr/>
          <p:nvPr/>
        </p:nvSpPr>
        <p:spPr>
          <a:xfrm>
            <a:off x="5105256" y="1865081"/>
            <a:ext cx="1029550" cy="453445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71" name="椭圆 270"/>
          <p:cNvSpPr/>
          <p:nvPr/>
        </p:nvSpPr>
        <p:spPr>
          <a:xfrm>
            <a:off x="4945459" y="3248416"/>
            <a:ext cx="1078400" cy="310170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72" name="椭圆 271"/>
          <p:cNvSpPr/>
          <p:nvPr/>
        </p:nvSpPr>
        <p:spPr>
          <a:xfrm>
            <a:off x="1118116" y="1908470"/>
            <a:ext cx="1327053" cy="360823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73" name="椭圆 272"/>
          <p:cNvSpPr/>
          <p:nvPr/>
        </p:nvSpPr>
        <p:spPr>
          <a:xfrm>
            <a:off x="3497674" y="4964526"/>
            <a:ext cx="977750" cy="360823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74" name="椭圆 273"/>
          <p:cNvSpPr/>
          <p:nvPr/>
        </p:nvSpPr>
        <p:spPr>
          <a:xfrm>
            <a:off x="3146499" y="1553557"/>
            <a:ext cx="790257" cy="363349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75" name="椭圆 274"/>
          <p:cNvSpPr/>
          <p:nvPr/>
        </p:nvSpPr>
        <p:spPr>
          <a:xfrm>
            <a:off x="4173141" y="4163467"/>
            <a:ext cx="790257" cy="363349"/>
          </a:xfrm>
          <a:prstGeom prst="ellipse">
            <a:avLst/>
          </a:prstGeom>
          <a:noFill/>
          <a:ln>
            <a:solidFill>
              <a:srgbClr val="D7322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276" name="矩形 275"/>
          <p:cNvSpPr/>
          <p:nvPr/>
        </p:nvSpPr>
        <p:spPr>
          <a:xfrm>
            <a:off x="10845628" y="2475183"/>
            <a:ext cx="600164" cy="2700419"/>
          </a:xfrm>
          <a:prstGeom prst="rect">
            <a:avLst/>
          </a:prstGeom>
          <a:ln>
            <a:solidFill>
              <a:srgbClr val="1F8BB2"/>
            </a:solidFill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zh-CN" altLang="en-US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为什么患者出院随访率低</a:t>
            </a:r>
            <a:endParaRPr lang="zh-CN" altLang="en-US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77" name="直接箭头连接符 276"/>
          <p:cNvCxnSpPr/>
          <p:nvPr/>
        </p:nvCxnSpPr>
        <p:spPr>
          <a:xfrm flipH="1" flipV="1">
            <a:off x="8554600" y="2761432"/>
            <a:ext cx="216716" cy="372499"/>
          </a:xfrm>
          <a:prstGeom prst="straightConnector1">
            <a:avLst/>
          </a:prstGeom>
          <a:noFill/>
          <a:ln w="22225" cap="flat" cmpd="sng" algn="ctr">
            <a:solidFill>
              <a:srgbClr val="004B7D"/>
            </a:solidFill>
            <a:prstDash val="solid"/>
            <a:headEnd type="none" w="med" len="med"/>
            <a:tailEnd type="triangle" w="med" len="med"/>
          </a:ln>
          <a:effectLst/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</a:t>
            </a:r>
            <a:r>
              <a:rPr lang="zh-CN" altLang="en-US" sz="20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因解析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612170" y="888034"/>
          <a:ext cx="11046429" cy="5661007"/>
        </p:xfrm>
        <a:graphic>
          <a:graphicData uri="http://schemas.openxmlformats.org/drawingml/2006/table">
            <a:tbl>
              <a:tblPr/>
              <a:tblGrid>
                <a:gridCol w="914783"/>
                <a:gridCol w="2240624"/>
                <a:gridCol w="2240624"/>
                <a:gridCol w="721453"/>
                <a:gridCol w="721453"/>
                <a:gridCol w="721453"/>
                <a:gridCol w="721453"/>
                <a:gridCol w="721453"/>
                <a:gridCol w="840989"/>
                <a:gridCol w="601072"/>
                <a:gridCol w="601072"/>
              </a:tblGrid>
              <a:tr h="31202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要</a:t>
                      </a:r>
                      <a:r>
                        <a:rPr lang="zh-CN" sz="1600" b="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因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中</a:t>
                      </a:r>
                      <a:r>
                        <a:rPr lang="zh-CN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要</a:t>
                      </a:r>
                      <a:r>
                        <a:rPr lang="zh-CN" sz="1600" b="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因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小要因</a:t>
                      </a:r>
                      <a:endParaRPr lang="zh-CN" altLang="zh-CN" sz="1600" b="0" kern="100" smtClean="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总分</a:t>
                      </a:r>
                      <a:endParaRPr lang="zh-CN" alt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排序</a:t>
                      </a:r>
                      <a:endParaRPr lang="zh-CN" alt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</a:tr>
              <a:tr h="312024">
                <a:tc rowSpan="10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400" b="1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人</a:t>
                      </a:r>
                      <a:endParaRPr lang="zh-CN" sz="2400" b="1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医护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工作量大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未换拉思考考虑患者情况</a:t>
                      </a:r>
                      <a:endParaRPr lang="zh-CN" altLang="en-US" sz="1200" b="0" kern="1200" smtClean="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30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√</a:t>
                      </a: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重视程度不够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16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回访过于形式化</a:t>
                      </a:r>
                      <a:endParaRPr lang="zh-CN" altLang="en-US" sz="1200" b="0" kern="1200" smtClean="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30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0" kern="100" smtClean="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√</a:t>
                      </a:r>
                      <a:endParaRPr lang="zh-CN" alt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宣传不到位</a:t>
                      </a:r>
                      <a:endParaRPr lang="zh-CN" altLang="en-US" sz="1200" b="0" smtClean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患者</a:t>
                      </a:r>
                      <a:r>
                        <a:rPr lang="en-US" altLang="zh-CN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家属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更换联系方式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16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认知低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知识水平不够</a:t>
                      </a:r>
                      <a:endParaRPr lang="zh-CN" altLang="en-US" sz="1200" b="0" kern="1200" smtClean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16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对医院抵触</a:t>
                      </a:r>
                      <a:endParaRPr lang="zh-CN" altLang="en-US" sz="1200" b="0" smtClean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自动学习性不足</a:t>
                      </a:r>
                      <a:endParaRPr lang="zh-CN" altLang="en-US" sz="120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rowSpan="6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400" b="1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物</a:t>
                      </a:r>
                      <a:endParaRPr lang="zh-CN" sz="2400" b="1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宣教物料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宣教内容枯燥单一</a:t>
                      </a:r>
                      <a:endParaRPr lang="zh-CN" altLang="en-US" sz="12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28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0" kern="100" smtClean="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√</a:t>
                      </a:r>
                      <a:endParaRPr lang="zh-CN" alt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文字内容多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回访系统</a:t>
                      </a:r>
                      <a:endParaRPr lang="zh-CN" altLang="en-US" sz="1800" b="0" smtClean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使用复杂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工作打断未及时记录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新媒体工具</a:t>
                      </a:r>
                      <a:endParaRPr lang="en-US" altLang="zh-CN" sz="1800" b="0" smtClean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无专人运营</a:t>
                      </a:r>
                      <a:endParaRPr lang="zh-CN" altLang="en-US" sz="12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28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0" kern="100" smtClean="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√</a:t>
                      </a:r>
                      <a:endParaRPr lang="zh-CN" alt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1202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2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内容重复</a:t>
                      </a:r>
                      <a:endParaRPr lang="zh-CN" altLang="en-US" sz="12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16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56599">
                <a:tc gridSpan="11"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按照“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5.3.1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”评分原则打分，总分为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30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分，根据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80/20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原则，大于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24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分为主要因素</a:t>
                      </a:r>
                      <a:endParaRPr lang="zh-CN" altLang="en-US" sz="1100" b="0" kern="100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要因解析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612170" y="913434"/>
          <a:ext cx="11224232" cy="5460992"/>
        </p:xfrm>
        <a:graphic>
          <a:graphicData uri="http://schemas.openxmlformats.org/drawingml/2006/table">
            <a:tbl>
              <a:tblPr/>
              <a:tblGrid>
                <a:gridCol w="929507"/>
                <a:gridCol w="2276689"/>
                <a:gridCol w="2276689"/>
                <a:gridCol w="733066"/>
                <a:gridCol w="733066"/>
                <a:gridCol w="733066"/>
                <a:gridCol w="733066"/>
                <a:gridCol w="733066"/>
                <a:gridCol w="854525"/>
                <a:gridCol w="610746"/>
                <a:gridCol w="610746"/>
              </a:tblGrid>
              <a:tr h="37477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要</a:t>
                      </a:r>
                      <a:r>
                        <a:rPr lang="zh-CN" sz="1600" b="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因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中</a:t>
                      </a:r>
                      <a:r>
                        <a:rPr lang="zh-CN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要</a:t>
                      </a:r>
                      <a:r>
                        <a:rPr lang="zh-CN" sz="1600" b="0" kern="10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因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小要因</a:t>
                      </a:r>
                      <a:endParaRPr lang="zh-CN" altLang="zh-CN" sz="1600" b="0" kern="100" smtClean="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组员</a:t>
                      </a:r>
                      <a:r>
                        <a:rPr 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</a:t>
                      </a:r>
                      <a:endParaRPr 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总分</a:t>
                      </a:r>
                      <a:endParaRPr lang="zh-CN" alt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b="0" kern="100" smtClean="0">
                          <a:solidFill>
                            <a:schemeClr val="bg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排序</a:t>
                      </a:r>
                      <a:endParaRPr lang="zh-CN" altLang="zh-CN" sz="1600" b="0" kern="100">
                        <a:solidFill>
                          <a:schemeClr val="bg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1F8BB2"/>
                    </a:solidFill>
                  </a:tcPr>
                </a:tc>
              </a:tr>
              <a:tr h="535391">
                <a:tc rowSpan="6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400" b="1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法</a:t>
                      </a:r>
                      <a:endParaRPr lang="zh-CN" sz="2400" b="1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年度计划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不完善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12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400" b="0"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400" b="0" kern="120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未制定</a:t>
                      </a:r>
                      <a:endParaRPr lang="zh-CN" altLang="en-US" sz="1400" b="0" kern="120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400" b="0"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管理制度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4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执行不到位</a:t>
                      </a:r>
                      <a:endParaRPr lang="zh-CN" altLang="en-US" sz="14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28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0" kern="100" smtClean="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√</a:t>
                      </a:r>
                      <a:endParaRPr lang="zh-CN" alt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无监督体系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回访方式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4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未周期性回访</a:t>
                      </a:r>
                      <a:endParaRPr lang="zh-CN" altLang="en-US" sz="1400" b="0" kern="1200" smtClean="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5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28</a:t>
                      </a:r>
                      <a:endParaRPr lang="zh-CN" sz="16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</a:pPr>
                      <a:r>
                        <a:rPr lang="en-US" altLang="zh-CN" sz="1600" b="0" kern="100" smtClean="0">
                          <a:solidFill>
                            <a:srgbClr val="D73229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√</a:t>
                      </a:r>
                      <a:endParaRPr lang="zh-CN" altLang="zh-CN" sz="1600" b="0" kern="100">
                        <a:solidFill>
                          <a:srgbClr val="D73229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defRPr/>
                      </a:pPr>
                      <a:r>
                        <a:rPr lang="zh-CN" altLang="en-US" sz="1400" b="0" kern="120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使用医学术语多</a:t>
                      </a:r>
                      <a:endParaRPr lang="zh-CN" altLang="en-US" sz="1400" b="0" kern="1200" smtClean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12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rowSpan="6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400" b="1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环</a:t>
                      </a:r>
                      <a:endParaRPr lang="zh-CN" sz="2400" b="1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会议室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宣教内容乱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使用程度高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16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护士站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工作被打断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拥挤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8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宣告栏</a:t>
                      </a:r>
                      <a:endParaRPr lang="zh-CN" altLang="en-US" sz="18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宣教张贴介绍少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16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4774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defRPr/>
                      </a:pPr>
                      <a:r>
                        <a:rPr lang="zh-CN" altLang="en-US" sz="1400" b="0" smtClean="0">
                          <a:solidFill>
                            <a:sysClr val="windowText" lastClr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资料单调</a:t>
                      </a:r>
                      <a:endParaRPr lang="zh-CN" altLang="en-US" sz="1400" b="0">
                        <a:solidFill>
                          <a:sysClr val="windowText" lastClr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b="0" kern="100" smtClean="0">
                          <a:solidFill>
                            <a:schemeClr val="accent6">
                              <a:lumMod val="2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12</a:t>
                      </a: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b="0" kern="100">
                        <a:solidFill>
                          <a:schemeClr val="accent6">
                            <a:lumMod val="2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28313">
                <a:tc gridSpan="11"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按照“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5.3.1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”评分原则打分，总分为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30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分，根据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80/20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原则，大于</a:t>
                      </a:r>
                      <a:r>
                        <a:rPr lang="en-US" altLang="zh-CN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24</a:t>
                      </a:r>
                      <a:r>
                        <a:rPr lang="zh-CN" altLang="en-US" sz="1100" b="0" kern="100" smtClean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ea typeface="微软雅黑" panose="020b0503020204020204" pitchFamily="34" charset="-122"/>
                        </a:rPr>
                        <a:t>分为主要因素</a:t>
                      </a:r>
                      <a:endParaRPr lang="zh-CN" altLang="en-US" sz="1100" b="0" kern="100" smtClean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ea typeface="微软雅黑" panose="020b0503020204020204" pitchFamily="34" charset="-122"/>
                      </a:endParaRPr>
                    </a:p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真因验证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Chart 1"/>
          <p:cNvGraphicFramePr/>
          <p:nvPr/>
        </p:nvGraphicFramePr>
        <p:xfrm>
          <a:off x="5892800" y="1335314"/>
          <a:ext cx="5486400" cy="4760686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7" name="椭圆 6"/>
          <p:cNvSpPr/>
          <p:nvPr/>
        </p:nvSpPr>
        <p:spPr>
          <a:xfrm rot="18945361">
            <a:off x="5371243" y="5074429"/>
            <a:ext cx="1795749" cy="385591"/>
          </a:xfrm>
          <a:prstGeom prst="ellipse">
            <a:avLst/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ea typeface="微软雅黑" panose="020b0503020204020204" pitchFamily="34" charset="-122"/>
            </a:endParaRPr>
          </a:p>
        </p:txBody>
      </p:sp>
      <p:sp>
        <p:nvSpPr>
          <p:cNvPr id="8" name="椭圆 7"/>
          <p:cNvSpPr/>
          <p:nvPr/>
        </p:nvSpPr>
        <p:spPr>
          <a:xfrm rot="18945361">
            <a:off x="5933499" y="5074431"/>
            <a:ext cx="1795749" cy="385591"/>
          </a:xfrm>
          <a:prstGeom prst="ellipse">
            <a:avLst/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ea typeface="微软雅黑" panose="020b0503020204020204" pitchFamily="34" charset="-122"/>
            </a:endParaRPr>
          </a:p>
        </p:txBody>
      </p:sp>
      <p:sp>
        <p:nvSpPr>
          <p:cNvPr id="13" name="椭圆 12"/>
          <p:cNvSpPr/>
          <p:nvPr/>
        </p:nvSpPr>
        <p:spPr>
          <a:xfrm rot="18945361">
            <a:off x="6565612" y="5074432"/>
            <a:ext cx="1795749" cy="385591"/>
          </a:xfrm>
          <a:prstGeom prst="ellipse">
            <a:avLst/>
          </a:prstGeom>
          <a:noFill/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ea typeface="微软雅黑" panose="020b0503020204020204" pitchFamily="34" charset="-122"/>
            </a:endParaRPr>
          </a:p>
        </p:txBody>
      </p:sp>
      <p:graphicFrame>
        <p:nvGraphicFramePr>
          <p:cNvPr id="14" name="表格 1"/>
          <p:cNvGraphicFramePr>
            <a:graphicFrameLocks noGrp="1"/>
          </p:cNvGraphicFramePr>
          <p:nvPr/>
        </p:nvGraphicFramePr>
        <p:xfrm>
          <a:off x="612170" y="1236996"/>
          <a:ext cx="4932287" cy="46494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1191"/>
                <a:gridCol w="827758"/>
                <a:gridCol w="829968"/>
                <a:gridCol w="1023370"/>
              </a:tblGrid>
              <a:tr h="549877"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真因验证</a:t>
                      </a:r>
                      <a:endParaRPr lang="zh-CN" altLang="en-US" sz="16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</a:tcPr>
                </a:tc>
              </a:tr>
              <a:tr h="699619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20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项目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200" kern="1200" smtClea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频次</a:t>
                      </a:r>
                      <a:endParaRPr lang="zh-CN" altLang="en-US" sz="1200" kern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zh-CN" sz="1200" kern="120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百分比%</a:t>
                      </a:r>
                      <a:endParaRPr lang="zh-CN" altLang="en-US" sz="1200" kern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defTabSz="914400" rtl="0" eaLnBrk="1" latinLnBrk="0" hangingPunct="1">
                        <a:buNone/>
                      </a:pPr>
                      <a:r>
                        <a:rPr lang="zh-CN" sz="1200" kern="120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累计百分比%</a:t>
                      </a:r>
                      <a:endParaRPr lang="zh-CN" altLang="en-US" sz="1200" kern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406279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回访过于形式化</a:t>
                      </a:r>
                      <a:endParaRPr lang="zh-CN" altLang="en-US" sz="1200" b="0" kern="1200" smtClean="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405403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未周期性回访</a:t>
                      </a:r>
                      <a:endParaRPr lang="zh-CN" altLang="en-US" sz="1200" b="0" kern="1200" smtClean="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6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30.00%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65.00%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504347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kern="1200" smtClean="0">
                          <a:solidFill>
                            <a:srgbClr val="D73229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宣教内容枯燥单一</a:t>
                      </a:r>
                      <a:endParaRPr lang="zh-CN" altLang="en-US" sz="1200" b="0" kern="1200">
                        <a:solidFill>
                          <a:srgbClr val="D73229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80.00%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520982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未换拉思考考虑患者情况</a:t>
                      </a:r>
                      <a:endParaRPr lang="zh-CN" altLang="en-US" sz="1200" b="0" i="0" u="none" strike="noStrike" kern="1200" smtClean="0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90.00%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520982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管理执行不到位</a:t>
                      </a:r>
                      <a:endParaRPr lang="zh-CN" altLang="en-US" sz="1200" b="0" i="0" u="none" strike="noStrike" kern="1200" smtClean="0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95.00%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520982">
                <a:tc>
                  <a:txBody>
                    <a:bodyPr vert="horz" wrap="square"/>
                    <a:lstStyle/>
                    <a:p>
                      <a:pPr marL="0" algn="ctr" defTabSz="914400" rtl="0" eaLnBrk="1" fontAlgn="ctr" latinLnBrk="0" hangingPunct="1">
                        <a:spcAft>
                          <a:spcPct val="0"/>
                        </a:spcAft>
                        <a:defRPr/>
                      </a:pPr>
                      <a:r>
                        <a:rPr lang="zh-CN" altLang="en-US" sz="12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新媒体无专人运营</a:t>
                      </a:r>
                      <a:endParaRPr lang="zh-CN" altLang="en-US" sz="1200" b="0" i="0" u="none" strike="noStrike" kern="1200" smtClean="0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68580" marR="68580" marT="0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5.00%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100.00%</a:t>
                      </a:r>
                      <a:endParaRPr lang="en-US" altLang="zh-CN" sz="1200" b="0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525" marR="9525" marT="9525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  <a:tr h="520982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buNone/>
                      </a:pPr>
                      <a:r>
                        <a:rPr lang="zh-CN" altLang="en-US" sz="1200" kern="1200" smtClea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合计</a:t>
                      </a:r>
                      <a:endParaRPr lang="zh-CN" altLang="en-US" sz="1200" kern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20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100%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/</a:t>
                      </a:r>
                      <a:endParaRPr lang="zh-CN" altLang="en-US" sz="120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  <a:headEnd type="none" w="med" len="med"/>
                      <a:tailEnd type="none" w="med" len="med"/>
                    </a:lnTlToBr>
                    <a:lnBlToTr>
                      <a:noFill/>
                      <a:headEnd type="none" w="med" len="med"/>
                      <a:tailEnd type="none" w="med" len="me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16992" y="275709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PLAN</a:t>
            </a:r>
            <a:r>
              <a:rPr lang="zh-CN" altLang="en-US" sz="20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20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40780" y="275709"/>
            <a:ext cx="139012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7800" indent="-177800">
              <a:buFont typeface="Tahoma" panose="020b0604030504040204" pitchFamily="34" charset="0"/>
              <a:buChar char="›"/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对策拟定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612170" y="914923"/>
          <a:ext cx="10970230" cy="536205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886093"/>
                <a:gridCol w="1886093"/>
                <a:gridCol w="858170"/>
                <a:gridCol w="858170"/>
                <a:gridCol w="858170"/>
                <a:gridCol w="1179294"/>
                <a:gridCol w="924946"/>
                <a:gridCol w="1259647"/>
                <a:gridCol w="1259647"/>
              </a:tblGrid>
              <a:tr h="326790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</a:rPr>
                        <a:t> 真因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</a:rPr>
                        <a:t>解决对策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effectLst/>
                        </a:rPr>
                        <a:t>评价</a:t>
                      </a:r>
                      <a:endParaRPr lang="zh-CN" sz="12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</a:rPr>
                        <a:t>总分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</a:rPr>
                        <a:t>制定实施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</a:rPr>
                        <a:t>负责人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</a:rPr>
                        <a:t>实施时间</a:t>
                      </a:r>
                      <a:endParaRPr lang="zh-CN" sz="1600" kern="100"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</a:tr>
              <a:tr h="67154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chemeClr val="bg1"/>
                          </a:solidFill>
                          <a:effectLst/>
                        </a:rPr>
                        <a:t>可行性</a:t>
                      </a:r>
                      <a:endParaRPr lang="zh-CN" sz="1600" kern="1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chemeClr val="bg1"/>
                          </a:solidFill>
                          <a:effectLst/>
                        </a:rPr>
                        <a:t>经济性</a:t>
                      </a:r>
                      <a:endParaRPr lang="zh-CN" sz="1600" kern="1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chemeClr val="bg1"/>
                          </a:solidFill>
                          <a:effectLst/>
                        </a:rPr>
                        <a:t>圈能力</a:t>
                      </a:r>
                      <a:endParaRPr lang="zh-CN" sz="1600" kern="1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8BB2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71547">
                <a:tc row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回访过于形式化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弹性排班，大小责护互相提醒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30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30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86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  <a:tabLst>
                          <a:tab pos="438150"/>
                        </a:tabLs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√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Pct val="70000"/>
                        <a:buFont typeface="Arial" pitchFamily="34" charset="0"/>
                        <a:buNone/>
                      </a:pPr>
                      <a:r>
                        <a:rPr lang="en-US" altLang="zh-CN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BBB</a:t>
                      </a:r>
                      <a:endParaRPr lang="zh-CN" altLang="en-US" sz="1200" b="0" smtClean="0">
                        <a:solidFill>
                          <a:srgbClr val="47494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对策一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60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护士长安排专人负责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28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20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70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b="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b="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73401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护士长监管，实行奖励制度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28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76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√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Pct val="70000"/>
                        <a:buFont typeface="Arial" pitchFamily="34" charset="0"/>
                        <a:buNone/>
                      </a:pPr>
                      <a:r>
                        <a:rPr lang="en-US" altLang="zh-CN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EEE</a:t>
                      </a:r>
                      <a:endParaRPr lang="zh-CN" altLang="en-US" sz="1200" b="0" smtClean="0">
                        <a:solidFill>
                          <a:srgbClr val="47494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对策一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47697">
                <a:tc row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未周期性回访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开展多形式的宣教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24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72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√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Pct val="70000"/>
                        <a:buFont typeface="Arial" pitchFamily="34" charset="0"/>
                        <a:buNone/>
                      </a:pPr>
                      <a:r>
                        <a:rPr lang="en-US" altLang="zh-CN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AAA</a:t>
                      </a:r>
                      <a:endParaRPr lang="zh-CN" altLang="en-US" sz="1200" b="0" smtClean="0">
                        <a:solidFill>
                          <a:srgbClr val="47494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对策三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2191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制作出院患者随访张贴内容</a:t>
                      </a:r>
                      <a:r>
                        <a:rPr lang="en-US" altLang="zh-CN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/</a:t>
                      </a:r>
                      <a:r>
                        <a:rPr lang="zh-CN" alt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单张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24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76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√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Pct val="70000"/>
                        <a:buFont typeface="Arial" pitchFamily="34" charset="0"/>
                        <a:buNone/>
                      </a:pPr>
                      <a:r>
                        <a:rPr lang="en-US" altLang="zh-CN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OOO</a:t>
                      </a:r>
                      <a:endParaRPr lang="zh-CN" altLang="en-US" sz="1200" b="0" smtClean="0">
                        <a:solidFill>
                          <a:srgbClr val="47494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对策三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4769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开展每月健康教育宣传报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24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20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66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b="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b="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47697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宣教内容枯燥单一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舍弃旧宣教内容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28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18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62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b="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b="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4769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b="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护士进行新拓展</a:t>
                      </a:r>
                      <a:endParaRPr lang="zh-CN" sz="1200" b="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24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200" kern="1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76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√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Pct val="70000"/>
                        <a:buFont typeface="Arial" pitchFamily="34" charset="0"/>
                        <a:buNone/>
                      </a:pPr>
                      <a:r>
                        <a:rPr lang="en-US" altLang="zh-CN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CCC</a:t>
                      </a:r>
                      <a:r>
                        <a:rPr lang="zh-CN" altLang="en-US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</a:t>
                      </a:r>
                      <a:r>
                        <a:rPr lang="en-US" altLang="zh-CN" sz="1200" b="0" smtClean="0">
                          <a:solidFill>
                            <a:srgbClr val="47494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DDD</a:t>
                      </a:r>
                      <a:endParaRPr lang="zh-CN" altLang="en-US" sz="1200" b="0" smtClean="0">
                        <a:solidFill>
                          <a:srgbClr val="47494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200" kern="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对策二</a:t>
                      </a:r>
                      <a:endParaRPr lang="zh-CN" sz="1200" kern="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57740" marR="5774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" name="矩形 1"/>
          <p:cNvSpPr/>
          <p:nvPr/>
        </p:nvSpPr>
        <p:spPr>
          <a:xfrm>
            <a:off x="495300" y="6324511"/>
            <a:ext cx="11163300" cy="2539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050" smtClean="0"/>
              <a:t>全体</a:t>
            </a:r>
            <a:r>
              <a:rPr lang="zh-CN" altLang="en-US" sz="1050" smtClean="0"/>
              <a:t>组员</a:t>
            </a:r>
            <a:r>
              <a:rPr lang="zh-CN" altLang="zh-CN" sz="1050" smtClean="0"/>
              <a:t>就</a:t>
            </a:r>
            <a:r>
              <a:rPr lang="zh-CN" altLang="zh-CN" sz="1050"/>
              <a:t>每一评价项目，从经济性、可行性、圈能力等指标进行对策选定评价方式：优</a:t>
            </a:r>
            <a:r>
              <a:rPr lang="en-US" altLang="zh-CN" sz="1050"/>
              <a:t>5</a:t>
            </a:r>
            <a:r>
              <a:rPr lang="zh-CN" altLang="zh-CN" sz="1050"/>
              <a:t>分，可</a:t>
            </a:r>
            <a:r>
              <a:rPr lang="en-US" altLang="zh-CN" sz="1050"/>
              <a:t>3</a:t>
            </a:r>
            <a:r>
              <a:rPr lang="zh-CN" altLang="zh-CN" sz="1050"/>
              <a:t>分，差</a:t>
            </a:r>
            <a:r>
              <a:rPr lang="en-US" altLang="zh-CN" sz="1050"/>
              <a:t>1</a:t>
            </a:r>
            <a:r>
              <a:rPr lang="zh-CN" altLang="zh-CN" sz="1050"/>
              <a:t>分，共</a:t>
            </a:r>
            <a:r>
              <a:rPr lang="en-US" altLang="zh-CN" sz="1050"/>
              <a:t>6</a:t>
            </a:r>
            <a:r>
              <a:rPr lang="zh-CN" altLang="zh-CN" sz="1050"/>
              <a:t>人参加评分吗，总分</a:t>
            </a:r>
            <a:r>
              <a:rPr lang="en-US" altLang="zh-CN" sz="1050"/>
              <a:t>90</a:t>
            </a:r>
            <a:r>
              <a:rPr lang="zh-CN" altLang="zh-CN" sz="1050"/>
              <a:t>分。根据“</a:t>
            </a:r>
            <a:r>
              <a:rPr lang="en-US" altLang="zh-CN" sz="1050"/>
              <a:t>80/20</a:t>
            </a:r>
            <a:r>
              <a:rPr lang="zh-CN" altLang="zh-CN" sz="1050"/>
              <a:t>原则”选定</a:t>
            </a:r>
            <a:r>
              <a:rPr lang="en-US" altLang="zh-CN" sz="1050"/>
              <a:t>72</a:t>
            </a:r>
            <a:r>
              <a:rPr lang="zh-CN" altLang="zh-CN" sz="1050"/>
              <a:t>分以上为实行对策</a:t>
            </a:r>
            <a:endParaRPr lang="zh-CN" altLang="en-US" sz="105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5708418" y="2597818"/>
            <a:ext cx="1481596" cy="1288192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rgbClr val="1F8BB2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Arial" pitchFamily="34" charset="0"/>
              </a:rPr>
              <a:t>/</a:t>
            </a:r>
            <a:r>
              <a:rPr lang="en-US" altLang="zh-CN" spc="100" smtClean="0">
                <a:solidFill>
                  <a:srgbClr val="1F8BB2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Arial" pitchFamily="34" charset="0"/>
              </a:rPr>
              <a:t>02</a:t>
            </a:r>
            <a:endParaRPr lang="zh-CN" altLang="en-US" spc="100">
              <a:solidFill>
                <a:srgbClr val="1F8BB2"/>
              </a:solidFill>
              <a:latin typeface="Impact" panose="020b0806030902050204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425941" y="4225409"/>
            <a:ext cx="2685351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DO</a:t>
            </a:r>
            <a:r>
              <a:rPr lang="zh-CN" altLang="en-US" sz="5400" b="1">
                <a:solidFill>
                  <a:srgbClr val="1F8BB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阶段</a:t>
            </a:r>
            <a:endParaRPr lang="zh-CN" altLang="en-US" sz="5400" b="1">
              <a:solidFill>
                <a:srgbClr val="1F8BB2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https://d.book118.com/658135015036006030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THEME" val="https://www.islide.cc;"/>
  <p:tag name="ISLIDE.VECTOR" val="#246962;"/>
</p:tagLst>
</file>

<file path=ppt/tags/tag2.xml><?xml version="1.0" encoding="utf-8"?>
<p:tagLst xmlns:p="http://schemas.openxmlformats.org/presentationml/2006/main">
  <p:tag name="MH" val="20161205205413"/>
  <p:tag name="MH_LIBRARY" val="GRAPHIC"/>
  <p:tag name="MH_ORDER" val="1"/>
  <p:tag name="MH_TYPE" val="Other"/>
</p:tagLst>
</file>

<file path=ppt/tags/tag3.xml><?xml version="1.0" encoding="utf-8"?>
<p:tagLst xmlns:p="http://schemas.openxmlformats.org/presentationml/2006/main">
  <p:tag name="MH" val="20161205205413"/>
  <p:tag name="MH_LIBRARY" val="GRAPHIC"/>
  <p:tag name="MH_ORDER" val="2"/>
  <p:tag name="MH_TYPE" val="Other"/>
</p:tagLst>
</file>

<file path=ppt/tags/tag4.xml><?xml version="1.0" encoding="utf-8"?>
<p:tagLst xmlns:p="http://schemas.openxmlformats.org/presentationml/2006/main">
  <p:tag name="MH" val="20161205205413"/>
  <p:tag name="MH_LIBRARY" val="GRAPHIC"/>
  <p:tag name="MH_ORDER" val="4"/>
  <p:tag name="MH_TYPE" val="Other"/>
</p:tagLst>
</file>

<file path=ppt/tags/tag5.xml><?xml version="1.0" encoding="utf-8"?>
<p:tagLst xmlns:p="http://schemas.openxmlformats.org/presentationml/2006/main">
  <p:tag name="MH" val="20161205205413"/>
  <p:tag name="MH_LIBRARY" val="GRAPHIC"/>
  <p:tag name="MH_ORDER" val="2"/>
  <p:tag name="MH_TYPE" val="SubTitle"/>
</p:tagLst>
</file>

<file path=ppt/tags/tag6.xml><?xml version="1.0" encoding="utf-8"?>
<p:tagLst xmlns:p="http://schemas.openxmlformats.org/presentationml/2006/main">
  <p:tag name="MH" val="20161205205413"/>
  <p:tag name="MH_LIBRARY" val="GRAPHIC"/>
  <p:tag name="MH_ORDER" val="3"/>
  <p:tag name="MH_TYPE" val="SubTitle"/>
</p:tagLst>
</file>

<file path=ppt/tags/tag7.xml><?xml version="1.0" encoding="utf-8"?>
<p:tagLst xmlns:p="http://schemas.openxmlformats.org/presentationml/2006/main">
  <p:tag name="MH" val="20161205205413"/>
  <p:tag name="MH_LIBRARY" val="GRAPHIC"/>
  <p:tag name="MH_ORDER" val="4"/>
  <p:tag name="MH_TYPE" val="SubTitle"/>
</p:tagLst>
</file>

<file path=ppt/tags/tag8.xml><?xml version="1.0" encoding="utf-8"?>
<p:tagLst xmlns:p="http://schemas.openxmlformats.org/presentationml/2006/main">
  <p:tag name="MH" val="20161205205413"/>
  <p:tag name="MH_LIBRARY" val="GRAPHIC"/>
  <p:tag name="MH_ORDER" val="5"/>
  <p:tag name="MH_TYPE" val="Other"/>
</p:tagLst>
</file>

<file path=ppt/tags/tag9.xml><?xml version="1.0" encoding="utf-8"?>
<p:tagLst xmlns:p="http://schemas.openxmlformats.org/presentationml/2006/main">
  <p:tag name="MH" val="20161205205413"/>
  <p:tag name="MH_LIBRARY" val="GRAPHIC"/>
  <p:tag name="MH_ORDER" val="1"/>
  <p:tag name="MH_TYPE" val="SubTitle"/>
</p:tagLst>
</file>

<file path=ppt/tags/tag10.xml><?xml version="1.0" encoding="utf-8"?>
<p:tagLst xmlns:p="http://schemas.openxmlformats.org/presentationml/2006/main">
  <p:tag name="MH" val="20161205205413"/>
  <p:tag name="MH_LIBRARY" val="GRAPHIC"/>
  <p:tag name="MH_ORDER" val="36"/>
  <p:tag name="MH_TYPE" val="Other"/>
</p:tagLst>
</file>

<file path=ppt/tags/tag11.xml><?xml version="1.0" encoding="utf-8"?>
<p:tagLst xmlns:p="http://schemas.openxmlformats.org/presentationml/2006/main">
  <p:tag name="MH" val="20161205220225"/>
  <p:tag name="MH_LIBRARY" val="GRAPHIC"/>
  <p:tag name="MH_ORDER" val="3"/>
  <p:tag name="MH_TYPE" val="Other"/>
</p:tagLst>
</file>

<file path=ppt/tags/tag12.xml><?xml version="1.0" encoding="utf-8"?>
<p:tagLst xmlns:p="http://schemas.openxmlformats.org/presentationml/2006/main">
  <p:tag name="MH" val="20161205220225"/>
  <p:tag name="MH_LIBRARY" val="GRAPHIC"/>
  <p:tag name="MH_ORDER" val="4"/>
  <p:tag name="MH_TYPE" val="Other"/>
</p:tagLst>
</file>

<file path=ppt/tags/tag13.xml><?xml version="1.0" encoding="utf-8"?>
<p:tagLst xmlns:p="http://schemas.openxmlformats.org/presentationml/2006/main">
  <p:tag name="MH" val="20161205220225"/>
  <p:tag name="MH_LIBRARY" val="GRAPHIC"/>
  <p:tag name="MH_ORDER" val="5"/>
  <p:tag name="MH_TYPE" val="Other"/>
</p:tagLst>
</file>

<file path=ppt/tags/tag14.xml><?xml version="1.0" encoding="utf-8"?>
<p:tagLst xmlns:p="http://schemas.openxmlformats.org/presentationml/2006/main">
  <p:tag name="MH" val="20161205220225"/>
  <p:tag name="MH_LIBRARY" val="GRAPHIC"/>
  <p:tag name="MH_ORDER" val="1"/>
  <p:tag name="MH_TYPE" val="Other"/>
</p:tagLst>
</file>

<file path=ppt/tags/tag15.xml><?xml version="1.0" encoding="utf-8"?>
<p:tagLst xmlns:p="http://schemas.openxmlformats.org/presentationml/2006/main">
  <p:tag name="MH" val="20161205220225"/>
  <p:tag name="MH_LIBRARY" val="GRAPHIC"/>
  <p:tag name="MH_ORDER" val="2"/>
  <p:tag name="MH_TYPE" val="Other"/>
</p:tagLst>
</file>

<file path=ppt/tags/tag16.xml><?xml version="1.0" encoding="utf-8"?>
<p:tagLst xmlns:p="http://schemas.openxmlformats.org/presentationml/2006/main">
  <p:tag name="MH" val="20161205220225"/>
  <p:tag name="MH_LIBRARY" val="GRAPHIC"/>
  <p:tag name="MH_ORDER" val="6"/>
  <p:tag name="MH_TYPE" val="Other"/>
</p:tagLst>
</file>

<file path=ppt/tags/tag17.xml><?xml version="1.0" encoding="utf-8"?>
<p:tagLst xmlns:p="http://schemas.openxmlformats.org/presentationml/2006/main">
  <p:tag name="MH" val="20161205220225"/>
  <p:tag name="MH_LIBRARY" val="GRAPHIC"/>
  <p:tag name="MH_ORDER" val="9"/>
  <p:tag name="MH_TYPE" val="Other"/>
</p:tagLst>
</file>

<file path=ppt/tags/tag18.xml><?xml version="1.0" encoding="utf-8"?>
<p:tagLst xmlns:p="http://schemas.openxmlformats.org/presentationml/2006/main">
  <p:tag name="MH" val="20161205220225"/>
  <p:tag name="MH_LIBRARY" val="GRAPHIC"/>
  <p:tag name="MH_ORDER" val="10"/>
  <p:tag name="MH_TYPE" val="Other"/>
</p:tagLst>
</file>

<file path=ppt/tags/tag19.xml><?xml version="1.0" encoding="utf-8"?>
<p:tagLst xmlns:p="http://schemas.openxmlformats.org/presentationml/2006/main">
  <p:tag name="MH" val="20161205220225"/>
  <p:tag name="MH_LIBRARY" val="GRAPHIC"/>
  <p:tag name="MH_ORDER" val="11"/>
  <p:tag name="MH_TYPE" val="Other"/>
</p:tagLst>
</file>

<file path=ppt/tags/tag20.xml><?xml version="1.0" encoding="utf-8"?>
<p:tagLst xmlns:p="http://schemas.openxmlformats.org/presentationml/2006/main">
  <p:tag name="MH" val="20161205220225"/>
  <p:tag name="MH_LIBRARY" val="GRAPHIC"/>
  <p:tag name="MH_ORDER" val="7"/>
  <p:tag name="MH_TYPE" val="Other"/>
</p:tagLst>
</file>

<file path=ppt/tags/tag21.xml><?xml version="1.0" encoding="utf-8"?>
<p:tagLst xmlns:p="http://schemas.openxmlformats.org/presentationml/2006/main">
  <p:tag name="MH" val="20161205220225"/>
  <p:tag name="MH_LIBRARY" val="GRAPHIC"/>
  <p:tag name="MH_ORDER" val="8"/>
  <p:tag name="MH_TYPE" val="Other"/>
</p:tagLst>
</file>

<file path=ppt/tags/tag22.xml><?xml version="1.0" encoding="utf-8"?>
<p:tagLst xmlns:p="http://schemas.openxmlformats.org/presentationml/2006/main">
  <p:tag name="MH" val="20161205220225"/>
  <p:tag name="MH_LIBRARY" val="GRAPHIC"/>
  <p:tag name="MH_ORDER" val="12"/>
  <p:tag name="MH_TYPE" val="Other"/>
</p:tagLst>
</file>

<file path=ppt/tags/tag23.xml><?xml version="1.0" encoding="utf-8"?>
<p:tagLst xmlns:p="http://schemas.openxmlformats.org/presentationml/2006/main">
  <p:tag name="ISLIDE.ICON" val="#107994;"/>
</p:tagLst>
</file>

<file path=ppt/tags/tag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自定义 89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1F8BB2"/>
      </a:accent1>
      <a:accent2>
        <a:srgbClr val="7DA2FF"/>
      </a:accent2>
      <a:accent3>
        <a:srgbClr val="9E99ED"/>
      </a:accent3>
      <a:accent4>
        <a:srgbClr val="F5C158"/>
      </a:accent4>
      <a:accent5>
        <a:srgbClr val="704EA4"/>
      </a:accent5>
      <a:accent6>
        <a:srgbClr val="EF744B"/>
      </a:accent6>
      <a:hlink>
        <a:srgbClr val="0563C1"/>
      </a:hlink>
      <a:folHlink>
        <a:srgbClr val="954F72"/>
      </a:folHlink>
    </a:clrScheme>
    <a:fontScheme name="主题标准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 主题">
    <a:majorFont>
      <a:latin typeface="Calibri Light"/>
      <a:ea typeface="Calibri Light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Calibri"/>
      <a:cs typeface="Arial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 主题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微软雅黑</vt:lpstr>
      <vt:lpstr>Century Gothic</vt:lpstr>
      <vt:lpstr>宋体</vt:lpstr>
      <vt:lpstr>Impact</vt:lpstr>
      <vt:lpstr>Tahoma</vt:lpstr>
      <vt:lpstr>仿宋_GB2312</vt:lpstr>
      <vt:lpstr>Times New Roman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2024-09-06T15:04:52.380</cp:lastPrinted>
  <dcterms:created xsi:type="dcterms:W3CDTF">2024-09-06T07:04:52Z</dcterms:created>
  <dcterms:modified xsi:type="dcterms:W3CDTF">2024-09-06T07:04:56Z</dcterms:modified>
</cp:coreProperties>
</file>