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MVPDMQ+GTPFBE+ArialMT"/>
      <p:regular r:id="rId21"/>
    </p:embeddedFont>
    <p:embeddedFont>
      <p:font typeface="VHUDRT+MS-UIGothic"/>
      <p:regular r:id="rId22"/>
    </p:embeddedFont>
    <p:embeddedFont>
      <p:font typeface="JATWVR+TOARVI+MicrosoftYaHei"/>
      <p:regular r:id="rId23"/>
    </p:embeddedFont>
    <p:embeddedFont>
      <p:font typeface="NUNOMI+GEINEG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80E4B-DAAB-4E5C-96D9-93FA5416D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AEB95-0210-40F5-A7A3-B2678D23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A3DDF-B28D-4804-BD93-C83C8DB0D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73445-F5E1-45E5-81AF-D15A5F85F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0F5D8-9C62-4E74-93B3-59176A538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DD6CB-2974-47E1-9B80-AE2E61147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646F21-725A-44C0-88CB-3AA15468D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1921D-E8F6-4E93-A4B7-C4C98B99D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48C99-0978-41A6-952A-32A76776F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B5108-8434-4A82-A378-E47F8B057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2F238-4C2D-439D-9D80-09984D61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6140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VPDMQ+GTPFBE+ArialMT"/>
                <a:cs typeface="MVPDMQ+GTPFB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目立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JATWVR+TOARVI+MicrosoftYaHei"/>
                <a:cs typeface="JATWVR+TOARV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089341" cy="2978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VPDMQ+GTPFBE+ArialMT"/>
                <a:cs typeface="MVPDMQ+GTPFB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土地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获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取与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源整合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VPDMQ+GTPFBE+ArialMT"/>
                <a:cs typeface="MVPDMQ+GTPFB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与招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VPDMQ+GTPFBE+ArialMT"/>
                <a:cs typeface="MVPDMQ+GTPFB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施工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程管理与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协调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VPDMQ+GTPFBE+ArialMT"/>
                <a:cs typeface="MVPDMQ+GTPFB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售推广与客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关系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维护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VPDMQ+GTPFBE+ArialMT"/>
                <a:cs typeface="MVPDMQ+GTPFB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交付入住与后期运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VHUDRT+MS-UIGothic"/>
                <a:cs typeface="VHUDRT+MS-UIGothic"/>
              </a:rPr>
              <a:t>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HUDRT+MS-UIGothic"/>
                <a:cs typeface="VHUDRT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目立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背景及目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立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目目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场调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研与定位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场调</a:t>
            </a:r>
            <a:r>
              <a:rPr sz="1550">
                <a:solidFill>
                  <a:srgbClr val="00B6FF"/>
                </a:solidFill>
                <a:latin typeface="VHUDRT+MS-UIGothic"/>
                <a:cs typeface="VHUDRT+MS-UIGothic"/>
              </a:rPr>
              <a:t>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VHUDRT+MS-UIGothic"/>
                <a:cs typeface="VHUDRT+MS-UIGothic"/>
              </a:rPr>
              <a:t>市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FFFFF"/>
                </a:solidFill>
                <a:latin typeface="VHUDRT+MS-UIGothic"/>
                <a:cs typeface="VHUDRT+MS-UIGothic"/>
              </a:rPr>
              <a:t>定位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根据市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果，确定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目的市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定位，包括目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群、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品定位、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价格策略等方面的决策。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划分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团队</a:t>
            </a:r>
            <a:r>
              <a:rPr sz="2000" spc="15">
                <a:solidFill>
                  <a:srgbClr val="00B6FF"/>
                </a:solidFill>
                <a:latin typeface="VHUDRT+MS-UIGothic"/>
                <a:cs typeface="VHUDRT+MS-UIGothic"/>
              </a:rPr>
              <a:t>成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职责</a:t>
            </a:r>
            <a:r>
              <a:rPr sz="2000" spc="15">
                <a:solidFill>
                  <a:srgbClr val="00B6FF"/>
                </a:solidFill>
                <a:latin typeface="VHUDRT+MS-UIGothic"/>
                <a:cs typeface="VHUDRT+MS-UIGothic"/>
              </a:rPr>
              <a:t>划分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划制定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工作分解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00B6FF"/>
                </a:solidFill>
                <a:latin typeface="VHUDRT+MS-UIGothic"/>
                <a:cs typeface="VHUDRT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源需求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B6FF"/>
                </a:solidFill>
                <a:latin typeface="VHUDRT+MS-UIGothic"/>
                <a:cs typeface="VHUDRT+MS-UIGothic"/>
              </a:rPr>
              <a:t>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HUDRT+MS-UIGothic"/>
                <a:cs typeface="VHUDR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时间进</a:t>
            </a: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度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B6FF"/>
                </a:solidFill>
                <a:latin typeface="VHUDRT+MS-UIGothic"/>
                <a:cs typeface="VHUDRT+MS-UIGothic"/>
              </a:rPr>
              <a:t>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00B6FF"/>
                </a:solidFill>
                <a:latin typeface="VHUDRT+MS-UIGothic"/>
                <a:cs typeface="VHUDRT+MS-UIGothic"/>
              </a:rPr>
              <a:t>管理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00B6FF"/>
                </a:solidFill>
                <a:latin typeface="VHUDRT+MS-UIGothic"/>
                <a:cs typeface="VHUDRT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土地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获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取途径及策略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UNOMI+GEINEG+MicrosoftYaHei-Bold"/>
                <a:cs typeface="NUNOMI+GEINE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UNOMI+GEINEG+MicrosoftYaHei-Bold"/>
                <a:cs typeface="NUNOMI+GEINE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UNOMI+GEINEG+MicrosoftYaHei-Bold"/>
                <a:cs typeface="NUNOMI+GEINE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HUDRT+MS-UIGothic"/>
                <a:cs typeface="VHUDRT+MS-UIGothic"/>
              </a:rPr>
              <a:t>土地拍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HUDRT+MS-UIGothic"/>
                <a:cs typeface="VHUDRT+MS-UIGothic"/>
              </a:rPr>
              <a:t>土地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转让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HUDRT+MS-UIGothic"/>
                <a:cs typeface="VHUDRT+MS-UIGothic"/>
              </a:rPr>
              <a:t>合作开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源整合方式及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金融机构合作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产业链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整合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优势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互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成本控制与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算制定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土地成本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开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成本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成本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风险评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估与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VHUDRT+MS-UIGothic"/>
                <a:cs typeface="VHUDRT+MS-UIGothic"/>
              </a:rPr>
              <a:t>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场风险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HUDRT+MS-UIGothic"/>
                <a:cs typeface="VHUDRT+MS-UIGothic"/>
              </a:rPr>
              <a:t>政策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HUDRT+MS-UIGothic"/>
                <a:cs typeface="VHUDRT+MS-UIGothic"/>
              </a:rPr>
              <a:t>法律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估市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需求和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态势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，制定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合理定价策略和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售策略。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关注房地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政策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整，及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划和开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策略，降低政策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审查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土地使用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、合同等法律文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件，确保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目合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性，防范法律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方案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评选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方案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评选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79714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设计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方案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化方向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设计变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更管理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文件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制要点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文件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300">
                <a:solidFill>
                  <a:srgbClr val="00B6FF"/>
                </a:solidFill>
                <a:latin typeface="VHUDRT+MS-UIGothic"/>
                <a:cs typeface="VHUDRT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797149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文件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制原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2300" spc="23">
                <a:solidFill>
                  <a:srgbClr val="00B6FF"/>
                </a:solidFill>
                <a:latin typeface="VHUDRT+MS-UIGothic"/>
                <a:cs typeface="VHUDRT+MS-UIGothic"/>
              </a:rPr>
              <a:t>文件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审查</a:t>
            </a:r>
            <a:r>
              <a:rPr sz="2300" spc="25">
                <a:solidFill>
                  <a:srgbClr val="00B6FF"/>
                </a:solidFill>
                <a:latin typeface="VHUDRT+MS-UIGothic"/>
                <a:cs typeface="VHUDRT+MS-UIGothic"/>
              </a:rPr>
              <a:t>要点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B6FF"/>
                </a:solidFill>
                <a:latin typeface="VHUDRT+MS-UIGothic"/>
                <a:cs typeface="VHUDRT+MS-UIGothic"/>
              </a:rPr>
              <a:t>及合同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签订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HUDRT+MS-UIGothic"/>
                <a:cs typeface="VHUDRT+MS-UIGothic"/>
              </a:rPr>
              <a:t>供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FFFF"/>
                </a:solidFill>
                <a:latin typeface="VHUDRT+MS-UIGothic"/>
                <a:cs typeface="VHUDRT+MS-UIGothic"/>
              </a:rPr>
              <a:t>商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资质审查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49634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资质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、信誉等，确保符合招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要求。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31055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HUDRT+MS-UIGothic"/>
                <a:cs typeface="VHUDRT+MS-UIGothic"/>
              </a:rPr>
              <a:t>合同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2300" spc="25">
                <a:solidFill>
                  <a:srgbClr val="FFFFFF"/>
                </a:solidFill>
                <a:latin typeface="VHUDRT+MS-UIGothic"/>
                <a:cs typeface="VHUDRT+MS-UIGothic"/>
              </a:rPr>
              <a:t>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669403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明确合同条款、履行方式、支付方式、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违约责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任等，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正式合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943722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475595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VHUDRT+MS-UIGothic"/>
                <a:cs typeface="VHUDRT+MS-UIGothic"/>
              </a:rPr>
              <a:t>合同履行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FFFFFF"/>
                </a:solidFill>
                <a:latin typeface="VHUDRT+MS-UIGothic"/>
                <a:cs typeface="VHUDRT+MS-UIGothic"/>
              </a:rPr>
              <a:t>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31976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建立合同履行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督机制，定期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商履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VHUDRT+MS-UIGothic"/>
                <a:cs typeface="VHUDRT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https://d.book118.com/658136140055006032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MVPDMQ+GTPFBE+ArialMT</vt:lpstr>
      <vt:lpstr>Times New Roman</vt:lpstr>
      <vt:lpstr>SimSun</vt:lpstr>
      <vt:lpstr>VHUDRT+MS-UIGothic</vt:lpstr>
      <vt:lpstr>JATWVR+TOARVI+MicrosoftYaHei</vt:lpstr>
      <vt:lpstr>NUNOMI+GEINEG+MicrosoftYaHei-Bold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2024-09-09T21:31:11.418</cp:lastPrinted>
  <dcterms:created xsi:type="dcterms:W3CDTF">2024-09-09T13:31:11Z</dcterms:created>
  <dcterms:modified xsi:type="dcterms:W3CDTF">2024-09-09T13:31:12Z</dcterms:modified>
</cp:coreProperties>
</file>