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F856E81-0C48-4DAB-9759-957A2181BC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6A1043-211E-4DC5-B8B8-460202C5F7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2FDCD3D-6CE7-480B-969C-725EC75175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DC426EA-D13A-4B3C-9851-13014A983B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79325CF-1128-4B19-9120-39B508418E9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FB45795-3965-480F-B99D-5272164CF88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206BA53-E2A5-432A-BB16-372D3F261A2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60352B-AD6C-4AFA-895F-3F7E0AAB3F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9E10C5-FAF3-40C9-986D-4848047234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8C1E29-CDEF-4686-BF18-790FD7DE2C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20DC19-259C-492B-807B-65F7CEADA5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t>Click to edit Master text styles</a:t>
            </a:r>
          </a:p>
          <a:p>
            <a:r>
              <a:t>Second level</a:t>
            </a:r>
          </a:p>
          <a:p>
            <a:r>
              <a:t>Third level</a:t>
            </a:r>
          </a:p>
          <a:p>
            <a:r>
              <a:t>Fourth level</a:t>
            </a:r>
          </a:p>
          <a:p>
            <a:r>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8/1/2011</a:t>
            </a: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a:t>
            </a: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5014243300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《统计学(第二版)》电子课件假设检验</a:t>
            </a: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汇报人：AA</a:t>
            </a: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2024-01-25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假设检验基本概念与原理</a:t>
            </a:r>
          </a:p>
          <a:p>
            <a:r>
              <a:t>单样本均值假设检验</a:t>
            </a:r>
          </a:p>
          <a:p>
            <a:r>
              <a:t>双样本均值比较假设检验</a:t>
            </a:r>
          </a:p>
          <a:p>
            <a:r>
              <a:t>方差分析在假设检验中应用</a:t>
            </a:r>
          </a:p>
          <a:p>
            <a:r>
              <a:t>非参数假设检验方法</a:t>
            </a:r>
          </a:p>
          <a:p>
            <a:r>
              <a:t>假设检验在实际问题中应用</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假设检验基本概念与原理</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假设检验是一种统计推断方法，用于判断总体参数或总体分布是否与某个特定值或某种特定分布有显著差异。</a:t>
            </a:r>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定义</a:t>
            </a:r>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通过假设检验，可以对研究对象的特征进行推断，判断观察结果是否由随机误差引起，从而得出具有统计学意义的结论。</a:t>
            </a:r>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作用</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假设检验定义及作用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原假设与备择假设设立</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原假设（H0）</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通常表示研究对象的特征没有显著差异或符合某种特定分布的假设。原假设是研究者想要推翻的假设。</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备择假设（H1）</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与原假设相对立的假设，表示研究对象的特征存在显著差异或不符合某种特定分布的假设。备择假设是研究者希望证实的假设。</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用于衡量拒绝原假设时犯错误的概率。常用的显著性水平有0.01、0.05和0.1等。显著性水平越低，拒绝原假设的证据越强。</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显著性水平（α）</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表示当备择假设为真时，正确拒绝原假设的概率。检验功效越高，说明假设检验的灵敏度越高。</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检验功效（1-β）</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显著性水平与检验功效</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 选择合适的检验统计量；</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步骤</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1. 提出原假设和备择假设；</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假设检验步骤及流程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25" r="16625"/>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3. 确定显著性水平；</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4. 计算检验统计量的观测值；</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5. 根据检验统计量的分布和显著性水平，确定拒绝域或接受域；</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假设检验步骤及流程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若观测值落在拒绝域内，则拒绝原假设；否则接受原假设。</a:t>
            </a:r>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从数据出发，通过计算检验统计量的观测值，与理论分布进行比较，最终作出关于总体参数的推断。</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假设检验步骤及流程</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流程</a:t>
            </a:r>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6. 作出决策</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单样本均值假设检验</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74680" y="1337640"/>
            <a:ext cx="3525078" cy="4704522"/>
          </a:xfrm>
          <a:prstGeom prst="rect">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33461" y="1337640"/>
            <a:ext cx="3525078" cy="4704522"/>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15335" y="1337640"/>
            <a:ext cx="3525078" cy="4704522"/>
          </a:xfrm>
          <a:prstGeom prst="rect">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393985" y="-922877"/>
            <a:ext cx="1317650" cy="67036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要点三</a:t>
            </a:r>
          </a:p>
        </p:txBody>
      </p:sp>
      <p:sp>
        <p:nvSpPr>
          <p:cNvPr id="6" name="AutoShape 6"/>
          <p:cNvSpPr/>
          <p:nvPr/>
        </p:nvSpPr>
        <p:spPr>
          <a:xfrm>
            <a:off x="8115335" y="1337640"/>
            <a:ext cx="1554579" cy="505943"/>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358793" y="1337640"/>
            <a:ext cx="505943" cy="505943"/>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346600" y="1337640"/>
            <a:ext cx="1554579"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590056" y="1337640"/>
            <a:ext cx="50594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4680" y="1337640"/>
            <a:ext cx="1554579" cy="505943"/>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18137" y="1337640"/>
            <a:ext cx="505943" cy="505943"/>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877907"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原假设与备择假设</a:t>
            </a:r>
          </a:p>
        </p:txBody>
      </p:sp>
      <p:sp>
        <p:nvSpPr>
          <p:cNvPr id="13" name="TextBox 13"/>
          <p:cNvSpPr txBox="1"/>
          <p:nvPr/>
        </p:nvSpPr>
        <p:spPr>
          <a:xfrm>
            <a:off x="877907"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在单样本均值假设检验中，首先需要明确原假设（$H_0$）和备择假设（$H_1$）。原假设通常是样本均值等于某个特定值，而备择假设则是样本均值不等于该特定值。</a:t>
            </a:r>
          </a:p>
        </p:txBody>
      </p:sp>
      <p:sp>
        <p:nvSpPr>
          <p:cNvPr id="14" name="TextBox 14"/>
          <p:cNvSpPr txBox="1"/>
          <p:nvPr/>
        </p:nvSpPr>
        <p:spPr>
          <a:xfrm>
            <a:off x="877907" y="1261999"/>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要点一</a:t>
            </a:r>
          </a:p>
        </p:txBody>
      </p:sp>
      <p:sp>
        <p:nvSpPr>
          <p:cNvPr id="15" name="TextBox 15"/>
          <p:cNvSpPr txBox="1"/>
          <p:nvPr/>
        </p:nvSpPr>
        <p:spPr>
          <a:xfrm>
            <a:off x="4676018" y="1261999"/>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要点二</a:t>
            </a:r>
          </a:p>
        </p:txBody>
      </p:sp>
      <p:sp>
        <p:nvSpPr>
          <p:cNvPr id="16" name="TextBox 16"/>
          <p:cNvSpPr txBox="1"/>
          <p:nvPr/>
        </p:nvSpPr>
        <p:spPr>
          <a:xfrm>
            <a:off x="4598427"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检验统计量</a:t>
            </a:r>
          </a:p>
        </p:txBody>
      </p:sp>
      <p:sp>
        <p:nvSpPr>
          <p:cNvPr id="17" name="TextBox 17"/>
          <p:cNvSpPr txBox="1"/>
          <p:nvPr/>
        </p:nvSpPr>
        <p:spPr>
          <a:xfrm>
            <a:off x="4598427"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对于单样本均值假设检验，常用的检验统计量是t统计量，其计算公式为$t = frac{bar{x} - mu_0}{s/sqrt{n}}$，其中$bar{x}$是样本均值，$mu_0$是原假设中的特定值，$s$是样本标准差，$n$是样本量。</a:t>
            </a:r>
          </a:p>
        </p:txBody>
      </p:sp>
      <p:sp>
        <p:nvSpPr>
          <p:cNvPr id="18" name="TextBox 18"/>
          <p:cNvSpPr txBox="1"/>
          <p:nvPr/>
        </p:nvSpPr>
        <p:spPr>
          <a:xfrm>
            <a:off x="8406125"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拒绝域与P值</a:t>
            </a:r>
          </a:p>
        </p:txBody>
      </p:sp>
      <p:sp>
        <p:nvSpPr>
          <p:cNvPr id="19" name="TextBox 19"/>
          <p:cNvSpPr txBox="1"/>
          <p:nvPr/>
        </p:nvSpPr>
        <p:spPr>
          <a:xfrm>
            <a:off x="8406125"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根据显著性水平$alpha$和自由度（$n-1$），可以确定t分布的拒绝域。如果计算得到的t统计量落在拒绝域内，则拒绝原假设。同时，可以根据t统计量对应的P值来判断是否拒绝原假设，如果P值小于显著性水平$alpha$，则拒绝原假设。</a:t>
            </a:r>
          </a:p>
        </p:txBody>
      </p:sp>
      <p:sp>
        <p:nvSpPr>
          <p:cNvPr id="20" name="TextBox 20"/>
          <p:cNvSpPr txBox="1"/>
          <p:nvPr/>
        </p:nvSpPr>
        <p:spPr>
          <a:xfrm>
            <a:off x="8447115" y="1264488"/>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要点三</a:t>
            </a:r>
          </a:p>
        </p:txBody>
      </p:sp>
      <p:sp>
        <p:nvSpPr>
          <p:cNvPr id="21" name="AutoShape 21"/>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4" name="Connector 24"/>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单样本均值t检验原理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9275" r="192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医学领域</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在医学研究中，经常需要比较某种药物或治疗方法的效果。例如，可以比较一组患者接受新药物后的平均血压与正常血压是否有显著差异。</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社会学领域</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在社会学研究中，可以利用t检验来比较不同群体的平均收入、教育水平等是否有显著差异。</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经济学领域</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在经济学研究中，可以利用t检验来比较不同政策或经济事件对市场平均收益率的影响是否显著。</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t检验应用举例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3429000"/>
            <a:ext cx="3979337" cy="343480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39110" y="4720529"/>
            <a:ext cx="2736381"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t检验要求样本数据来自正态分布的总体。如果数据严重偏离正态分布，可能会导致t检验的结果不准确。</a:t>
            </a:r>
          </a:p>
        </p:txBody>
      </p:sp>
      <p:sp>
        <p:nvSpPr>
          <p:cNvPr id="4" name="AutoShape 4"/>
          <p:cNvSpPr/>
          <p:nvPr/>
        </p:nvSpPr>
        <p:spPr>
          <a:xfrm>
            <a:off x="3975081" y="3429000"/>
            <a:ext cx="4145195" cy="3434809"/>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120275" y="3429000"/>
            <a:ext cx="4102461" cy="343480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5135" y="415067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正态性假设</a:t>
            </a:r>
          </a:p>
        </p:txBody>
      </p:sp>
      <p:sp>
        <p:nvSpPr>
          <p:cNvPr id="7" name="TextBox 7"/>
          <p:cNvSpPr txBox="1"/>
          <p:nvPr/>
        </p:nvSpPr>
        <p:spPr>
          <a:xfrm>
            <a:off x="3787131" y="408931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独立性假设</a:t>
            </a:r>
          </a:p>
        </p:txBody>
      </p:sp>
      <p:sp>
        <p:nvSpPr>
          <p:cNvPr id="8" name="TextBox 8"/>
          <p:cNvSpPr txBox="1"/>
          <p:nvPr/>
        </p:nvSpPr>
        <p:spPr>
          <a:xfrm>
            <a:off x="7910959" y="408931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异常值和极端值</a:t>
            </a:r>
          </a:p>
        </p:txBody>
      </p:sp>
      <p:sp>
        <p:nvSpPr>
          <p:cNvPr id="9" name="AutoShape 9"/>
          <p:cNvSpPr/>
          <p:nvPr/>
        </p:nvSpPr>
        <p:spPr>
          <a:xfrm>
            <a:off x="5508972" y="1741084"/>
            <a:ext cx="1219200" cy="1219200"/>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380069" y="1741084"/>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561905" y="1741084"/>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795019" y="2027130"/>
            <a:ext cx="647107" cy="647107"/>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16623" y="2041062"/>
            <a:ext cx="570476" cy="57047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9880117" y="2059295"/>
            <a:ext cx="582777" cy="582777"/>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4750382" y="4720529"/>
            <a:ext cx="2736381"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t检验要求样本数据之间相互独立。如果数据之间存在相关性或依赖性，可能会影响t检验的准确性。</a:t>
            </a:r>
          </a:p>
        </p:txBody>
      </p:sp>
      <p:sp>
        <p:nvSpPr>
          <p:cNvPr id="16" name="TextBox 16"/>
          <p:cNvSpPr txBox="1"/>
          <p:nvPr/>
        </p:nvSpPr>
        <p:spPr>
          <a:xfrm>
            <a:off x="8803315" y="4720529"/>
            <a:ext cx="2736381"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异常值和极端值可能会对t检验的结果产生较大影响。在进行t检验之前，需要对数据进行预处理，如剔除异常值或进行数据转换等。</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t检验注意事项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其他单样本参数假设检验方法</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用于检验单个总体的中位数是否与给定的中位数相等。常用的方法有符号检验和秩和检验等非参数检验方法。</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单样本中位数假设检验</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用于检验单个总体的方差是否与给定的方差相等。常用的方法有卡方检验和F检验等。</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单样本方差假设检验</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用于检验单个总体的比例是否与给定的比例相等。常用的方法有二项分布检验和Z检验等。</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单样本比例假设检验</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双样本均值比较假设检验</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假设条件</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两个独立样本分别来自正态分布的总体，且两个总体的方差相等。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检验统计量</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采用t统计量，计算两个样本均值的差与合并标准误的比值。</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拒绝域与P值</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根据自由度和显著性水平确定拒绝域，计算P值与拒绝域比较得出结论。</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独立双样本t检验原理</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假设条件</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两个配对样本分别来自正态分布的总体，且两个总体的方差相等。</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检验统计量</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采用t统计量，计算配对样本差值的均值与差值的标准误的比值。</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拒绝域与P值</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根据自由度和显著性水平确定拒绝域，计算P值与拒绝域比较得出结论。</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配对双样本t检验原理</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https://d.book118.com/665014243300011101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18</Slides>
  <Notes>0</Notes>
  <TotalTime>1</TotalTime>
  <HiddenSlides>0</HiddenSlides>
  <MMClips>0</MMClips>
  <ScaleCrop>0</ScaleCrop>
  <HeadingPairs>
    <vt:vector baseType="variant" size="6">
      <vt:variant>
        <vt:lpstr>Fonts used</vt:lpstr>
      </vt:variant>
      <vt:variant>
        <vt:i4>2</vt:i4>
      </vt:variant>
      <vt:variant>
        <vt:lpstr>Theme</vt:lpstr>
      </vt:variant>
      <vt:variant>
        <vt:i4>1</vt:i4>
      </vt:variant>
      <vt:variant>
        <vt:lpstr>Slide Titles</vt:lpstr>
      </vt:variant>
      <vt:variant>
        <vt:i4>18</vt:i4>
      </vt:variant>
    </vt:vector>
  </HeadingPairs>
  <TitlesOfParts>
    <vt:vector baseType="lpstr" size="21">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2024-09-10T08:45:50.882</cp:lastPrinted>
  <dcterms:created xsi:type="dcterms:W3CDTF">2024-09-10T00:45:50Z</dcterms:created>
  <dcterms:modified xsi:type="dcterms:W3CDTF">2024-09-10T00:45:53Z</dcterms:modified>
</cp:coreProperties>
</file>