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51435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5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ct val="0"/>
              </a:spcBef>
              <a:spcAft>
                <a:spcPct val="0"/>
              </a:spcAft>
              <a:defRPr sz="1200">
                <a:latin typeface="+mn-lt"/>
                <a:ea typeface="+mn-ea"/>
              </a:defRPr>
            </a:lvl1pPr>
          </a:lstStyle>
          <a:p>
            <a:pPr>
              <a:defRPr/>
            </a:pPr>
            <a:fld id="{1CEA36EC-D185-487A-AAE4-410A6E9AA279}" type="datetimeFigureOut">
              <a:rPr lang="zh-CN" altLang="en-US"/>
              <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ct val="0"/>
              </a:spcBef>
              <a:spcAft>
                <a:spcPct val="0"/>
              </a:spcAft>
              <a:defRPr sz="1200">
                <a:latin typeface="+mn-lt"/>
                <a:ea typeface="+mn-ea"/>
              </a:defRPr>
            </a:lvl1pPr>
          </a:lstStyle>
          <a:p>
            <a:pPr>
              <a:defRPr/>
            </a:pPr>
            <a:fld id="{47BAE28C-3D3E-4DF5-86CA-388958D9FF29}"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D0EFBD-7C97-4440-865C-F92C6E564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302066-9DC3-4090-ADC0-F927378D2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6683BF-04BF-4281-AF9A-2BDA15B88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720031-0577-4895-ABB9-C276D1203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33E235-11BC-47C6-8156-9CD2BF9541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531FA5-0E8D-4DA6-816B-E50012A09A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E988BC-7658-4710-A648-E6B73CE8C5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50CFCA-7422-4EEC-A8A8-41ED34A34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B9B82-B9E8-4905-92E2-F2AD7E2CE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85C36-02F9-4B71-ADD6-38BA3557F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AAFEF-DCA7-4088-8E38-B10FF68D9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矩形 1"/>
          <p:cNvSpPr/>
          <p:nvPr userDrawn="1"/>
        </p:nvSpPr>
        <p:spPr>
          <a:xfrm>
            <a:off x="0" y="5097463"/>
            <a:ext cx="9144000" cy="4603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endParaRPr lang="zh-CN" altLang="en-US"/>
          </a:p>
        </p:txBody>
      </p:sp>
      <p:pic>
        <p:nvPicPr>
          <p:cNvPr id="3"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bwMode="auto">
          <a:xfrm>
            <a:off x="1074663" y="1275606"/>
            <a:ext cx="6994674" cy="3064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nvGrpSpPr>
      <p:grpSpPr>
        <a:xfrm>
          <a:off x="0" y="0"/>
          <a:ext cx="0" cy="0"/>
        </a:xfrm>
      </p:grpSpPr>
      <p:sp>
        <p:nvSpPr>
          <p:cNvPr id="2" name="矩形 1"/>
          <p:cNvSpPr/>
          <p:nvPr userDrawn="1"/>
        </p:nvSpPr>
        <p:spPr>
          <a:xfrm>
            <a:off x="0" y="0"/>
            <a:ext cx="9144000" cy="5143500"/>
          </a:xfrm>
          <a:prstGeom prst="rect">
            <a:avLst/>
          </a:prstGeom>
          <a:gradFill flip="none" rotWithShape="1">
            <a:gsLst>
              <a:gs pos="62000">
                <a:srgbClr val="E5E5E5">
                  <a:alpha val="67000"/>
                </a:srgbClr>
              </a:gs>
              <a:gs pos="100000">
                <a:schemeClr val="bg1">
                  <a:lumMod val="75000"/>
                  <a:alpha val="50000"/>
                </a:schemeClr>
              </a:gs>
              <a:gs pos="9000">
                <a:schemeClr val="bg1"/>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sp>
        <p:nvSpPr>
          <p:cNvPr id="2" name="矩形 1"/>
          <p:cNvSpPr/>
          <p:nvPr userDrawn="1"/>
        </p:nvSpPr>
        <p:spPr>
          <a:xfrm>
            <a:off x="0" y="0"/>
            <a:ext cx="9144000" cy="5143500"/>
          </a:xfrm>
          <a:prstGeom prst="rect">
            <a:avLst/>
          </a:prstGeom>
          <a:gradFill flip="none" rotWithShape="1">
            <a:gsLst>
              <a:gs pos="62000">
                <a:srgbClr val="E5E5E5">
                  <a:alpha val="67000"/>
                </a:srgbClr>
              </a:gs>
              <a:gs pos="100000">
                <a:schemeClr val="bg1">
                  <a:lumMod val="75000"/>
                  <a:alpha val="50000"/>
                </a:schemeClr>
              </a:gs>
              <a:gs pos="9000">
                <a:schemeClr val="bg1"/>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grpSp>
        <p:nvGrpSpPr>
          <p:cNvPr id="6" name="Group 39"/>
          <p:cNvGrpSpPr/>
          <p:nvPr userDrawn="1"/>
        </p:nvGrpSpPr>
        <p:grpSpPr>
          <a:xfrm>
            <a:off x="0" y="4251204"/>
            <a:ext cx="9144000" cy="881806"/>
            <a:chOff x="0" y="5681670"/>
            <a:chExt cx="12198096" cy="1176329"/>
          </a:xfrm>
        </p:grpSpPr>
        <p:pic>
          <p:nvPicPr>
            <p:cNvPr id="7" name="Picture 40"/>
            <p:cNvPicPr>
              <a:picLocks noChangeAspect="1"/>
            </p:cNvPicPr>
            <p:nvPr/>
          </p:nvPicPr>
          <p:blipFill>
            <a:blip r:embed="rId1">
              <a:lum/>
              <a:extLst>
                <a:ext uri="{28A0092B-C50C-407E-A947-70E740481C1C}">
                  <a14:useLocalDpi xmlns:a14="http://schemas.microsoft.com/office/drawing/2010/main" val="0"/>
                </a:ext>
              </a:extLst>
            </a:blip>
            <a:srcRect t="74859"/>
            <a:stretch>
              <a:fillRect/>
            </a:stretch>
          </p:blipFill>
          <p:spPr>
            <a:xfrm>
              <a:off x="0" y="5681670"/>
              <a:ext cx="8318234" cy="1176329"/>
            </a:xfrm>
            <a:prstGeom prst="rect">
              <a:avLst/>
            </a:prstGeom>
            <a:effectLst/>
          </p:spPr>
        </p:pic>
        <p:pic>
          <p:nvPicPr>
            <p:cNvPr id="8" name="Picture 41"/>
            <p:cNvPicPr>
              <a:picLocks noChangeAspect="1"/>
            </p:cNvPicPr>
            <p:nvPr/>
          </p:nvPicPr>
          <p:blipFill>
            <a:blip r:embed="rId1">
              <a:lum/>
              <a:extLst>
                <a:ext uri="{28A0092B-C50C-407E-A947-70E740481C1C}">
                  <a14:useLocalDpi xmlns:a14="http://schemas.microsoft.com/office/drawing/2010/main" val="0"/>
                </a:ext>
              </a:extLst>
            </a:blip>
            <a:srcRect t="74859" r="52605"/>
            <a:stretch>
              <a:fillRect/>
            </a:stretch>
          </p:blipFill>
          <p:spPr>
            <a:xfrm>
              <a:off x="8255677" y="5681670"/>
              <a:ext cx="3942419" cy="1176329"/>
            </a:xfrm>
            <a:prstGeom prst="rect">
              <a:avLst/>
            </a:prstGeom>
            <a:effectLst/>
          </p:spPr>
        </p:pic>
      </p:gr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5176"/>
            <a:ext cx="7772400" cy="1021557"/>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lvl1pPr>
              <a:defRPr/>
            </a:lvl1pPr>
          </a:lstStyle>
          <a:p>
            <a:pPr>
              <a:defRPr/>
            </a:pPr>
            <a:fld id="{99740CC6-B8AC-4AF4-A42C-FADF71630C50}"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6B5E4644-291D-4F0A-9CD7-F990DBF43860}"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200150"/>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200150"/>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3"/>
          <p:cNvSpPr>
            <a:spLocks noGrp="1"/>
          </p:cNvSpPr>
          <p:nvPr>
            <p:ph type="dt" sz="half" idx="10"/>
          </p:nvPr>
        </p:nvSpPr>
        <p:spPr/>
        <p:txBody>
          <a:bodyPr/>
          <a:lstStyle>
            <a:lvl1pPr>
              <a:defRPr/>
            </a:lvl1pPr>
          </a:lstStyle>
          <a:p>
            <a:pPr>
              <a:defRPr/>
            </a:pPr>
            <a:fld id="{771E2600-8D5F-4C4E-AF61-B897824AC6B9}"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1FF5E4BF-5765-444E-A150-8119E2BF4DDB}"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7"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7"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3"/>
          <p:cNvSpPr>
            <a:spLocks noGrp="1"/>
          </p:cNvSpPr>
          <p:nvPr>
            <p:ph type="dt" sz="half" idx="10"/>
          </p:nvPr>
        </p:nvSpPr>
        <p:spPr/>
        <p:txBody>
          <a:bodyPr/>
          <a:lstStyle>
            <a:lvl1pPr>
              <a:defRPr/>
            </a:lvl1pPr>
          </a:lstStyle>
          <a:p>
            <a:pPr>
              <a:defRPr/>
            </a:pPr>
            <a:fld id="{D7A806C4-C24B-4E44-8754-B005BE55ACF2}" type="datetimeFigureOut">
              <a:rPr lang="zh-CN" altLang="en-US"/>
              <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C3D892CD-E077-4725-8ED6-C3CBCFCB46F8}"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3"/>
          <p:cNvSpPr>
            <a:spLocks noGrp="1"/>
          </p:cNvSpPr>
          <p:nvPr>
            <p:ph type="dt" sz="half" idx="10"/>
          </p:nvPr>
        </p:nvSpPr>
        <p:spPr/>
        <p:txBody>
          <a:bodyPr/>
          <a:lstStyle>
            <a:lvl1pPr>
              <a:defRPr/>
            </a:lvl1pPr>
          </a:lstStyle>
          <a:p>
            <a:pPr>
              <a:defRPr/>
            </a:pPr>
            <a:fld id="{D13AAF66-E29F-44C4-9C63-40B0EC4B776E}" type="datetimeFigureOut">
              <a:rPr lang="zh-CN" altLang="en-US"/>
              <a:t/>
            </a:fld>
            <a:endParaRPr lang="zh-CN" altLang="en-US"/>
          </a:p>
        </p:txBody>
      </p:sp>
      <p:sp>
        <p:nvSpPr>
          <p:cNvPr id="4" name="页脚占位符 4"/>
          <p:cNvSpPr>
            <a:spLocks noGrp="1"/>
          </p:cNvSpPr>
          <p:nvPr>
            <p:ph type="ftr" sz="quarter" idx="11"/>
          </p:nvPr>
        </p:nvSpPr>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p:txBody>
          <a:bodyPr/>
          <a:lstStyle>
            <a:lvl1pPr>
              <a:defRPr/>
            </a:lvl1pPr>
          </a:lstStyle>
          <a:p>
            <a:pPr>
              <a:defRPr/>
            </a:pPr>
            <a:fld id="{7BA9C146-C0D1-439D-8CD3-57CA770434A4}"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1"/>
        </a:solidFill>
        <a:effectLst/>
      </p:bgPr>
    </p:bg>
    <p:spTree>
      <p:nvGrpSpPr>
        <p:cNvPr id="1" name=""/>
        <p:cNvGrpSpPr/>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2" y="204788"/>
            <a:ext cx="3008313" cy="871538"/>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2"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3"/>
          <p:cNvSpPr>
            <a:spLocks noGrp="1"/>
          </p:cNvSpPr>
          <p:nvPr>
            <p:ph type="dt" sz="half" idx="10"/>
          </p:nvPr>
        </p:nvSpPr>
        <p:spPr/>
        <p:txBody>
          <a:bodyPr/>
          <a:lstStyle>
            <a:lvl1pPr>
              <a:defRPr/>
            </a:lvl1pPr>
          </a:lstStyle>
          <a:p>
            <a:pPr>
              <a:defRPr/>
            </a:pPr>
            <a:fld id="{C5382799-FBF0-47ED-944A-92CC46EB7A74}"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1AA2CD27-E85E-42ED-AD7C-C98754E6DF00}"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4025504"/>
            <a:ext cx="5486400" cy="60364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3"/>
          <p:cNvSpPr>
            <a:spLocks noGrp="1"/>
          </p:cNvSpPr>
          <p:nvPr>
            <p:ph type="dt" sz="half" idx="10"/>
          </p:nvPr>
        </p:nvSpPr>
        <p:spPr/>
        <p:txBody>
          <a:bodyPr/>
          <a:lstStyle>
            <a:lvl1pPr>
              <a:defRPr/>
            </a:lvl1pPr>
          </a:lstStyle>
          <a:p>
            <a:pPr>
              <a:defRPr/>
            </a:pPr>
            <a:fld id="{EB1104E0-2706-411D-85A3-C981FCE19F9E}"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D847B9D1-4C5A-40EA-B7F6-9F5B8A2D175A}"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pPr>
              <a:defRPr/>
            </a:pPr>
            <a:fld id="{E42F25D8-0504-4D69-AAF6-12CD85AF39F7}"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10C0E5B8-FE7E-457D-A7BB-601C5DECE655}" type="slidenum">
              <a:rPr lang="zh-CN" altLang="en-US"/>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05979"/>
            <a:ext cx="2057400" cy="4388644"/>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05979"/>
            <a:ext cx="6019800" cy="4388644"/>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pPr>
              <a:defRPr/>
            </a:pPr>
            <a:fld id="{800870A7-3A81-4949-87B4-4E40BF3B0312}"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7BECB211-E25F-4D85-AC3D-8344859FB85D}" type="slidenum">
              <a:rPr lang="zh-CN" altLang="en-US"/>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3"/>
        </a:solid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457200" y="206375"/>
            <a:ext cx="822960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
        <p:nvSpPr>
          <p:cNvPr id="1027" name="文本占位符 2"/>
          <p:cNvSpPr>
            <a:spLocks noGrp="1"/>
          </p:cNvSpPr>
          <p:nvPr>
            <p:ph type="body" idx="1"/>
          </p:nvPr>
        </p:nvSpPr>
        <p:spPr bwMode="auto">
          <a:xfrm>
            <a:off x="457200" y="1200150"/>
            <a:ext cx="82296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4" name="日期占位符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defPPr>
              <a:defRPr lang="zh-CN"/>
            </a:defPPr>
            <a:lvl1pPr algn="l"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fld id="{DD988E66-2F97-407E-879B-1C8527E9FA0C}" type="datetimeFigureOut">
              <a:rPr lang="zh-CN" altLang="en-US"/>
              <a:t/>
            </a:fld>
            <a:endParaRPr lang="zh-CN" altLang="en-US"/>
          </a:p>
        </p:txBody>
      </p:sp>
      <p:sp>
        <p:nvSpPr>
          <p:cNvPr id="5" name="页脚占位符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defPPr>
              <a:defRPr lang="zh-CN"/>
            </a:defPPr>
            <a:lvl1pPr algn="ct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defPPr>
              <a:defRPr lang="zh-CN"/>
            </a:defPPr>
            <a:lvl1pPr algn="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fld id="{188AB3C2-4627-4A96-838A-FA3A4C4EC74D}"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png" /><Relationship Id="rId11" Type="http://schemas.openxmlformats.org/officeDocument/2006/relationships/tags" Target="../tags/tag6.xml" /><Relationship Id="rId12" Type="http://schemas.openxmlformats.org/officeDocument/2006/relationships/image" Target="../media/image6.png" /><Relationship Id="rId13" Type="http://schemas.openxmlformats.org/officeDocument/2006/relationships/tags" Target="../tags/tag7.xml"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image" Target="../media/image3.pn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8.xm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tags" Target="../tags/tag9.xml" /><Relationship Id="rId7" Type="http://schemas.openxmlformats.org/officeDocument/2006/relationships/image" Target="../media/image4.png" /><Relationship Id="rId8" Type="http://schemas.openxmlformats.org/officeDocument/2006/relationships/tags" Target="../tags/tag10.xml" /><Relationship Id="rId9" Type="http://schemas.openxmlformats.org/officeDocument/2006/relationships/tags" Target="../tags/tag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xml" /><Relationship Id="rId11" Type="http://schemas.openxmlformats.org/officeDocument/2006/relationships/tags" Target="../tags/tag17.xml" /><Relationship Id="rId12" Type="http://schemas.openxmlformats.org/officeDocument/2006/relationships/image" Target="../media/image8.jpeg" /><Relationship Id="rId13" Type="http://schemas.openxmlformats.org/officeDocument/2006/relationships/tags" Target="../tags/tag18.xml" /><Relationship Id="rId14" Type="http://schemas.openxmlformats.org/officeDocument/2006/relationships/image" Target="../media/image9.png" /><Relationship Id="rId15" Type="http://schemas.openxmlformats.org/officeDocument/2006/relationships/tags" Target="../tags/tag19.xml" /><Relationship Id="rId16" Type="http://schemas.openxmlformats.org/officeDocument/2006/relationships/image" Target="../media/image10.jpeg" /><Relationship Id="rId17" Type="http://schemas.openxmlformats.org/officeDocument/2006/relationships/tags" Target="../tags/tag20.xml" /><Relationship Id="rId18" Type="http://schemas.openxmlformats.org/officeDocument/2006/relationships/tags" Target="../tags/tag21.xml" /><Relationship Id="rId19" Type="http://schemas.openxmlformats.org/officeDocument/2006/relationships/tags" Target="../tags/tag22.xml" /><Relationship Id="rId2" Type="http://schemas.openxmlformats.org/officeDocument/2006/relationships/notesSlide" Target="../notesSlides/notesSlide3.xml" /><Relationship Id="rId3" Type="http://schemas.openxmlformats.org/officeDocument/2006/relationships/tags" Target="../tags/tag12.xm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png" /><Relationship Id="rId11" Type="http://schemas.openxmlformats.org/officeDocument/2006/relationships/tags" Target="../tags/tag28.xml" /><Relationship Id="rId12" Type="http://schemas.openxmlformats.org/officeDocument/2006/relationships/tags" Target="../tags/tag29.xml" /><Relationship Id="rId13" Type="http://schemas.openxmlformats.org/officeDocument/2006/relationships/tags" Target="../tags/tag30.xml" /><Relationship Id="rId2" Type="http://schemas.openxmlformats.org/officeDocument/2006/relationships/notesSlide" Target="../notesSlides/notesSlide4.xml" /><Relationship Id="rId3" Type="http://schemas.openxmlformats.org/officeDocument/2006/relationships/tags" Target="../tags/tag23.xm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tags" Target="../tags/tag3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image" Target="../media/image13.png" /><Relationship Id="rId8" Type="http://schemas.openxmlformats.org/officeDocument/2006/relationships/tags" Target="../tags/tag36.xml" /><Relationship Id="rId9"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37.xml" /><Relationship Id="rId4" Type="http://schemas.openxmlformats.org/officeDocument/2006/relationships/image" Target="../media/image13.png" /><Relationship Id="rId5" Type="http://schemas.openxmlformats.org/officeDocument/2006/relationships/tags" Target="../tags/tag38.xml" /><Relationship Id="rId6" Type="http://schemas.openxmlformats.org/officeDocument/2006/relationships/image" Target="../media/image15.jpeg"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42.xml" /><Relationship Id="rId4" Type="http://schemas.openxmlformats.org/officeDocument/2006/relationships/image" Target="../media/image13.png" /><Relationship Id="rId5" Type="http://schemas.openxmlformats.org/officeDocument/2006/relationships/image" Target="../media/image16.jpeg"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1.xml" /><Relationship Id="rId2" Type="http://schemas.openxmlformats.org/officeDocument/2006/relationships/notesSlide" Target="../notesSlides/notesSlide9.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image" Target="../media/image13.png" /><Relationship Id="rId7" Type="http://schemas.openxmlformats.org/officeDocument/2006/relationships/image" Target="../media/image17.jpeg" /><Relationship Id="rId8" Type="http://schemas.openxmlformats.org/officeDocument/2006/relationships/tags" Target="../tags/tag49.xml" /><Relationship Id="rId9" Type="http://schemas.openxmlformats.org/officeDocument/2006/relationships/tags" Target="../tags/tag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image" Target="../media/image13.png" /><Relationship Id="rId6" Type="http://schemas.openxmlformats.org/officeDocument/2006/relationships/tags" Target="../tags/tag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image" Target="../media/image13.png" /><Relationship Id="rId6" Type="http://schemas.openxmlformats.org/officeDocument/2006/relationships/image" Target="../media/image18.png" /><Relationship Id="rId7" Type="http://schemas.openxmlformats.org/officeDocument/2006/relationships/image" Target="../media/image1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6.png" /><Relationship Id="rId4" Type="http://schemas.openxmlformats.org/officeDocument/2006/relationships/image" Target="../media/image20.png" /><Relationship Id="rId5" Type="http://schemas.openxmlformats.org/officeDocument/2006/relationships/image" Target="../media/image4.png" /><Relationship Id="rId6" Type="http://schemas.openxmlformats.org/officeDocument/2006/relationships/tags" Target="../tags/tag57.xml" /><Relationship Id="rId7" Type="http://schemas.openxmlformats.org/officeDocument/2006/relationships/tags" Target="../tags/tag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403300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custDataLst>
              <p:tags r:id="rId3"/>
            </p:custDataLst>
          </p:nvPr>
        </p:nvSpPr>
        <p:spPr>
          <a:xfrm>
            <a:off x="0" y="0"/>
            <a:ext cx="9144000" cy="39714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pic>
        <p:nvPicPr>
          <p:cNvPr id="64" name="Picture 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1295" y="1655767"/>
            <a:ext cx="3814444" cy="2032074"/>
          </a:xfrm>
          <a:prstGeom prst="rect">
            <a:avLst/>
          </a:prstGeom>
        </p:spPr>
      </p:pic>
      <p:sp>
        <p:nvSpPr>
          <p:cNvPr id="56" name="Rectangle 14"/>
          <p:cNvSpPr/>
          <p:nvPr>
            <p:custDataLst>
              <p:tags r:id="rId5"/>
            </p:custDataLst>
          </p:nvPr>
        </p:nvSpPr>
        <p:spPr>
          <a:xfrm>
            <a:off x="-20320" y="3579862"/>
            <a:ext cx="9144000" cy="156363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sp>
        <p:nvSpPr>
          <p:cNvPr id="13" name="TextBox 12"/>
          <p:cNvSpPr txBox="1"/>
          <p:nvPr>
            <p:custDataLst>
              <p:tags r:id="rId6"/>
            </p:custDataLst>
          </p:nvPr>
        </p:nvSpPr>
        <p:spPr>
          <a:xfrm>
            <a:off x="3636010" y="1203960"/>
            <a:ext cx="5121910" cy="1643380"/>
          </a:xfrm>
          <a:prstGeom prst="rect">
            <a:avLst/>
          </a:prstGeom>
          <a:noFill/>
        </p:spPr>
        <p:txBody>
          <a:bodyPr wrap="non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80000"/>
              </a:lnSpc>
            </a:pPr>
            <a:r>
              <a:rPr lang="zh-CN" altLang="en-US" sz="2800" b="1">
                <a:solidFill>
                  <a:schemeClr val="bg1"/>
                </a:solidFill>
                <a:latin typeface="微软雅黑" panose="020b0503020204020204" pitchFamily="34" charset="-122"/>
                <a:ea typeface="微软雅黑" panose="020b0503020204020204" pitchFamily="34" charset="-122"/>
              </a:rPr>
              <a:t>项目二 </a:t>
            </a:r>
            <a:r>
              <a:rPr lang="en-US" altLang="zh-CN" sz="2800" b="1">
                <a:solidFill>
                  <a:schemeClr val="bg1"/>
                </a:solidFill>
                <a:latin typeface="微软雅黑" panose="020b0503020204020204" pitchFamily="34" charset="-122"/>
                <a:ea typeface="微软雅黑" panose="020b0503020204020204" pitchFamily="34" charset="-122"/>
              </a:rPr>
              <a:t> </a:t>
            </a:r>
            <a:r>
              <a:rPr lang="zh-CN" altLang="en-US" sz="2800" b="1">
                <a:solidFill>
                  <a:schemeClr val="bg1"/>
                </a:solidFill>
                <a:latin typeface="微软雅黑" panose="020b0503020204020204" pitchFamily="34" charset="-122"/>
                <a:ea typeface="微软雅黑" panose="020b0503020204020204" pitchFamily="34" charset="-122"/>
              </a:rPr>
              <a:t>安全门系统门体结构认知	</a:t>
            </a:r>
            <a:endParaRPr lang="zh-CN" altLang="en-US" sz="2800" b="1">
              <a:solidFill>
                <a:schemeClr val="bg1"/>
              </a:solidFill>
              <a:latin typeface="微软雅黑" panose="020b0503020204020204" pitchFamily="34" charset="-122"/>
              <a:ea typeface="微软雅黑" panose="020b0503020204020204" pitchFamily="34" charset="-122"/>
            </a:endParaRPr>
          </a:p>
          <a:p>
            <a:pPr algn="ctr">
              <a:lnSpc>
                <a:spcPct val="180000"/>
              </a:lnSpc>
            </a:pPr>
            <a:r>
              <a:rPr lang="zh-CN" altLang="en-US" sz="2000" b="1">
                <a:solidFill>
                  <a:schemeClr val="bg1"/>
                </a:solidFill>
                <a:latin typeface="微软雅黑" panose="020b0503020204020204" pitchFamily="34" charset="-122"/>
                <a:ea typeface="微软雅黑" panose="020b0503020204020204" pitchFamily="34" charset="-122"/>
              </a:rPr>
              <a:t>学习情景2.1</a:t>
            </a:r>
            <a:r>
              <a:rPr lang="zh-CN" altLang="en-US" sz="2400" b="1">
                <a:solidFill>
                  <a:schemeClr val="bg1"/>
                </a:solidFill>
                <a:latin typeface="微软雅黑" panose="020b0503020204020204" pitchFamily="34" charset="-122"/>
                <a:ea typeface="微软雅黑" panose="020b0503020204020204" pitchFamily="34" charset="-122"/>
              </a:rPr>
              <a:t> 安全门系统安全门类认知</a:t>
            </a:r>
            <a:endParaRPr lang="zh-CN" altLang="en-US" sz="2400" b="1">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4925" y="2931795"/>
            <a:ext cx="1983740" cy="975360"/>
            <a:chOff x="5952" y="4718"/>
            <a:chExt cx="3124" cy="1536"/>
          </a:xfrm>
        </p:grpSpPr>
        <p:pic>
          <p:nvPicPr>
            <p:cNvPr id="2" name="图片 1" descr="火车_#f4ea29_128_3636046"/>
            <p:cNvPicPr>
              <a:picLocks noChangeAspect="1"/>
            </p:cNvPicPr>
            <p:nvPr>
              <p:custDataLst>
                <p:tags r:id="rId8"/>
              </p:custDataLst>
            </p:nvPr>
          </p:nvPicPr>
          <p:blipFill>
            <a:blip r:embed="rId7"/>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9"/>
              </p:custDataLst>
            </p:nvPr>
          </p:nvPicPr>
          <p:blipFill>
            <a:blip r:embed="rId7"/>
            <a:stretch>
              <a:fillRect/>
            </a:stretch>
          </p:blipFill>
          <p:spPr>
            <a:xfrm flipH="1">
              <a:off x="5952" y="4718"/>
              <a:ext cx="1536" cy="1536"/>
            </a:xfrm>
            <a:prstGeom prst="rect">
              <a:avLst/>
            </a:prstGeom>
          </p:spPr>
        </p:pic>
      </p:grpSp>
      <p:pic>
        <p:nvPicPr>
          <p:cNvPr id="63" name="Picture 13"/>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rcRect l="56754" t="17910" r="8768" b="15422"/>
          <a:stretch>
            <a:fillRect/>
          </a:stretch>
        </p:blipFill>
        <p:spPr>
          <a:xfrm>
            <a:off x="1115239" y="1491354"/>
            <a:ext cx="3353324" cy="3647284"/>
          </a:xfrm>
          <a:prstGeom prst="rect">
            <a:avLst/>
          </a:prstGeom>
          <a:effectLst>
            <a:outerShdw blurRad="50800" dist="76200" dir="2700000" sx="99000" sy="99000" algn="tl" rotWithShape="0">
              <a:prstClr val="black">
                <a:alpha val="30000"/>
              </a:prstClr>
            </a:outerShdw>
          </a:effectLst>
        </p:spPr>
      </p:pic>
      <p:grpSp>
        <p:nvGrpSpPr>
          <p:cNvPr id="6" name="组合 5"/>
          <p:cNvGrpSpPr/>
          <p:nvPr/>
        </p:nvGrpSpPr>
        <p:grpSpPr>
          <a:xfrm>
            <a:off x="5720080" y="183515"/>
            <a:ext cx="2811780" cy="1066800"/>
            <a:chOff x="8674" y="308"/>
            <a:chExt cx="4428" cy="1680"/>
          </a:xfrm>
        </p:grpSpPr>
        <p:pic>
          <p:nvPicPr>
            <p:cNvPr id="7" name="Picture 2"/>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rcRect l="90099" t="34704" r="801" b="56457"/>
            <a:stretch>
              <a:fillRect/>
            </a:stretch>
          </p:blipFill>
          <p:spPr>
            <a:xfrm flipH="1">
              <a:off x="9927" y="308"/>
              <a:ext cx="1440" cy="787"/>
            </a:xfrm>
            <a:prstGeom prst="rect">
              <a:avLst/>
            </a:prstGeom>
          </p:spPr>
        </p:pic>
        <p:pic>
          <p:nvPicPr>
            <p:cNvPr id="8" name="Picture 6"/>
            <p:cNvPicPr>
              <a:picLocks noChangeAspect="1"/>
            </p:cNvPicPr>
            <p:nvPr/>
          </p:nvPicPr>
          <p:blipFill>
            <a:blip r:embed="rId12">
              <a:extLst>
                <a:ext uri="{28A0092B-C50C-407E-A947-70E740481C1C}">
                  <a14:useLocalDpi xmlns:a14="http://schemas.microsoft.com/office/drawing/2010/main" val="0"/>
                </a:ext>
              </a:extLst>
            </a:blip>
            <a:srcRect l="81756" t="30509" r="10323" b="63348"/>
            <a:stretch>
              <a:fillRect/>
            </a:stretch>
          </p:blipFill>
          <p:spPr>
            <a:xfrm flipH="1">
              <a:off x="11850" y="1442"/>
              <a:ext cx="1253" cy="547"/>
            </a:xfrm>
            <a:prstGeom prst="rect">
              <a:avLst/>
            </a:prstGeom>
          </p:spPr>
        </p:pic>
        <p:pic>
          <p:nvPicPr>
            <p:cNvPr id="9" name="Picture 7"/>
            <p:cNvPicPr>
              <a:picLocks noChangeAspect="1"/>
            </p:cNvPicPr>
            <p:nvPr/>
          </p:nvPicPr>
          <p:blipFill>
            <a:blip r:embed="rId12">
              <a:extLst>
                <a:ext uri="{28A0092B-C50C-407E-A947-70E740481C1C}">
                  <a14:useLocalDpi xmlns:a14="http://schemas.microsoft.com/office/drawing/2010/main" val="0"/>
                </a:ext>
              </a:extLst>
            </a:blip>
            <a:srcRect l="81756" t="30509" r="10323" b="63348"/>
            <a:stretch>
              <a:fillRect/>
            </a:stretch>
          </p:blipFill>
          <p:spPr>
            <a:xfrm>
              <a:off x="8674" y="1128"/>
              <a:ext cx="1253" cy="547"/>
            </a:xfrm>
            <a:prstGeom prst="rect">
              <a:avLst/>
            </a:prstGeom>
          </p:spPr>
        </p:pic>
        <p:pic>
          <p:nvPicPr>
            <p:cNvPr id="10" name="Picture 12"/>
            <p:cNvPicPr>
              <a:picLocks noChangeAspect="1"/>
            </p:cNvPicPr>
            <p:nvPr/>
          </p:nvPicPr>
          <p:blipFill>
            <a:blip r:embed="rId12">
              <a:extLst>
                <a:ext uri="{28A0092B-C50C-407E-A947-70E740481C1C}">
                  <a14:useLocalDpi xmlns:a14="http://schemas.microsoft.com/office/drawing/2010/main" val="0"/>
                </a:ext>
              </a:extLst>
            </a:blip>
            <a:srcRect l="81756" t="30509" r="10323" b="63348"/>
            <a:stretch>
              <a:fillRect/>
            </a:stretch>
          </p:blipFill>
          <p:spPr>
            <a:xfrm>
              <a:off x="11169" y="1301"/>
              <a:ext cx="858" cy="374"/>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9" presetClass="entr" presetSubtype="0" dur="10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ppt_x</p:attrName>
                                        </p:attrNameLst>
                                      </p:cBhvr>
                                      <p:tavLst>
                                        <p:tav tm="0">
                                          <p:val>
                                            <p:strVal val="#ppt_x-.2"/>
                                          </p:val>
                                        </p:tav>
                                        <p:tav tm="100000">
                                          <p:val>
                                            <p:strVal val="#ppt_x"/>
                                          </p:val>
                                        </p:tav>
                                      </p:tavLst>
                                    </p:anim>
                                    <p:anim calcmode="lin" valueType="num">
                                      <p:cBhvr>
                                        <p:cTn id="8" dur="1000" fill="hold"/>
                                        <p:tgtEl>
                                          <p:spTgt spid="13"/>
                                        </p:tgtEl>
                                        <p:attrNameLst>
                                          <p:attrName>ppt_y</p:attrName>
                                        </p:attrNameLst>
                                      </p:cBhvr>
                                      <p:tavLst>
                                        <p:tav tm="0">
                                          <p:val>
                                            <p:strVal val="#ppt_y"/>
                                          </p:val>
                                        </p:tav>
                                        <p:tav tm="100000">
                                          <p:val>
                                            <p:strVal val="#ppt_y"/>
                                          </p:val>
                                        </p:tav>
                                      </p:tavLst>
                                    </p:anim>
                                    <p:animEffect transition="in" filter="wipe(right)" prLst="gradientSize: 0.1">
                                      <p:cBhvr>
                                        <p:cTn id="9"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custDataLst>
              <p:tags r:id="rId3"/>
            </p:custDataLst>
          </p:nvPr>
        </p:nvSpPr>
        <p:spPr>
          <a:xfrm>
            <a:off x="34925"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683198" y="195734"/>
            <a:ext cx="2621280" cy="5835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3200" b="1" smtClean="0">
                <a:solidFill>
                  <a:schemeClr val="bg1"/>
                </a:solidFill>
                <a:latin typeface="微软雅黑" panose="020b0503020204020204" pitchFamily="34" charset="-122"/>
                <a:ea typeface="微软雅黑" panose="020b0503020204020204" pitchFamily="34" charset="-122"/>
              </a:rPr>
              <a:t>学习情景描述</a:t>
            </a:r>
            <a:endParaRPr lang="zh-CN" altLang="en-US" sz="3200" b="1" smtClean="0">
              <a:solidFill>
                <a:schemeClr val="bg1"/>
              </a:solidFill>
              <a:latin typeface="微软雅黑" panose="020b0503020204020204" pitchFamily="34" charset="-122"/>
              <a:ea typeface="微软雅黑" panose="020b0503020204020204" pitchFamily="34" charset="-122"/>
            </a:endParaRPr>
          </a:p>
        </p:txBody>
      </p:sp>
      <p:sp>
        <p:nvSpPr>
          <p:cNvPr id="18" name="矩形 17"/>
          <p:cNvSpPr>
            <a:spLocks noChangeArrowheads="1"/>
          </p:cNvSpPr>
          <p:nvPr>
            <p:custDataLst>
              <p:tags r:id="rId6"/>
            </p:custDataLst>
          </p:nvPr>
        </p:nvSpPr>
        <p:spPr bwMode="auto">
          <a:xfrm>
            <a:off x="1735455" y="1496060"/>
            <a:ext cx="5673090" cy="2151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indent="457200" algn="just">
              <a:lnSpc>
                <a:spcPct val="150000"/>
              </a:lnSpc>
              <a:defRPr/>
            </a:pPr>
            <a:r>
              <a:rPr kumimoji="0" lang="en-US" altLang="zh-CN"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rPr>
              <a:t> </a:t>
            </a:r>
            <a:r>
              <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rPr>
              <a:t>乘客在乘坐地铁过程中，看到多数安全门系统是封闭式的，而少数全高但没有封闭。而有些地面、高架车站的安全门系统只有一半高度。这些也是安全门吗？</a:t>
            </a:r>
            <a:endPar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endParaRPr>
          </a:p>
          <a:p>
            <a:pPr lvl="0" indent="457200" algn="just">
              <a:lnSpc>
                <a:spcPct val="150000"/>
              </a:lnSpc>
              <a:defRPr/>
            </a:pPr>
            <a:endPar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endParaRPr>
          </a:p>
        </p:txBody>
      </p:sp>
      <p:pic>
        <p:nvPicPr>
          <p:cNvPr id="19"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5" name="组合 4"/>
          <p:cNvGrpSpPr/>
          <p:nvPr/>
        </p:nvGrpSpPr>
        <p:grpSpPr>
          <a:xfrm>
            <a:off x="899160" y="3940175"/>
            <a:ext cx="1983740" cy="975360"/>
            <a:chOff x="5952" y="4718"/>
            <a:chExt cx="3124" cy="1536"/>
          </a:xfrm>
        </p:grpSpPr>
        <p:pic>
          <p:nvPicPr>
            <p:cNvPr id="3" name="图片 2" descr="火车_#f4ea29_128_3636046"/>
            <p:cNvPicPr>
              <a:picLocks noChangeAspect="1"/>
            </p:cNvPicPr>
            <p:nvPr>
              <p:custDataLst>
                <p:tags r:id="rId8"/>
              </p:custDataLst>
            </p:nvPr>
          </p:nvPicPr>
          <p:blipFill>
            <a:blip r:embed="rId7"/>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9"/>
              </p:custDataLst>
            </p:nvPr>
          </p:nvPicPr>
          <p:blipFill>
            <a:blip r:embed="rId7"/>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6"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7"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8"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1" dur="50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par>
                                <p:cTn id="13" presetID="42" presetClass="path" presetSubtype="0" dur="5000" fill="hold" nodeType="withEffect">
                                  <p:stCondLst>
                                    <p:cond delay="800"/>
                                  </p:stCondLst>
                                  <p:childTnLst>
                                    <p:animMotion origin="layout" path="M -1.94444E-06 -1.66873E-06 L -0.68298 -0.00154" pathEditMode="relative" rAng="0" ptsTypes="AA">
                                      <p:cBhvr>
                                        <p:cTn id="14" dur="5000" fill="hold"/>
                                        <p:tgtEl>
                                          <p:spTgt spid="62"/>
                                        </p:tgtEl>
                                        <p:attrNameLst>
                                          <p:attrName>ppt_x</p:attrName>
                                          <p:attrName>ppt_y</p:attrName>
                                        </p:attrNameLst>
                                      </p:cBhvr>
                                      <p:rCtr x="-34149" y="-93"/>
                                    </p:animMotion>
                                  </p:childTnLst>
                                </p:cTn>
                              </p:par>
                              <p:par>
                                <p:cTn id="15" presetID="42" presetClass="path" presetSubtype="0" dur="5000" fill="hold" nodeType="withEffect">
                                  <p:stCondLst>
                                    <p:cond delay="900"/>
                                  </p:stCondLst>
                                  <p:childTnLst>
                                    <p:animMotion origin="layout" path="M -0.0316 -4.25216E-06 L -0.61059 -4.25216E-06" pathEditMode="relative" rAng="0" ptsTypes="AA">
                                      <p:cBhvr>
                                        <p:cTn id="16" dur="5000" fill="hold"/>
                                        <p:tgtEl>
                                          <p:spTgt spid="60"/>
                                        </p:tgtEl>
                                        <p:attrNameLst>
                                          <p:attrName>ppt_x</p:attrName>
                                          <p:attrName>ppt_y</p:attrName>
                                        </p:attrNameLst>
                                      </p:cBhvr>
                                      <p:rCtr x="-28958" y="0"/>
                                    </p:animMotion>
                                  </p:childTnLst>
                                </p:cTn>
                              </p:par>
                              <p:par>
                                <p:cTn id="17" presetID="42" presetClass="path" presetSubtype="0" dur="5000" fill="hold" nodeType="withEffect">
                                  <p:stCondLst>
                                    <p:cond delay="900"/>
                                  </p:stCondLst>
                                  <p:childTnLst>
                                    <p:animMotion origin="layout" path="M -1.94444E-06 -5.19159E-07 L -0.63107 0.00742" pathEditMode="relative" rAng="0" ptsTypes="AA">
                                      <p:cBhvr>
                                        <p:cTn id="18" dur="5000" fill="hold"/>
                                        <p:tgtEl>
                                          <p:spTgt spid="19"/>
                                        </p:tgtEl>
                                        <p:attrNameLst>
                                          <p:attrName>ppt_x</p:attrName>
                                          <p:attrName>ppt_y</p:attrName>
                                        </p:attrNameLst>
                                      </p:cBhvr>
                                      <p:rCtr x="-31563" y="371"/>
                                    </p:animMotion>
                                  </p:childTnLst>
                                </p:cTn>
                              </p:par>
                              <p:par>
                                <p:cTn id="19" presetID="53" presetClass="entr" presetSubtype="16" dur="2300" fill="hold" grpId="0" nodeType="withEffect">
                                  <p:stCondLst>
                                    <p:cond delay="900"/>
                                  </p:stCondLst>
                                  <p:childTnLst>
                                    <p:set>
                                      <p:cBhvr>
                                        <p:cTn id="20" dur="1" fill="hold">
                                          <p:stCondLst>
                                            <p:cond delay="0"/>
                                          </p:stCondLst>
                                        </p:cTn>
                                        <p:tgtEl>
                                          <p:spTgt spid="18"/>
                                        </p:tgtEl>
                                        <p:attrNameLst>
                                          <p:attrName>style.visibility</p:attrName>
                                        </p:attrNameLst>
                                      </p:cBhvr>
                                      <p:to>
                                        <p:strVal val="visible"/>
                                      </p:to>
                                    </p:set>
                                    <p:anim calcmode="lin" valueType="num">
                                      <p:cBhvr>
                                        <p:cTn id="21" dur="2300" fill="hold"/>
                                        <p:tgtEl>
                                          <p:spTgt spid="18"/>
                                        </p:tgtEl>
                                        <p:attrNameLst>
                                          <p:attrName>ppt_w</p:attrName>
                                        </p:attrNameLst>
                                      </p:cBhvr>
                                      <p:tavLst>
                                        <p:tav tm="0">
                                          <p:val>
                                            <p:fltVal val="0"/>
                                          </p:val>
                                        </p:tav>
                                        <p:tav tm="100000">
                                          <p:val>
                                            <p:strVal val="#ppt_w"/>
                                          </p:val>
                                        </p:tav>
                                      </p:tavLst>
                                    </p:anim>
                                    <p:anim calcmode="lin" valueType="num">
                                      <p:cBhvr>
                                        <p:cTn id="22" dur="2300" fill="hold"/>
                                        <p:tgtEl>
                                          <p:spTgt spid="18"/>
                                        </p:tgtEl>
                                        <p:attrNameLst>
                                          <p:attrName>ppt_h</p:attrName>
                                        </p:attrNameLst>
                                      </p:cBhvr>
                                      <p:tavLst>
                                        <p:tav tm="0">
                                          <p:val>
                                            <p:fltVal val="0"/>
                                          </p:val>
                                        </p:tav>
                                        <p:tav tm="100000">
                                          <p:val>
                                            <p:strVal val="#ppt_h"/>
                                          </p:val>
                                        </p:tav>
                                      </p:tavLst>
                                    </p:anim>
                                    <p:animEffect transition="in" filter="fade">
                                      <p:cBhvr>
                                        <p:cTn id="23" dur="23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custDataLst>
              <p:tags r:id="rId3"/>
            </p:custDataLst>
          </p:nvPr>
        </p:nvSpPr>
        <p:spPr>
          <a:xfrm>
            <a:off x="-36195" y="51435"/>
            <a:ext cx="9144000" cy="5143500"/>
          </a:xfrm>
          <a:prstGeom prst="rect">
            <a:avLst/>
          </a:prstGeom>
          <a:solidFill>
            <a:schemeClr val="tx2"/>
          </a:solidFill>
          <a:ln>
            <a:gradFill>
              <a:gsLst>
                <a:gs pos="0">
                  <a:srgbClr val="012D86"/>
                </a:gs>
                <a:gs pos="100000">
                  <a:srgbClr val="0E2557"/>
                </a:gs>
              </a:gsLs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19"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sp>
        <p:nvSpPr>
          <p:cNvPr id="2" name="文本框 1"/>
          <p:cNvSpPr txBox="1"/>
          <p:nvPr>
            <p:custDataLst>
              <p:tags r:id="rId6"/>
            </p:custDataLst>
          </p:nvPr>
        </p:nvSpPr>
        <p:spPr>
          <a:xfrm>
            <a:off x="5509260" y="925830"/>
            <a:ext cx="3557270" cy="294132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57200">
              <a:lnSpc>
                <a:spcPct val="120000"/>
              </a:lnSpc>
            </a:pPr>
            <a:r>
              <a:rPr lang="zh-CN" altLang="en-US" sz="2000">
                <a:solidFill>
                  <a:schemeClr val="bg1"/>
                </a:solidFill>
              </a:rPr>
              <a:t>如图是三类城市轨道交通车站安全门。作为一名学习者，尝试了解城市轨道交通车站安全门系统不同类型，</a:t>
            </a:r>
            <a:r>
              <a:rPr lang="zh-CN" altLang="en-US" sz="2000" u="sng">
                <a:solidFill>
                  <a:schemeClr val="bg1"/>
                </a:solidFill>
              </a:rPr>
              <a:t>分析不同类型的城市轨道交通车站安全门系统在车站中的具体作用</a:t>
            </a:r>
            <a:r>
              <a:rPr lang="zh-CN" altLang="en-US" sz="2000">
                <a:solidFill>
                  <a:schemeClr val="bg1"/>
                </a:solidFill>
              </a:rPr>
              <a:t>。</a:t>
            </a:r>
            <a:endParaRPr lang="zh-CN" altLang="en-US" sz="2000">
              <a:solidFill>
                <a:schemeClr val="bg1"/>
              </a:solidFill>
            </a:endParaRPr>
          </a:p>
        </p:txBody>
      </p:sp>
      <p:sp>
        <p:nvSpPr>
          <p:cNvPr id="4" name="文本框 3"/>
          <p:cNvSpPr txBox="1"/>
          <p:nvPr>
            <p:custDataLst>
              <p:tags r:id="rId7"/>
            </p:custDataLst>
          </p:nvPr>
        </p:nvSpPr>
        <p:spPr>
          <a:xfrm>
            <a:off x="1115695" y="1841500"/>
            <a:ext cx="726440" cy="292735"/>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200">
                <a:solidFill>
                  <a:schemeClr val="bg1"/>
                </a:solidFill>
                <a:sym typeface="+mn-ea"/>
              </a:rPr>
              <a:t>类型一</a:t>
            </a:r>
            <a:endParaRPr lang="zh-CN" altLang="en-US" sz="1200">
              <a:solidFill>
                <a:schemeClr val="bg1"/>
              </a:solidFill>
              <a:sym typeface="+mn-ea"/>
            </a:endParaRPr>
          </a:p>
        </p:txBody>
      </p:sp>
      <p:grpSp>
        <p:nvGrpSpPr>
          <p:cNvPr id="6" name="组合 5"/>
          <p:cNvGrpSpPr/>
          <p:nvPr>
            <p:custDataLst>
              <p:tags r:id="rId8"/>
            </p:custDataLst>
          </p:nvPr>
        </p:nvGrpSpPr>
        <p:grpSpPr>
          <a:xfrm>
            <a:off x="3347720" y="3940175"/>
            <a:ext cx="1983740" cy="975360"/>
            <a:chOff x="5952" y="4718"/>
            <a:chExt cx="3124" cy="1536"/>
          </a:xfrm>
        </p:grpSpPr>
        <p:pic>
          <p:nvPicPr>
            <p:cNvPr id="7" name="图片 6" descr="火车_#f4ea29_128_3636046"/>
            <p:cNvPicPr>
              <a:picLocks noChangeAspect="1"/>
            </p:cNvPicPr>
            <p:nvPr>
              <p:custDataLst>
                <p:tags r:id="rId10"/>
              </p:custDataLst>
            </p:nvPr>
          </p:nvPicPr>
          <p:blipFill>
            <a:blip r:embed="rId9"/>
            <a:stretch>
              <a:fillRect/>
            </a:stretch>
          </p:blipFill>
          <p:spPr>
            <a:xfrm>
              <a:off x="7540" y="4718"/>
              <a:ext cx="1536" cy="1536"/>
            </a:xfrm>
            <a:prstGeom prst="rect">
              <a:avLst/>
            </a:prstGeom>
          </p:spPr>
        </p:pic>
        <p:pic>
          <p:nvPicPr>
            <p:cNvPr id="8" name="图片 7" descr="火车_#f4ea29_128_3636046"/>
            <p:cNvPicPr>
              <a:picLocks noChangeAspect="1"/>
            </p:cNvPicPr>
            <p:nvPr>
              <p:custDataLst>
                <p:tags r:id="rId11"/>
              </p:custDataLst>
            </p:nvPr>
          </p:nvPicPr>
          <p:blipFill>
            <a:blip r:embed="rId9"/>
            <a:stretch>
              <a:fillRect/>
            </a:stretch>
          </p:blipFill>
          <p:spPr>
            <a:xfrm flipH="1">
              <a:off x="5952" y="4718"/>
              <a:ext cx="1536" cy="1536"/>
            </a:xfrm>
            <a:prstGeom prst="rect">
              <a:avLst/>
            </a:prstGeom>
          </p:spPr>
        </p:pic>
      </p:grpSp>
      <p:pic>
        <p:nvPicPr>
          <p:cNvPr id="3" name="图片 115" descr="E:\360安全浏览器下载\src=http___jshqgd.com_uploadfile_202007_fc641670bee6768.jpg&amp;refer=http___jshqgd.webp.jpg"/>
          <p:cNvPicPr>
            <a:picLocks noChangeAspect="1"/>
          </p:cNvPicPr>
          <p:nvPr>
            <p:custDataLst>
              <p:tags r:id="rId13"/>
            </p:custDataLst>
          </p:nvPr>
        </p:nvPicPr>
        <p:blipFill>
          <a:blip r:embed="rId12"/>
          <a:stretch>
            <a:fillRect/>
          </a:stretch>
        </p:blipFill>
        <p:spPr>
          <a:xfrm>
            <a:off x="323850" y="195580"/>
            <a:ext cx="2246630" cy="1588770"/>
          </a:xfrm>
          <a:prstGeom prst="rect">
            <a:avLst/>
          </a:prstGeom>
          <a:noFill/>
          <a:ln w="9525">
            <a:solidFill>
              <a:schemeClr val="bg1"/>
            </a:solidFill>
          </a:ln>
        </p:spPr>
      </p:pic>
      <p:pic>
        <p:nvPicPr>
          <p:cNvPr id="5" name="Picture 2"/>
          <p:cNvPicPr>
            <a:picLocks noChangeAspect="1"/>
          </p:cNvPicPr>
          <p:nvPr>
            <p:custDataLst>
              <p:tags r:id="rId15"/>
            </p:custDataLst>
          </p:nvPr>
        </p:nvPicPr>
        <p:blipFill>
          <a:blip r:embed="rId14"/>
          <a:stretch>
            <a:fillRect/>
          </a:stretch>
        </p:blipFill>
        <p:spPr>
          <a:xfrm>
            <a:off x="3420110" y="627380"/>
            <a:ext cx="1744345" cy="1949450"/>
          </a:xfrm>
          <a:prstGeom prst="rect">
            <a:avLst/>
          </a:prstGeom>
          <a:noFill/>
          <a:ln w="9525">
            <a:solidFill>
              <a:schemeClr val="bg1"/>
            </a:solidFill>
          </a:ln>
        </p:spPr>
      </p:pic>
      <p:pic>
        <p:nvPicPr>
          <p:cNvPr id="9" name="Picture 6" descr="DSCN3306"/>
          <p:cNvPicPr preferRelativeResize="0"/>
          <p:nvPr>
            <p:custDataLst>
              <p:tags r:id="rId17"/>
            </p:custDataLst>
          </p:nvPr>
        </p:nvPicPr>
        <p:blipFill>
          <a:blip r:embed="rId16"/>
          <a:stretch>
            <a:fillRect/>
          </a:stretch>
        </p:blipFill>
        <p:spPr>
          <a:xfrm>
            <a:off x="395288" y="2536508"/>
            <a:ext cx="2581275" cy="1647825"/>
          </a:xfrm>
          <a:prstGeom prst="rect">
            <a:avLst/>
          </a:prstGeom>
          <a:noFill/>
          <a:ln w="9525">
            <a:solidFill>
              <a:schemeClr val="bg1"/>
            </a:solidFill>
          </a:ln>
        </p:spPr>
      </p:pic>
      <p:sp>
        <p:nvSpPr>
          <p:cNvPr id="10" name="文本框 9"/>
          <p:cNvSpPr txBox="1"/>
          <p:nvPr>
            <p:custDataLst>
              <p:tags r:id="rId18"/>
            </p:custDataLst>
          </p:nvPr>
        </p:nvSpPr>
        <p:spPr>
          <a:xfrm>
            <a:off x="3996055" y="2715895"/>
            <a:ext cx="847725" cy="2755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200">
                <a:solidFill>
                  <a:schemeClr val="bg1"/>
                </a:solidFill>
                <a:sym typeface="+mn-ea"/>
              </a:rPr>
              <a:t>类型二</a:t>
            </a:r>
            <a:endParaRPr lang="zh-CN" altLang="en-US" sz="1200">
              <a:solidFill>
                <a:schemeClr val="bg1"/>
              </a:solidFill>
              <a:sym typeface="+mn-ea"/>
            </a:endParaRPr>
          </a:p>
        </p:txBody>
      </p:sp>
      <p:sp>
        <p:nvSpPr>
          <p:cNvPr id="11" name="文本框 10"/>
          <p:cNvSpPr txBox="1"/>
          <p:nvPr>
            <p:custDataLst>
              <p:tags r:id="rId19"/>
            </p:custDataLst>
          </p:nvPr>
        </p:nvSpPr>
        <p:spPr>
          <a:xfrm>
            <a:off x="1331595" y="4248150"/>
            <a:ext cx="791210" cy="2755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200">
                <a:solidFill>
                  <a:schemeClr val="bg1"/>
                </a:solidFill>
              </a:rPr>
              <a:t>类型三</a:t>
            </a:r>
            <a:endParaRPr lang="zh-CN" altLang="en-US" sz="1200">
              <a:solidFill>
                <a:schemeClr val="bg1"/>
              </a:solidFill>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42" presetClass="path" presetSubtype="0" dur="5000" fill="hold" nodeType="withEffect">
                                  <p:stCondLst>
                                    <p:cond delay="800"/>
                                  </p:stCondLst>
                                  <p:childTnLst>
                                    <p:animMotion origin="layout" path="M -1.94444E-06 -1.66873E-06 L -0.68298 -0.00154" pathEditMode="relative" rAng="0" ptsTypes="AA">
                                      <p:cBhvr>
                                        <p:cTn id="10" dur="5000" fill="hold"/>
                                        <p:tgtEl>
                                          <p:spTgt spid="62"/>
                                        </p:tgtEl>
                                        <p:attrNameLst>
                                          <p:attrName>ppt_x</p:attrName>
                                          <p:attrName>ppt_y</p:attrName>
                                        </p:attrNameLst>
                                      </p:cBhvr>
                                      <p:rCtr x="-34149" y="-93"/>
                                    </p:animMotion>
                                  </p:childTnLst>
                                </p:cTn>
                              </p:par>
                              <p:par>
                                <p:cTn id="11" presetID="42" presetClass="path" presetSubtype="0" dur="5000" fill="hold" nodeType="withEffect">
                                  <p:stCondLst>
                                    <p:cond delay="900"/>
                                  </p:stCondLst>
                                  <p:childTnLst>
                                    <p:animMotion origin="layout" path="M -0.0316 -4.25216E-06 L -0.61059 -4.25216E-06" pathEditMode="relative" rAng="0" ptsTypes="AA">
                                      <p:cBhvr>
                                        <p:cTn id="12" dur="5000" fill="hold"/>
                                        <p:tgtEl>
                                          <p:spTgt spid="60"/>
                                        </p:tgtEl>
                                        <p:attrNameLst>
                                          <p:attrName>ppt_x</p:attrName>
                                          <p:attrName>ppt_y</p:attrName>
                                        </p:attrNameLst>
                                      </p:cBhvr>
                                      <p:rCtr x="-28958" y="0"/>
                                    </p:animMotion>
                                  </p:childTnLst>
                                </p:cTn>
                              </p:par>
                              <p:par>
                                <p:cTn id="13" presetID="42" presetClass="path" presetSubtype="0" dur="5000" fill="hold" nodeType="withEffect">
                                  <p:stCondLst>
                                    <p:cond delay="900"/>
                                  </p:stCondLst>
                                  <p:childTnLst>
                                    <p:animMotion origin="layout" path="M -1.94444E-06 -5.19159E-07 L -0.63107 0.00742" pathEditMode="relative" rAng="0" ptsTypes="AA">
                                      <p:cBhvr>
                                        <p:cTn id="14" dur="5000" fill="hold"/>
                                        <p:tgtEl>
                                          <p:spTgt spid="19"/>
                                        </p:tgtEl>
                                        <p:attrNameLst>
                                          <p:attrName>ppt_x</p:attrName>
                                          <p:attrName>ppt_y</p:attrName>
                                        </p:attrNameLst>
                                      </p:cBhvr>
                                      <p:rCtr x="-31563" y="371"/>
                                    </p:animMotion>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 presetClass="entr" presetSubtype="0" dur="1"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 presetClass="entr" presetSubtype="0" dur="1"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2" presetClass="entr" presetSubtype="4" dur="50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 presetClass="entr" presetSubtype="0" dur="1" fill="hold" nodeType="clickEffect">
                                  <p:stCondLst>
                                    <p:cond delay="0"/>
                                  </p:stCondLst>
                                  <p:childTnLst>
                                    <p:set>
                                      <p:cBhvr>
                                        <p:cTn id="4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2">
                                            <p:txEl>
                                              <p:pRg st="0" end="0"/>
                                            </p:txEl>
                                          </p:spTgt>
                                        </p:tgtEl>
                                        <p:attrNameLst>
                                          <p:attrName>style.visibility</p:attrName>
                                        </p:attrNameLst>
                                      </p:cBhvr>
                                      <p:to>
                                        <p:strVal val="visible"/>
                                      </p:to>
                                    </p:set>
                                    <p:anim calcmode="lin" valueType="num">
                                      <p:cBhvr additive="base">
                                        <p:cTn id="4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custDataLst>
              <p:tags r:id="rId3"/>
            </p:custDataLst>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custDataLst>
              <p:tags r:id="rId6"/>
            </p:custDataLst>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323153" y="199544"/>
            <a:ext cx="2621280" cy="82994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学习目标</a:t>
            </a:r>
            <a:endParaRPr lang="zh-CN" altLang="en-US" sz="4800" b="1">
              <a:solidFill>
                <a:schemeClr val="bg1"/>
              </a:solidFill>
              <a:latin typeface="微软雅黑" panose="020b0503020204020204" pitchFamily="34" charset="-122"/>
              <a:ea typeface="微软雅黑" panose="020b0503020204020204" pitchFamily="34" charset="-122"/>
            </a:endParaRPr>
          </a:p>
        </p:txBody>
      </p:sp>
      <p:sp>
        <p:nvSpPr>
          <p:cNvPr id="17" name="矩形 16"/>
          <p:cNvSpPr/>
          <p:nvPr/>
        </p:nvSpPr>
        <p:spPr>
          <a:xfrm>
            <a:off x="3330002" y="810345"/>
            <a:ext cx="309880" cy="64516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3600">
              <a:solidFill>
                <a:schemeClr val="bg1">
                  <a:alpha val="42000"/>
                </a:schemeClr>
              </a:solidFill>
              <a:latin typeface="Impact" panose="020b0806030902050204" pitchFamily="34" charset="0"/>
            </a:endParaRPr>
          </a:p>
        </p:txBody>
      </p:sp>
      <p:pic>
        <p:nvPicPr>
          <p:cNvPr id="19"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6" name="组合 5"/>
          <p:cNvGrpSpPr/>
          <p:nvPr>
            <p:custDataLst>
              <p:tags r:id="rId7"/>
            </p:custDataLst>
          </p:nvPr>
        </p:nvGrpSpPr>
        <p:grpSpPr>
          <a:xfrm>
            <a:off x="899557" y="1250583"/>
            <a:ext cx="7489190" cy="583565"/>
            <a:chOff x="2657710" y="1695617"/>
            <a:chExt cx="7489190" cy="583565"/>
          </a:xfrm>
        </p:grpSpPr>
        <p:sp>
          <p:nvSpPr>
            <p:cNvPr id="20" name="矩形 19"/>
            <p:cNvSpPr/>
            <p:nvPr/>
          </p:nvSpPr>
          <p:spPr>
            <a:xfrm>
              <a:off x="2657710" y="1695617"/>
              <a:ext cx="63671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01.</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1" name="TextBox 20"/>
            <p:cNvSpPr txBox="1"/>
            <p:nvPr/>
          </p:nvSpPr>
          <p:spPr>
            <a:xfrm>
              <a:off x="3225400" y="1739432"/>
              <a:ext cx="692150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能掌握城市轨道交通车站安全门系统的分类；</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203848" y="2067694"/>
              <a:ext cx="3179873" cy="72008"/>
              <a:chOff x="3203848" y="2067694"/>
              <a:chExt cx="3179873" cy="72008"/>
            </a:xfrm>
          </p:grpSpPr>
          <p:cxnSp>
            <p:nvCxnSpPr>
              <p:cNvPr id="3" name="直接连接符 2"/>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等腰三角形 3"/>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7" name="组合 6"/>
          <p:cNvGrpSpPr/>
          <p:nvPr>
            <p:custDataLst>
              <p:tags r:id="rId8"/>
            </p:custDataLst>
          </p:nvPr>
        </p:nvGrpSpPr>
        <p:grpSpPr>
          <a:xfrm>
            <a:off x="539512" y="2209138"/>
            <a:ext cx="4689475" cy="583565"/>
            <a:chOff x="2657710" y="2324211"/>
            <a:chExt cx="4689475" cy="583565"/>
          </a:xfrm>
        </p:grpSpPr>
        <p:sp>
          <p:nvSpPr>
            <p:cNvPr id="22" name="矩形 21"/>
            <p:cNvSpPr/>
            <p:nvPr/>
          </p:nvSpPr>
          <p:spPr>
            <a:xfrm>
              <a:off x="2657710" y="2324211"/>
              <a:ext cx="686406"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02.</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3" name="TextBox 22"/>
            <p:cNvSpPr txBox="1"/>
            <p:nvPr/>
          </p:nvSpPr>
          <p:spPr>
            <a:xfrm>
              <a:off x="3225400" y="2368026"/>
              <a:ext cx="412178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24" name="组合 23"/>
            <p:cNvGrpSpPr/>
            <p:nvPr/>
          </p:nvGrpSpPr>
          <p:grpSpPr>
            <a:xfrm>
              <a:off x="3203848" y="2696288"/>
              <a:ext cx="3179873" cy="72008"/>
              <a:chOff x="3203848" y="2067694"/>
              <a:chExt cx="3179873" cy="72008"/>
            </a:xfrm>
          </p:grpSpPr>
          <p:cxnSp>
            <p:nvCxnSpPr>
              <p:cNvPr id="25" name="直接连接符 24"/>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等腰三角形 25"/>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28" name="组合 27"/>
          <p:cNvGrpSpPr/>
          <p:nvPr>
            <p:custDataLst>
              <p:tags r:id="rId9"/>
            </p:custDataLst>
          </p:nvPr>
        </p:nvGrpSpPr>
        <p:grpSpPr>
          <a:xfrm>
            <a:off x="251222" y="3108638"/>
            <a:ext cx="6193155" cy="583565"/>
            <a:chOff x="2657710" y="2324211"/>
            <a:chExt cx="6193155" cy="583565"/>
          </a:xfrm>
        </p:grpSpPr>
        <p:sp>
          <p:nvSpPr>
            <p:cNvPr id="29" name="矩形 28"/>
            <p:cNvSpPr/>
            <p:nvPr/>
          </p:nvSpPr>
          <p:spPr>
            <a:xfrm>
              <a:off x="2657710" y="2324211"/>
              <a:ext cx="697627"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03.</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30" name="TextBox 29"/>
            <p:cNvSpPr txBox="1"/>
            <p:nvPr/>
          </p:nvSpPr>
          <p:spPr>
            <a:xfrm>
              <a:off x="3225400" y="2368026"/>
              <a:ext cx="562546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能了解屏蔽门的主要技术参数；</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3203848" y="2696288"/>
              <a:ext cx="3179873" cy="72008"/>
              <a:chOff x="3203848" y="2067694"/>
              <a:chExt cx="3179873" cy="72008"/>
            </a:xfrm>
          </p:grpSpPr>
          <p:cxnSp>
            <p:nvCxnSpPr>
              <p:cNvPr id="32" name="直接连接符 31"/>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3" name="等腰三角形 32"/>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8" name="组合 7"/>
          <p:cNvGrpSpPr/>
          <p:nvPr/>
        </p:nvGrpSpPr>
        <p:grpSpPr>
          <a:xfrm>
            <a:off x="5075555" y="3940175"/>
            <a:ext cx="1983740" cy="975360"/>
            <a:chOff x="5952" y="4718"/>
            <a:chExt cx="3124" cy="1536"/>
          </a:xfrm>
        </p:grpSpPr>
        <p:pic>
          <p:nvPicPr>
            <p:cNvPr id="9" name="图片 8" descr="火车_#f4ea29_128_3636046"/>
            <p:cNvPicPr>
              <a:picLocks noChangeAspect="1"/>
            </p:cNvPicPr>
            <p:nvPr>
              <p:custDataLst>
                <p:tags r:id="rId11"/>
              </p:custDataLst>
            </p:nvPr>
          </p:nvPicPr>
          <p:blipFill>
            <a:blip r:embed="rId10"/>
            <a:stretch>
              <a:fillRect/>
            </a:stretch>
          </p:blipFill>
          <p:spPr>
            <a:xfrm>
              <a:off x="7540" y="4718"/>
              <a:ext cx="1536" cy="1536"/>
            </a:xfrm>
            <a:prstGeom prst="rect">
              <a:avLst/>
            </a:prstGeom>
          </p:spPr>
        </p:pic>
        <p:pic>
          <p:nvPicPr>
            <p:cNvPr id="10" name="图片 9" descr="火车_#f4ea29_128_3636046"/>
            <p:cNvPicPr>
              <a:picLocks noChangeAspect="1"/>
            </p:cNvPicPr>
            <p:nvPr>
              <p:custDataLst>
                <p:tags r:id="rId12"/>
              </p:custDataLst>
            </p:nvPr>
          </p:nvPicPr>
          <p:blipFill>
            <a:blip r:embed="rId10"/>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11"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13"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sp>
        <p:nvSpPr>
          <p:cNvPr id="14" name="TextBox 22"/>
          <p:cNvSpPr txBox="1"/>
          <p:nvPr>
            <p:custDataLst>
              <p:tags r:id="rId13"/>
            </p:custDataLst>
          </p:nvPr>
        </p:nvSpPr>
        <p:spPr>
          <a:xfrm>
            <a:off x="1043305" y="2186940"/>
            <a:ext cx="653605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能掌握不同类型的安全门系统的基本结构与功能特点；</a:t>
            </a:r>
            <a:endParaRPr lang="zh-CN" altLang="en-US" sz="200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1" dur="50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par>
                                <p:cTn id="13" presetID="2" presetClass="entr" presetSubtype="1" dur="500" fill="hold" grpId="0" nodeType="withEffect">
                                  <p:stCondLst>
                                    <p:cond delay="3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0-#ppt_h/2"/>
                                          </p:val>
                                        </p:tav>
                                        <p:tav tm="100000">
                                          <p:val>
                                            <p:strVal val="#ppt_y"/>
                                          </p:val>
                                        </p:tav>
                                      </p:tavLst>
                                    </p:anim>
                                  </p:childTnLst>
                                </p:cTn>
                              </p:par>
                              <p:par>
                                <p:cTn id="17" presetID="42" presetClass="path" presetSubtype="0" dur="5000" fill="hold" nodeType="withEffect">
                                  <p:stCondLst>
                                    <p:cond delay="800"/>
                                  </p:stCondLst>
                                  <p:childTnLst>
                                    <p:animMotion origin="layout" path="M -1.94444E-06 -1.66873E-06 L -0.68298 -0.00154" pathEditMode="relative" rAng="0" ptsTypes="AA">
                                      <p:cBhvr>
                                        <p:cTn id="18" dur="5000" fill="hold"/>
                                        <p:tgtEl>
                                          <p:spTgt spid="62"/>
                                        </p:tgtEl>
                                        <p:attrNameLst>
                                          <p:attrName>ppt_x</p:attrName>
                                          <p:attrName>ppt_y</p:attrName>
                                        </p:attrNameLst>
                                      </p:cBhvr>
                                      <p:rCtr x="-34149" y="-93"/>
                                    </p:animMotion>
                                  </p:childTnLst>
                                </p:cTn>
                              </p:par>
                              <p:par>
                                <p:cTn id="19" presetID="42" presetClass="path" presetSubtype="0" dur="5000" fill="hold" nodeType="withEffect">
                                  <p:stCondLst>
                                    <p:cond delay="900"/>
                                  </p:stCondLst>
                                  <p:childTnLst>
                                    <p:animMotion origin="layout" path="M -0.0316 -4.25216E-06 L -0.61059 -4.25216E-06" pathEditMode="relative" rAng="0" ptsTypes="AA">
                                      <p:cBhvr>
                                        <p:cTn id="20" dur="5000" fill="hold"/>
                                        <p:tgtEl>
                                          <p:spTgt spid="60"/>
                                        </p:tgtEl>
                                        <p:attrNameLst>
                                          <p:attrName>ppt_x</p:attrName>
                                          <p:attrName>ppt_y</p:attrName>
                                        </p:attrNameLst>
                                      </p:cBhvr>
                                      <p:rCtr x="-28958" y="0"/>
                                    </p:animMotion>
                                  </p:childTnLst>
                                </p:cTn>
                              </p:par>
                              <p:par>
                                <p:cTn id="21" presetID="42" presetClass="path" presetSubtype="0" dur="5000" fill="hold" nodeType="withEffect">
                                  <p:stCondLst>
                                    <p:cond delay="900"/>
                                  </p:stCondLst>
                                  <p:childTnLst>
                                    <p:animMotion origin="layout" path="M -1.94444E-06 -5.19159E-07 L -0.63107 0.00742" pathEditMode="relative" rAng="0" ptsTypes="AA">
                                      <p:cBhvr>
                                        <p:cTn id="22" dur="5000" fill="hold"/>
                                        <p:tgtEl>
                                          <p:spTgt spid="19"/>
                                        </p:tgtEl>
                                        <p:attrNameLst>
                                          <p:attrName>ppt_x</p:attrName>
                                          <p:attrName>ppt_y</p:attrName>
                                        </p:attrNameLst>
                                      </p:cBhvr>
                                      <p:rCtr x="-31563" y="371"/>
                                    </p:animMotion>
                                  </p:childTnLst>
                                </p:cTn>
                              </p:par>
                              <p:par>
                                <p:cTn id="23" presetID="47" presetClass="entr" presetSubtype="0" dur="1000" fill="hold" nodeType="withEffect">
                                  <p:stCondLst>
                                    <p:cond delay="350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par>
                                <p:cTn id="28" presetID="47" presetClass="entr" presetSubtype="0" dur="1000" fill="hold" nodeType="withEffect">
                                  <p:stCondLst>
                                    <p:cond delay="370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1000"/>
                                        <p:tgtEl>
                                          <p:spTgt spid="7"/>
                                        </p:tgtEl>
                                      </p:cBhvr>
                                    </p:animEffect>
                                    <p:anim calcmode="lin" valueType="num">
                                      <p:cBhvr>
                                        <p:cTn id="31" dur="1000" fill="hold"/>
                                        <p:tgtEl>
                                          <p:spTgt spid="7"/>
                                        </p:tgtEl>
                                        <p:attrNameLst>
                                          <p:attrName>ppt_x</p:attrName>
                                        </p:attrNameLst>
                                      </p:cBhvr>
                                      <p:tavLst>
                                        <p:tav tm="0">
                                          <p:val>
                                            <p:strVal val="#ppt_x"/>
                                          </p:val>
                                        </p:tav>
                                        <p:tav tm="100000">
                                          <p:val>
                                            <p:strVal val="#ppt_x"/>
                                          </p:val>
                                        </p:tav>
                                      </p:tavLst>
                                    </p:anim>
                                    <p:anim calcmode="lin" valueType="num">
                                      <p:cBhvr>
                                        <p:cTn id="32" dur="1000" fill="hold"/>
                                        <p:tgtEl>
                                          <p:spTgt spid="7"/>
                                        </p:tgtEl>
                                        <p:attrNameLst>
                                          <p:attrName>ppt_y</p:attrName>
                                        </p:attrNameLst>
                                      </p:cBhvr>
                                      <p:tavLst>
                                        <p:tav tm="0">
                                          <p:val>
                                            <p:strVal val="#ppt_y-.1"/>
                                          </p:val>
                                        </p:tav>
                                        <p:tav tm="100000">
                                          <p:val>
                                            <p:strVal val="#ppt_y"/>
                                          </p:val>
                                        </p:tav>
                                      </p:tavLst>
                                    </p:anim>
                                  </p:childTnLst>
                                </p:cTn>
                              </p:par>
                              <p:par>
                                <p:cTn id="33" presetID="47" presetClass="entr" presetSubtype="0" dur="1000" fill="hold" nodeType="withEffect">
                                  <p:stCondLst>
                                    <p:cond delay="3900"/>
                                  </p:stCondLst>
                                  <p:childTnLst>
                                    <p:set>
                                      <p:cBhvr>
                                        <p:cTn id="34" dur="1" fill="hold">
                                          <p:stCondLst>
                                            <p:cond delay="0"/>
                                          </p:stCondLst>
                                        </p:cTn>
                                        <p:tgtEl>
                                          <p:spTgt spid="28"/>
                                        </p:tgtEl>
                                        <p:attrNameLst>
                                          <p:attrName>style.visibility</p:attrName>
                                        </p:attrNameLst>
                                      </p:cBhvr>
                                      <p:to>
                                        <p:strVal val="visible"/>
                                      </p:to>
                                    </p:set>
                                    <p:animEffect transition="in" filter="fade">
                                      <p:cBhvr>
                                        <p:cTn id="35" dur="1000"/>
                                        <p:tgtEl>
                                          <p:spTgt spid="28"/>
                                        </p:tgtEl>
                                      </p:cBhvr>
                                    </p:animEffect>
                                    <p:anim calcmode="lin" valueType="num">
                                      <p:cBhvr>
                                        <p:cTn id="36" dur="1000" fill="hold"/>
                                        <p:tgtEl>
                                          <p:spTgt spid="28"/>
                                        </p:tgtEl>
                                        <p:attrNameLst>
                                          <p:attrName>ppt_x</p:attrName>
                                        </p:attrNameLst>
                                      </p:cBhvr>
                                      <p:tavLst>
                                        <p:tav tm="0">
                                          <p:val>
                                            <p:strVal val="#ppt_x"/>
                                          </p:val>
                                        </p:tav>
                                        <p:tav tm="100000">
                                          <p:val>
                                            <p:strVal val="#ppt_x"/>
                                          </p:val>
                                        </p:tav>
                                      </p:tavLst>
                                    </p:anim>
                                    <p:anim calcmode="lin" valueType="num">
                                      <p:cBhvr>
                                        <p:cTn id="37"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45" name="Picture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5774" y="4203365"/>
            <a:ext cx="6588226" cy="931679"/>
          </a:xfrm>
          <a:prstGeom prst="rect">
            <a:avLst/>
          </a:prstGeom>
          <a:effectLst/>
        </p:spPr>
      </p:pic>
      <p:sp>
        <p:nvSpPr>
          <p:cNvPr id="80" name="矩形 79"/>
          <p:cNvSpPr/>
          <p:nvPr/>
        </p:nvSpPr>
        <p:spPr>
          <a:xfrm>
            <a:off x="464770" y="0"/>
            <a:ext cx="2091005"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1" name="矩形 80"/>
          <p:cNvSpPr/>
          <p:nvPr/>
        </p:nvSpPr>
        <p:spPr>
          <a:xfrm>
            <a:off x="0" y="0"/>
            <a:ext cx="226774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6" name="矩形 85"/>
          <p:cNvSpPr/>
          <p:nvPr/>
        </p:nvSpPr>
        <p:spPr>
          <a:xfrm>
            <a:off x="255751" y="987574"/>
            <a:ext cx="1848647" cy="193899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6000" smtClean="0">
                <a:solidFill>
                  <a:schemeClr val="bg1">
                    <a:alpha val="42000"/>
                  </a:schemeClr>
                </a:solidFill>
                <a:latin typeface="Impact" panose="020b0806030902050204" pitchFamily="34" charset="0"/>
              </a:rPr>
              <a:t>PART </a:t>
            </a:r>
            <a:endParaRPr lang="en-US" altLang="zh-CN" sz="6000" smtClean="0">
              <a:solidFill>
                <a:schemeClr val="bg1">
                  <a:alpha val="42000"/>
                </a:schemeClr>
              </a:solidFill>
              <a:latin typeface="Impact" panose="020b0806030902050204" pitchFamily="34" charset="0"/>
            </a:endParaRPr>
          </a:p>
          <a:p>
            <a:pPr algn="ctr"/>
            <a:r>
              <a:rPr lang="en-US" altLang="zh-CN" sz="6000" smtClean="0">
                <a:solidFill>
                  <a:schemeClr val="bg1">
                    <a:alpha val="42000"/>
                  </a:schemeClr>
                </a:solidFill>
                <a:latin typeface="Impact" panose="020b0806030902050204" pitchFamily="34" charset="0"/>
              </a:rPr>
              <a:t>01</a:t>
            </a:r>
            <a:endParaRPr lang="en-US" altLang="zh-CN" sz="6000">
              <a:solidFill>
                <a:schemeClr val="bg1">
                  <a:alpha val="42000"/>
                </a:schemeClr>
              </a:solidFill>
              <a:latin typeface="Impact" panose="020b0806030902050204" pitchFamily="34" charset="0"/>
            </a:endParaRPr>
          </a:p>
        </p:txBody>
      </p:sp>
      <p:pic>
        <p:nvPicPr>
          <p:cNvPr id="44"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3121092"/>
            <a:ext cx="1131556" cy="2022408"/>
          </a:xfrm>
          <a:prstGeom prst="rect">
            <a:avLst/>
          </a:prstGeom>
          <a:effectLst>
            <a:outerShdw blurRad="50800" dist="76200" dir="2700000" sx="99000" sy="99000" algn="tl" rotWithShape="0">
              <a:prstClr val="black">
                <a:alpha val="30000"/>
              </a:prstClr>
            </a:outerShdw>
          </a:effectLst>
        </p:spPr>
      </p:pic>
      <p:sp>
        <p:nvSpPr>
          <p:cNvPr id="49" name="TextBox 48"/>
          <p:cNvSpPr txBox="1"/>
          <p:nvPr>
            <p:custDataLst>
              <p:tags r:id="rId5"/>
            </p:custDataLst>
          </p:nvPr>
        </p:nvSpPr>
        <p:spPr>
          <a:xfrm>
            <a:off x="4067810" y="1347470"/>
            <a:ext cx="4006215" cy="172466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r>
              <a:rPr lang="zh-CN" altLang="en-US" sz="40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rPr>
              <a:t>城市轨道交通车</a:t>
            </a:r>
            <a:endParaRPr lang="zh-CN" altLang="en-US" sz="36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endParaRPr>
          </a:p>
          <a:p>
            <a:pPr algn="l"/>
            <a:r>
              <a:rPr lang="en-US" altLang="zh-CN" sz="36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rPr>
              <a:t> </a:t>
            </a:r>
            <a:r>
              <a:rPr lang="zh-CN" altLang="en-US" sz="36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rPr>
              <a:t>安全门系统分类</a:t>
            </a:r>
            <a:endParaRPr lang="zh-CN" altLang="en-US" sz="36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endParaRPr>
          </a:p>
        </p:txBody>
      </p:sp>
      <p:cxnSp>
        <p:nvCxnSpPr>
          <p:cNvPr id="50" name="直接连接符 49"/>
          <p:cNvCxnSpPr/>
          <p:nvPr/>
        </p:nvCxnSpPr>
        <p:spPr>
          <a:xfrm>
            <a:off x="4427984" y="2621273"/>
            <a:ext cx="2952328"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80"/>
                                        </p:tgtEl>
                                        <p:attrNameLst>
                                          <p:attrName>style.visibility</p:attrName>
                                        </p:attrNameLst>
                                      </p:cBhvr>
                                      <p:to>
                                        <p:strVal val="visible"/>
                                      </p:to>
                                    </p:set>
                                    <p:anim calcmode="lin" valueType="num">
                                      <p:cBhvr additive="base">
                                        <p:cTn id="7" dur="500" fill="hold"/>
                                        <p:tgtEl>
                                          <p:spTgt spid="80"/>
                                        </p:tgtEl>
                                        <p:attrNameLst>
                                          <p:attrName>ppt_x</p:attrName>
                                        </p:attrNameLst>
                                      </p:cBhvr>
                                      <p:tavLst>
                                        <p:tav tm="0">
                                          <p:val>
                                            <p:strVal val="0-#ppt_w/2"/>
                                          </p:val>
                                        </p:tav>
                                        <p:tav tm="100000">
                                          <p:val>
                                            <p:strVal val="#ppt_x"/>
                                          </p:val>
                                        </p:tav>
                                      </p:tavLst>
                                    </p:anim>
                                    <p:anim calcmode="lin" valueType="num">
                                      <p:cBhvr additive="base">
                                        <p:cTn id="8" dur="500" fill="hold"/>
                                        <p:tgtEl>
                                          <p:spTgt spid="80"/>
                                        </p:tgtEl>
                                        <p:attrNameLst>
                                          <p:attrName>ppt_y</p:attrName>
                                        </p:attrNameLst>
                                      </p:cBhvr>
                                      <p:tavLst>
                                        <p:tav tm="0">
                                          <p:val>
                                            <p:strVal val="#ppt_y"/>
                                          </p:val>
                                        </p:tav>
                                        <p:tav tm="100000">
                                          <p:val>
                                            <p:strVal val="#ppt_y"/>
                                          </p:val>
                                        </p:tav>
                                      </p:tavLst>
                                    </p:anim>
                                  </p:childTnLst>
                                </p:cTn>
                              </p:par>
                              <p:par>
                                <p:cTn id="9" presetID="2" presetClass="entr" presetSubtype="8" dur="600" fill="hold" grpId="0" nodeType="withEffect">
                                  <p:stCondLst>
                                    <p:cond delay="100"/>
                                  </p:stCondLst>
                                  <p:childTnLst>
                                    <p:set>
                                      <p:cBhvr>
                                        <p:cTn id="10" dur="1" fill="hold">
                                          <p:stCondLst>
                                            <p:cond delay="0"/>
                                          </p:stCondLst>
                                        </p:cTn>
                                        <p:tgtEl>
                                          <p:spTgt spid="81"/>
                                        </p:tgtEl>
                                        <p:attrNameLst>
                                          <p:attrName>style.visibility</p:attrName>
                                        </p:attrNameLst>
                                      </p:cBhvr>
                                      <p:to>
                                        <p:strVal val="visible"/>
                                      </p:to>
                                    </p:set>
                                    <p:anim calcmode="lin" valueType="num">
                                      <p:cBhvr additive="base">
                                        <p:cTn id="11" dur="600" fill="hold"/>
                                        <p:tgtEl>
                                          <p:spTgt spid="81"/>
                                        </p:tgtEl>
                                        <p:attrNameLst>
                                          <p:attrName>ppt_x</p:attrName>
                                        </p:attrNameLst>
                                      </p:cBhvr>
                                      <p:tavLst>
                                        <p:tav tm="0">
                                          <p:val>
                                            <p:strVal val="0-#ppt_w/2"/>
                                          </p:val>
                                        </p:tav>
                                        <p:tav tm="100000">
                                          <p:val>
                                            <p:strVal val="#ppt_x"/>
                                          </p:val>
                                        </p:tav>
                                      </p:tavLst>
                                    </p:anim>
                                    <p:anim calcmode="lin" valueType="num">
                                      <p:cBhvr additive="base">
                                        <p:cTn id="12" dur="600" fill="hold"/>
                                        <p:tgtEl>
                                          <p:spTgt spid="81"/>
                                        </p:tgtEl>
                                        <p:attrNameLst>
                                          <p:attrName>ppt_y</p:attrName>
                                        </p:attrNameLst>
                                      </p:cBhvr>
                                      <p:tavLst>
                                        <p:tav tm="0">
                                          <p:val>
                                            <p:strVal val="#ppt_y"/>
                                          </p:val>
                                        </p:tav>
                                        <p:tav tm="100000">
                                          <p:val>
                                            <p:strVal val="#ppt_y"/>
                                          </p:val>
                                        </p:tav>
                                      </p:tavLst>
                                    </p:anim>
                                  </p:childTnLst>
                                </p:cTn>
                              </p:par>
                              <p:par>
                                <p:cTn id="13" presetID="2" presetClass="entr" presetSubtype="1" dur="500" fill="hold" grpId="0" nodeType="withEffect">
                                  <p:stCondLst>
                                    <p:cond delay="800"/>
                                  </p:stCondLst>
                                  <p:childTnLst>
                                    <p:set>
                                      <p:cBhvr>
                                        <p:cTn id="14" dur="1" fill="hold">
                                          <p:stCondLst>
                                            <p:cond delay="0"/>
                                          </p:stCondLst>
                                        </p:cTn>
                                        <p:tgtEl>
                                          <p:spTgt spid="86"/>
                                        </p:tgtEl>
                                        <p:attrNameLst>
                                          <p:attrName>style.visibility</p:attrName>
                                        </p:attrNameLst>
                                      </p:cBhvr>
                                      <p:to>
                                        <p:strVal val="visible"/>
                                      </p:to>
                                    </p:set>
                                    <p:anim calcmode="lin" valueType="num">
                                      <p:cBhvr additive="base">
                                        <p:cTn id="15" dur="500" fill="hold"/>
                                        <p:tgtEl>
                                          <p:spTgt spid="86"/>
                                        </p:tgtEl>
                                        <p:attrNameLst>
                                          <p:attrName>ppt_x</p:attrName>
                                        </p:attrNameLst>
                                      </p:cBhvr>
                                      <p:tavLst>
                                        <p:tav tm="0">
                                          <p:val>
                                            <p:strVal val="#ppt_x"/>
                                          </p:val>
                                        </p:tav>
                                        <p:tav tm="100000">
                                          <p:val>
                                            <p:strVal val="#ppt_x"/>
                                          </p:val>
                                        </p:tav>
                                      </p:tavLst>
                                    </p:anim>
                                    <p:anim calcmode="lin" valueType="num">
                                      <p:cBhvr additive="base">
                                        <p:cTn id="16" dur="500" fill="hold"/>
                                        <p:tgtEl>
                                          <p:spTgt spid="86"/>
                                        </p:tgtEl>
                                        <p:attrNameLst>
                                          <p:attrName>ppt_y</p:attrName>
                                        </p:attrNameLst>
                                      </p:cBhvr>
                                      <p:tavLst>
                                        <p:tav tm="0">
                                          <p:val>
                                            <p:strVal val="0-#ppt_h/2"/>
                                          </p:val>
                                        </p:tav>
                                        <p:tav tm="100000">
                                          <p:val>
                                            <p:strVal val="#ppt_y"/>
                                          </p:val>
                                        </p:tav>
                                      </p:tavLst>
                                    </p:anim>
                                  </p:childTnLst>
                                </p:cTn>
                              </p:par>
                              <p:par>
                                <p:cTn id="17" presetID="42" presetClass="entr" presetSubtype="0" dur="1000" fill="hold" nodeType="withEffect">
                                  <p:stCondLst>
                                    <p:cond delay="80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1000"/>
                                        <p:tgtEl>
                                          <p:spTgt spid="44"/>
                                        </p:tgtEl>
                                      </p:cBhvr>
                                    </p:animEffect>
                                    <p:anim calcmode="lin" valueType="num">
                                      <p:cBhvr>
                                        <p:cTn id="20" dur="1000" fill="hold"/>
                                        <p:tgtEl>
                                          <p:spTgt spid="44"/>
                                        </p:tgtEl>
                                        <p:attrNameLst>
                                          <p:attrName>ppt_x</p:attrName>
                                        </p:attrNameLst>
                                      </p:cBhvr>
                                      <p:tavLst>
                                        <p:tav tm="0">
                                          <p:val>
                                            <p:strVal val="#ppt_x"/>
                                          </p:val>
                                        </p:tav>
                                        <p:tav tm="100000">
                                          <p:val>
                                            <p:strVal val="#ppt_x"/>
                                          </p:val>
                                        </p:tav>
                                      </p:tavLst>
                                    </p:anim>
                                    <p:anim calcmode="lin" valueType="num">
                                      <p:cBhvr>
                                        <p:cTn id="21" dur="1000" fill="hold"/>
                                        <p:tgtEl>
                                          <p:spTgt spid="44"/>
                                        </p:tgtEl>
                                        <p:attrNameLst>
                                          <p:attrName>ppt_y</p:attrName>
                                        </p:attrNameLst>
                                      </p:cBhvr>
                                      <p:tavLst>
                                        <p:tav tm="0">
                                          <p:val>
                                            <p:strVal val="#ppt_y+.1"/>
                                          </p:val>
                                        </p:tav>
                                        <p:tav tm="100000">
                                          <p:val>
                                            <p:strVal val="#ppt_y"/>
                                          </p:val>
                                        </p:tav>
                                      </p:tavLst>
                                    </p:anim>
                                  </p:childTnLst>
                                </p:cTn>
                              </p:par>
                              <p:par>
                                <p:cTn id="22" presetID="2" presetClass="entr" presetSubtype="4" dur="500" fill="hold" nodeType="withEffect">
                                  <p:stCondLst>
                                    <p:cond delay="0"/>
                                  </p:stCondLst>
                                  <p:childTnLst>
                                    <p:set>
                                      <p:cBhvr>
                                        <p:cTn id="23" dur="1" fill="hold">
                                          <p:stCondLst>
                                            <p:cond delay="0"/>
                                          </p:stCondLst>
                                        </p:cTn>
                                        <p:tgtEl>
                                          <p:spTgt spid="45"/>
                                        </p:tgtEl>
                                        <p:attrNameLst>
                                          <p:attrName>style.visibility</p:attrName>
                                        </p:attrNameLst>
                                      </p:cBhvr>
                                      <p:to>
                                        <p:strVal val="visible"/>
                                      </p:to>
                                    </p:set>
                                    <p:anim calcmode="lin" valueType="num">
                                      <p:cBhvr additive="base">
                                        <p:cTn id="24" dur="500" fill="hold"/>
                                        <p:tgtEl>
                                          <p:spTgt spid="45"/>
                                        </p:tgtEl>
                                        <p:attrNameLst>
                                          <p:attrName>ppt_x</p:attrName>
                                        </p:attrNameLst>
                                      </p:cBhvr>
                                      <p:tavLst>
                                        <p:tav tm="0">
                                          <p:val>
                                            <p:strVal val="#ppt_x"/>
                                          </p:val>
                                        </p:tav>
                                        <p:tav tm="100000">
                                          <p:val>
                                            <p:strVal val="#ppt_x"/>
                                          </p:val>
                                        </p:tav>
                                      </p:tavLst>
                                    </p:anim>
                                    <p:anim calcmode="lin" valueType="num">
                                      <p:cBhvr additive="base">
                                        <p:cTn id="25" dur="500" fill="hold"/>
                                        <p:tgtEl>
                                          <p:spTgt spid="45"/>
                                        </p:tgtEl>
                                        <p:attrNameLst>
                                          <p:attrName>ppt_y</p:attrName>
                                        </p:attrNameLst>
                                      </p:cBhvr>
                                      <p:tavLst>
                                        <p:tav tm="0">
                                          <p:val>
                                            <p:strVal val="1+#ppt_h/2"/>
                                          </p:val>
                                        </p:tav>
                                        <p:tav tm="100000">
                                          <p:val>
                                            <p:strVal val="#ppt_y"/>
                                          </p:val>
                                        </p:tav>
                                      </p:tavLst>
                                    </p:anim>
                                  </p:childTnLst>
                                </p:cTn>
                              </p:par>
                            </p:childTnLst>
                          </p:cTn>
                        </p:par>
                        <p:par>
                          <p:cTn id="26" fill="hold" nodeType="afterGroup">
                            <p:stCondLst>
                              <p:cond delay="1800"/>
                            </p:stCondLst>
                            <p:childTnLst>
                              <p:par>
                                <p:cTn id="27" presetID="22" presetClass="entr" presetSubtype="8" dur="500" fill="hold" nodeType="afterEffect">
                                  <p:stCondLst>
                                    <p:cond delay="0"/>
                                  </p:stCondLst>
                                  <p:childTnLst>
                                    <p:set>
                                      <p:cBhvr>
                                        <p:cTn id="28" dur="1" fill="hold">
                                          <p:stCondLst>
                                            <p:cond delay="0"/>
                                          </p:stCondLst>
                                        </p:cTn>
                                        <p:tgtEl>
                                          <p:spTgt spid="50"/>
                                        </p:tgtEl>
                                        <p:attrNameLst>
                                          <p:attrName>style.visibility</p:attrName>
                                        </p:attrNameLst>
                                      </p:cBhvr>
                                      <p:to>
                                        <p:strVal val="visible"/>
                                      </p:to>
                                    </p:set>
                                    <p:animEffect transition="in" filter="wipe(left)">
                                      <p:cBhvr>
                                        <p:cTn id="29" dur="500"/>
                                        <p:tgtEl>
                                          <p:spTgt spid="50"/>
                                        </p:tgtEl>
                                      </p:cBhvr>
                                    </p:animEffect>
                                  </p:childTnLst>
                                </p:cTn>
                              </p:par>
                            </p:childTnLst>
                          </p:cTn>
                        </p:par>
                        <p:par>
                          <p:cTn id="30" fill="hold" nodeType="afterGroup">
                            <p:stCondLst>
                              <p:cond delay="2300"/>
                            </p:stCondLst>
                            <p:childTnLst>
                              <p:par>
                                <p:cTn id="31" presetID="12" presetClass="entr" presetSubtype="1" dur="500" fill="hold" grpId="0" nodeType="afterEffect">
                                  <p:stCondLst>
                                    <p:cond delay="0"/>
                                  </p:stCondLst>
                                  <p:childTnLst>
                                    <p:set>
                                      <p:cBhvr>
                                        <p:cTn id="32" dur="1" fill="hold">
                                          <p:stCondLst>
                                            <p:cond delay="0"/>
                                          </p:stCondLst>
                                        </p:cTn>
                                        <p:tgtEl>
                                          <p:spTgt spid="49"/>
                                        </p:tgtEl>
                                        <p:attrNameLst>
                                          <p:attrName>style.visibility</p:attrName>
                                        </p:attrNameLst>
                                      </p:cBhvr>
                                      <p:to>
                                        <p:strVal val="visible"/>
                                      </p:to>
                                    </p:set>
                                    <p:anim calcmode="lin" valueType="num">
                                      <p:cBhvr additive="base">
                                        <p:cTn id="33" dur="500"/>
                                        <p:tgtEl>
                                          <p:spTgt spid="49"/>
                                        </p:tgtEl>
                                        <p:attrNameLst>
                                          <p:attrName>ppt_y</p:attrName>
                                        </p:attrNameLst>
                                      </p:cBhvr>
                                      <p:tavLst>
                                        <p:tav tm="0">
                                          <p:val>
                                            <p:strVal val="#ppt_y-#ppt_h*1.125000"/>
                                          </p:val>
                                        </p:tav>
                                        <p:tav tm="100000">
                                          <p:val>
                                            <p:strVal val="#ppt_y"/>
                                          </p:val>
                                        </p:tav>
                                      </p:tavLst>
                                    </p:anim>
                                    <p:animEffect transition="in" filter="wipe(down)">
                                      <p:cBhvr>
                                        <p:cTn id="34"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p:bldP spid="81" grpId="0"/>
      <p:bldP spid="86" grpId="0"/>
      <p:bldP spid="4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custDataLst>
              <p:tags r:id="rId3"/>
            </p:custDataLst>
          </p:nvPr>
        </p:nvSpPr>
        <p:spPr>
          <a:xfrm>
            <a:off x="0" y="200016"/>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custDataLst>
              <p:tags r:id="rId4"/>
            </p:custDataLst>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custDataLst>
              <p:tags r:id="rId5"/>
            </p:custDataLst>
          </p:nvPr>
        </p:nvSpPr>
        <p:spPr bwMode="auto">
          <a:xfrm>
            <a:off x="611505" y="123190"/>
            <a:ext cx="532765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知识点1：城市轨道交通车站安全门系统分类</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custDataLst>
              <p:tags r:id="rId6"/>
            </p:custDataLst>
          </p:nvPr>
        </p:nvSpPr>
        <p:spPr>
          <a:xfrm rot="5400000">
            <a:off x="281858" y="23798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7">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pSp>
        <p:nvGrpSpPr>
          <p:cNvPr id="7" name="组合 6"/>
          <p:cNvGrpSpPr/>
          <p:nvPr/>
        </p:nvGrpSpPr>
        <p:grpSpPr>
          <a:xfrm>
            <a:off x="7914807" y="3795835"/>
            <a:ext cx="702092" cy="698493"/>
            <a:chOff x="6232367" y="1565557"/>
            <a:chExt cx="702092" cy="698493"/>
          </a:xfrm>
        </p:grpSpPr>
        <p:sp>
          <p:nvSpPr>
            <p:cNvPr id="8" name="Rectangle 23"/>
            <p:cNvSpPr>
              <a:spLocks noChangeArrowheads="1"/>
            </p:cNvSpPr>
            <p:nvPr/>
          </p:nvSpPr>
          <p:spPr bwMode="auto">
            <a:xfrm rot="2700000">
              <a:off x="6234166" y="1563758"/>
              <a:ext cx="698493" cy="702092"/>
            </a:xfrm>
            <a:prstGeom prst="rect">
              <a:avLst/>
            </a:prstGeom>
            <a:solidFill>
              <a:schemeClr val="bg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9" name="TextBox 8"/>
            <p:cNvSpPr txBox="1"/>
            <p:nvPr/>
          </p:nvSpPr>
          <p:spPr>
            <a:xfrm>
              <a:off x="6390788" y="1679760"/>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grpSp>
        <p:nvGrpSpPr>
          <p:cNvPr id="10" name="组合 9"/>
          <p:cNvGrpSpPr/>
          <p:nvPr/>
        </p:nvGrpSpPr>
        <p:grpSpPr>
          <a:xfrm>
            <a:off x="8388218" y="4155762"/>
            <a:ext cx="702092" cy="698493"/>
            <a:chOff x="6838493" y="2060739"/>
            <a:chExt cx="702092" cy="698493"/>
          </a:xfrm>
        </p:grpSpPr>
        <p:sp>
          <p:nvSpPr>
            <p:cNvPr id="11" name="Rectangle 5"/>
            <p:cNvSpPr>
              <a:spLocks noChangeArrowheads="1"/>
            </p:cNvSpPr>
            <p:nvPr/>
          </p:nvSpPr>
          <p:spPr bwMode="auto">
            <a:xfrm rot="2700000">
              <a:off x="6840292" y="2058940"/>
              <a:ext cx="698493" cy="702092"/>
            </a:xfrm>
            <a:prstGeom prst="rect">
              <a:avLst/>
            </a:prstGeom>
            <a:solidFill>
              <a:schemeClr val="tx1">
                <a:lumMod val="65000"/>
                <a:lumOff val="35000"/>
              </a:schemeClr>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12" name="TextBox 11"/>
            <p:cNvSpPr txBox="1"/>
            <p:nvPr/>
          </p:nvSpPr>
          <p:spPr>
            <a:xfrm>
              <a:off x="6995572" y="2213726"/>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smtClean="0">
                  <a:solidFill>
                    <a:schemeClr val="bg1"/>
                  </a:solidFill>
                  <a:latin typeface="FontAwesome"/>
                  <a:ea typeface="FontAwesome"/>
                  <a:cs typeface="FontAwesome"/>
                  <a:sym typeface="FontAwesome"/>
                </a:rPr>
                <a:t></a:t>
              </a:r>
              <a:endParaRPr lang="en-US" sz="2000">
                <a:solidFill>
                  <a:schemeClr val="bg1"/>
                </a:solidFill>
              </a:endParaRPr>
            </a:p>
          </p:txBody>
        </p:sp>
      </p:grpSp>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nvGrpSpPr>
          <p:cNvPr id="22" name="组合 21"/>
          <p:cNvGrpSpPr/>
          <p:nvPr/>
        </p:nvGrpSpPr>
        <p:grpSpPr>
          <a:xfrm>
            <a:off x="7739930" y="4443932"/>
            <a:ext cx="702092" cy="698493"/>
            <a:chOff x="7438615" y="2555919"/>
            <a:chExt cx="702092" cy="698493"/>
          </a:xfrm>
        </p:grpSpPr>
        <p:sp>
          <p:nvSpPr>
            <p:cNvPr id="23" name="Rectangle 5"/>
            <p:cNvSpPr>
              <a:spLocks noChangeArrowheads="1"/>
            </p:cNvSpPr>
            <p:nvPr/>
          </p:nvSpPr>
          <p:spPr bwMode="auto">
            <a:xfrm rot="2700000">
              <a:off x="7440414" y="2554120"/>
              <a:ext cx="698493" cy="702092"/>
            </a:xfrm>
            <a:prstGeom prst="rect">
              <a:avLst/>
            </a:prstGeom>
            <a:solidFill>
              <a:schemeClr val="tx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24" name="TextBox 23"/>
            <p:cNvSpPr txBox="1"/>
            <p:nvPr/>
          </p:nvSpPr>
          <p:spPr>
            <a:xfrm>
              <a:off x="7595694" y="2735607"/>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custDataLst>
              <p:tags r:id="rId8"/>
            </p:custDataLst>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pic>
        <p:nvPicPr>
          <p:cNvPr id="17" name="ECB019B1-382A-4266-B25C-5B523AA43C14-1" descr="wpp"/>
          <p:cNvPicPr>
            <a:picLocks noChangeAspect="1"/>
          </p:cNvPicPr>
          <p:nvPr/>
        </p:nvPicPr>
        <p:blipFill>
          <a:blip r:embed="rId9"/>
          <a:stretch>
            <a:fillRect/>
          </a:stretch>
        </p:blipFill>
        <p:spPr>
          <a:xfrm>
            <a:off x="-108585" y="508635"/>
            <a:ext cx="7720965" cy="4594860"/>
          </a:xfrm>
          <a:prstGeom prst="rect">
            <a:avLst/>
          </a:prstGeom>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31" presetClass="entr" presetSubtype="0" dur="50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fltVal val="0"/>
                                          </p:val>
                                        </p:tav>
                                        <p:tav tm="100000">
                                          <p:val>
                                            <p:strVal val="#ppt_w"/>
                                          </p:val>
                                        </p:tav>
                                      </p:tavLst>
                                    </p:anim>
                                    <p:anim calcmode="lin" valueType="num">
                                      <p:cBhvr>
                                        <p:cTn id="32" dur="500" fill="hold"/>
                                        <p:tgtEl>
                                          <p:spTgt spid="7"/>
                                        </p:tgtEl>
                                        <p:attrNameLst>
                                          <p:attrName>ppt_h</p:attrName>
                                        </p:attrNameLst>
                                      </p:cBhvr>
                                      <p:tavLst>
                                        <p:tav tm="0">
                                          <p:val>
                                            <p:fltVal val="0"/>
                                          </p:val>
                                        </p:tav>
                                        <p:tav tm="100000">
                                          <p:val>
                                            <p:strVal val="#ppt_h"/>
                                          </p:val>
                                        </p:tav>
                                      </p:tavLst>
                                    </p:anim>
                                    <p:anim calcmode="lin" valueType="num">
                                      <p:cBhvr>
                                        <p:cTn id="33" dur="500" fill="hold"/>
                                        <p:tgtEl>
                                          <p:spTgt spid="7"/>
                                        </p:tgtEl>
                                        <p:attrNameLst>
                                          <p:attrName>style.rotation</p:attrName>
                                        </p:attrNameLst>
                                      </p:cBhvr>
                                      <p:tavLst>
                                        <p:tav tm="0">
                                          <p:val>
                                            <p:fltVal val="90"/>
                                          </p:val>
                                        </p:tav>
                                        <p:tav tm="100000">
                                          <p:val>
                                            <p:fltVal val="0"/>
                                          </p:val>
                                        </p:tav>
                                      </p:tavLst>
                                    </p:anim>
                                    <p:animEffect transition="in" filter="fade">
                                      <p:cBhvr>
                                        <p:cTn id="34" dur="500"/>
                                        <p:tgtEl>
                                          <p:spTgt spid="7"/>
                                        </p:tgtEl>
                                      </p:cBhvr>
                                    </p:animEffect>
                                  </p:childTnLst>
                                </p:cTn>
                              </p:par>
                              <p:par>
                                <p:cTn id="35" presetID="31" presetClass="entr" presetSubtype="0" dur="500" fill="hold" nodeType="withEffect">
                                  <p:stCondLst>
                                    <p:cond delay="20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fltVal val="0"/>
                                          </p:val>
                                        </p:tav>
                                        <p:tav tm="100000">
                                          <p:val>
                                            <p:strVal val="#ppt_h"/>
                                          </p:val>
                                        </p:tav>
                                      </p:tavLst>
                                    </p:anim>
                                    <p:anim calcmode="lin" valueType="num">
                                      <p:cBhvr>
                                        <p:cTn id="39" dur="500" fill="hold"/>
                                        <p:tgtEl>
                                          <p:spTgt spid="10"/>
                                        </p:tgtEl>
                                        <p:attrNameLst>
                                          <p:attrName>style.rotation</p:attrName>
                                        </p:attrNameLst>
                                      </p:cBhvr>
                                      <p:tavLst>
                                        <p:tav tm="0">
                                          <p:val>
                                            <p:fltVal val="90"/>
                                          </p:val>
                                        </p:tav>
                                        <p:tav tm="100000">
                                          <p:val>
                                            <p:fltVal val="0"/>
                                          </p:val>
                                        </p:tav>
                                      </p:tavLst>
                                    </p:anim>
                                    <p:animEffect transition="in" filter="fade">
                                      <p:cBhvr>
                                        <p:cTn id="40" dur="500"/>
                                        <p:tgtEl>
                                          <p:spTgt spid="10"/>
                                        </p:tgtEl>
                                      </p:cBhvr>
                                    </p:animEffect>
                                  </p:childTnLst>
                                </p:cTn>
                              </p:par>
                              <p:par>
                                <p:cTn id="41" presetID="31" presetClass="entr" presetSubtype="0" dur="500" fill="hold" nodeType="withEffect">
                                  <p:stCondLst>
                                    <p:cond delay="400"/>
                                  </p:stCondLst>
                                  <p:childTnLst>
                                    <p:set>
                                      <p:cBhvr>
                                        <p:cTn id="42" dur="1" fill="hold">
                                          <p:stCondLst>
                                            <p:cond delay="0"/>
                                          </p:stCondLst>
                                        </p:cTn>
                                        <p:tgtEl>
                                          <p:spTgt spid="22"/>
                                        </p:tgtEl>
                                        <p:attrNameLst>
                                          <p:attrName>style.visibility</p:attrName>
                                        </p:attrNameLst>
                                      </p:cBhvr>
                                      <p:to>
                                        <p:strVal val="visible"/>
                                      </p:to>
                                    </p:set>
                                    <p:anim calcmode="lin" valueType="num">
                                      <p:cBhvr>
                                        <p:cTn id="43" dur="500" fill="hold"/>
                                        <p:tgtEl>
                                          <p:spTgt spid="22"/>
                                        </p:tgtEl>
                                        <p:attrNameLst>
                                          <p:attrName>ppt_w</p:attrName>
                                        </p:attrNameLst>
                                      </p:cBhvr>
                                      <p:tavLst>
                                        <p:tav tm="0">
                                          <p:val>
                                            <p:fltVal val="0"/>
                                          </p:val>
                                        </p:tav>
                                        <p:tav tm="100000">
                                          <p:val>
                                            <p:strVal val="#ppt_w"/>
                                          </p:val>
                                        </p:tav>
                                      </p:tavLst>
                                    </p:anim>
                                    <p:anim calcmode="lin" valueType="num">
                                      <p:cBhvr>
                                        <p:cTn id="44" dur="500" fill="hold"/>
                                        <p:tgtEl>
                                          <p:spTgt spid="22"/>
                                        </p:tgtEl>
                                        <p:attrNameLst>
                                          <p:attrName>ppt_h</p:attrName>
                                        </p:attrNameLst>
                                      </p:cBhvr>
                                      <p:tavLst>
                                        <p:tav tm="0">
                                          <p:val>
                                            <p:fltVal val="0"/>
                                          </p:val>
                                        </p:tav>
                                        <p:tav tm="100000">
                                          <p:val>
                                            <p:strVal val="#ppt_h"/>
                                          </p:val>
                                        </p:tav>
                                      </p:tavLst>
                                    </p:anim>
                                    <p:anim calcmode="lin" valueType="num">
                                      <p:cBhvr>
                                        <p:cTn id="45" dur="500" fill="hold"/>
                                        <p:tgtEl>
                                          <p:spTgt spid="22"/>
                                        </p:tgtEl>
                                        <p:attrNameLst>
                                          <p:attrName>style.rotation</p:attrName>
                                        </p:attrNameLst>
                                      </p:cBhvr>
                                      <p:tavLst>
                                        <p:tav tm="0">
                                          <p:val>
                                            <p:fltVal val="90"/>
                                          </p:val>
                                        </p:tav>
                                        <p:tav tm="100000">
                                          <p:val>
                                            <p:fltVal val="0"/>
                                          </p:val>
                                        </p:tav>
                                      </p:tavLst>
                                    </p:anim>
                                    <p:animEffect transition="in" filter="fade">
                                      <p:cBhvr>
                                        <p:cTn id="46" dur="500"/>
                                        <p:tgtEl>
                                          <p:spTgt spid="22"/>
                                        </p:tgtEl>
                                      </p:cBhvr>
                                    </p:animEffect>
                                  </p:childTnLst>
                                </p:cTn>
                              </p:par>
                            </p:childTnLst>
                          </p:cTn>
                        </p:par>
                        <p:par>
                          <p:cTn id="47" fill="hold" nodeType="afterGroup">
                            <p:stCondLst>
                              <p:cond delay="2400"/>
                            </p:stCondLst>
                            <p:childTnLst>
                              <p:par>
                                <p:cTn id="48" presetID="22" presetClass="entr" presetSubtype="2" dur="500" fill="hold" nodeType="after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wipe(right)">
                                      <p:cBhvr>
                                        <p:cTn id="50" dur="500"/>
                                        <p:tgtEl>
                                          <p:spTgt spid="25"/>
                                        </p:tgtEl>
                                      </p:cBhvr>
                                    </p:animEffect>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2" presetClass="entr" presetSubtype="4" dur="500"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custDataLst>
              <p:tags r:id="rId3"/>
            </p:custDataLst>
          </p:nvPr>
        </p:nvSpPr>
        <p:spPr bwMode="auto">
          <a:xfrm>
            <a:off x="395605" y="155575"/>
            <a:ext cx="612521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知识点2：屏蔽门系统（封闭式安全门系统）</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 name="文本框 1"/>
          <p:cNvSpPr txBox="1"/>
          <p:nvPr>
            <p:custDataLst>
              <p:tags r:id="rId5"/>
            </p:custDataLst>
          </p:nvPr>
        </p:nvSpPr>
        <p:spPr>
          <a:xfrm>
            <a:off x="539750" y="1563370"/>
            <a:ext cx="3422650" cy="2334895"/>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en-US" altLang="zh-CN" sz="1800"/>
              <a:t>        </a:t>
            </a:r>
            <a:r>
              <a:rPr lang="zh-CN" altLang="en-US" sz="1800"/>
              <a:t>封闭式安全门系统，即</a:t>
            </a:r>
            <a:r>
              <a:rPr lang="zh-CN" altLang="en-US" sz="1800" u="sng"/>
              <a:t>屏蔽门系统</a:t>
            </a:r>
            <a:r>
              <a:rPr lang="zh-CN" altLang="en-US" sz="1800"/>
              <a:t>，是一道从站台地面到站台顶部建筑横梁的全封闭玻璃隔断墙、沿着车站全站台边缘设置、把站台区域与列车运行区域上下左右完全分隔开来的</a:t>
            </a:r>
            <a:r>
              <a:rPr lang="zh-CN" altLang="en-US" sz="1800" u="sng"/>
              <a:t>封闭式安全门系统。</a:t>
            </a:r>
            <a:endParaRPr lang="zh-CN" altLang="en-US" sz="1800" u="sng"/>
          </a:p>
          <a:p>
            <a:pPr>
              <a:lnSpc>
                <a:spcPct val="120000"/>
              </a:lnSpc>
            </a:pPr>
            <a:endParaRPr lang="zh-CN" altLang="en-US" sz="1800"/>
          </a:p>
          <a:p>
            <a:pPr>
              <a:lnSpc>
                <a:spcPct val="120000"/>
              </a:lnSpc>
            </a:pPr>
            <a:endParaRPr lang="zh-CN" altLang="en-US" sz="1800"/>
          </a:p>
        </p:txBody>
      </p:sp>
      <p:pic>
        <p:nvPicPr>
          <p:cNvPr id="5" name="图片 117" descr="E:\360安全浏览器下载\src=http___images.philor.net_uploads_allimg_200519_1049333W3-1.jpg&amp;refer=http___images.philor.webp.jpg"/>
          <p:cNvPicPr>
            <a:picLocks noChangeAspect="1"/>
          </p:cNvPicPr>
          <p:nvPr>
            <p:custDataLst>
              <p:tags r:id="rId7"/>
            </p:custDataLst>
          </p:nvPr>
        </p:nvPicPr>
        <p:blipFill>
          <a:blip r:embed="rId6"/>
          <a:stretch>
            <a:fillRect/>
          </a:stretch>
        </p:blipFill>
        <p:spPr>
          <a:xfrm>
            <a:off x="4643755" y="1203008"/>
            <a:ext cx="3761740" cy="2821305"/>
          </a:xfrm>
          <a:prstGeom prst="rect">
            <a:avLst/>
          </a:prstGeom>
          <a:noFill/>
          <a:ln w="9525">
            <a:noFill/>
          </a:ln>
        </p:spPr>
      </p:pic>
      <p:sp>
        <p:nvSpPr>
          <p:cNvPr id="101" name="文本框 100"/>
          <p:cNvSpPr txBox="1"/>
          <p:nvPr>
            <p:custDataLst>
              <p:tags r:id="rId8"/>
            </p:custDataLst>
          </p:nvPr>
        </p:nvSpPr>
        <p:spPr>
          <a:xfrm>
            <a:off x="5939790" y="4083685"/>
            <a:ext cx="1328420" cy="345440"/>
          </a:xfrm>
          <a:prstGeom prst="rect">
            <a:avLst/>
          </a:prstGeom>
          <a:noFill/>
          <a:ln w="9525">
            <a:noFill/>
          </a:ln>
        </p:spPr>
        <p:txBody>
          <a:bodyPr wrap="square">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0"/>
            <a:r>
              <a:rPr lang="zh-CN" sz="1600" b="1">
                <a:ea typeface="宋体" panose="02010600030101010101" pitchFamily="2" charset="-122"/>
              </a:rPr>
              <a:t>屏蔽门系统</a:t>
            </a:r>
            <a:endParaRPr lang="zh-CN" altLang="en-US" sz="1600" b="1">
              <a:ea typeface="宋体" panose="02010600030101010101" pitchFamily="2" charset="-122"/>
            </a:endParaRPr>
          </a:p>
        </p:txBody>
      </p:sp>
      <p:sp>
        <p:nvSpPr>
          <p:cNvPr id="6" name="文本框 5"/>
          <p:cNvSpPr txBox="1"/>
          <p:nvPr>
            <p:custDataLst>
              <p:tags r:id="rId9"/>
            </p:custDataLst>
          </p:nvPr>
        </p:nvSpPr>
        <p:spPr>
          <a:xfrm>
            <a:off x="4643755" y="4429125"/>
            <a:ext cx="3895090" cy="511175"/>
          </a:xfrm>
          <a:prstGeom prst="rect">
            <a:avLst/>
          </a:prstGeom>
          <a:noFill/>
          <a:ln w="9525">
            <a:noFill/>
          </a:ln>
        </p:spPr>
        <p:txBody>
          <a:bodyPr>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266700"/>
            <a:r>
              <a:rPr lang="zh-CN" sz="1200" b="0">
                <a:solidFill>
                  <a:schemeClr val="tx1"/>
                </a:solidFill>
                <a:ea typeface="宋体" panose="02010600030101010101" pitchFamily="2" charset="-122"/>
              </a:rPr>
              <a:t>目前多数的城市轨道交通地下车站采用的都是封闭式屏蔽门，比如我国第一条安装安全门的广州地铁二号线采用的就是此类型安全门系统。</a:t>
            </a:r>
            <a:endParaRPr lang="zh-CN" altLang="en-US" sz="1200" b="0">
              <a:solidFill>
                <a:schemeClr val="tx1"/>
              </a:solidFill>
              <a:ea typeface="宋体" panose="02010600030101010101" pitchFamily="2" charset="-122"/>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 presetClass="entr" presetSubtype="4" dur="50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additive="base">
                                        <p:cTn id="32" dur="500" fill="hold"/>
                                        <p:tgtEl>
                                          <p:spTgt spid="2"/>
                                        </p:tgtEl>
                                        <p:attrNameLst>
                                          <p:attrName>ppt_x</p:attrName>
                                        </p:attrNameLst>
                                      </p:cBhvr>
                                      <p:tavLst>
                                        <p:tav tm="0">
                                          <p:val>
                                            <p:strVal val="#ppt_x"/>
                                          </p:val>
                                        </p:tav>
                                        <p:tav tm="100000">
                                          <p:val>
                                            <p:strVal val="#ppt_x"/>
                                          </p:val>
                                        </p:tav>
                                      </p:tavLst>
                                    </p:anim>
                                    <p:anim calcmode="lin" valueType="num">
                                      <p:cBhvr additive="base">
                                        <p:cTn id="3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cond evt="onBegin" delay="0">
                          <p:tn val="33"/>
                        </p:cond>
                      </p:stCondLst>
                      <p:childTnLst>
                        <p:par>
                          <p:cTn id="35" fill="hold">
                            <p:stCondLst>
                              <p:cond delay="0"/>
                            </p:stCondLst>
                            <p:childTnLst>
                              <p:par>
                                <p:cTn id="36" presetID="2" presetClass="entr" presetSubtype="4" dur="500" fill="hold" nodeType="clickEffect">
                                  <p:stCondLst>
                                    <p:cond delay="0"/>
                                  </p:stCondLst>
                                  <p:childTnLst>
                                    <p:set>
                                      <p:cBhvr>
                                        <p:cTn id="37" dur="1" fill="hold">
                                          <p:stCondLst>
                                            <p:cond delay="0"/>
                                          </p:stCondLst>
                                        </p:cTn>
                                        <p:tgtEl>
                                          <p:spTgt spid="5"/>
                                        </p:tgtEl>
                                        <p:attrNameLst>
                                          <p:attrName>style.visibility</p:attrName>
                                        </p:attrNameLst>
                                      </p:cBhvr>
                                      <p:to>
                                        <p:strVal val="visible"/>
                                      </p:to>
                                    </p:set>
                                    <p:anim calcmode="lin" valueType="num">
                                      <p:cBhvr additive="base">
                                        <p:cTn id="38" dur="500" fill="hold"/>
                                        <p:tgtEl>
                                          <p:spTgt spid="5"/>
                                        </p:tgtEl>
                                        <p:attrNameLst>
                                          <p:attrName>ppt_x</p:attrName>
                                        </p:attrNameLst>
                                      </p:cBhvr>
                                      <p:tavLst>
                                        <p:tav tm="0">
                                          <p:val>
                                            <p:strVal val="#ppt_x"/>
                                          </p:val>
                                        </p:tav>
                                        <p:tav tm="100000">
                                          <p:val>
                                            <p:strVal val="#ppt_x"/>
                                          </p:val>
                                        </p:tav>
                                      </p:tavLst>
                                    </p:anim>
                                    <p:anim calcmode="lin" valueType="num">
                                      <p:cBhvr additive="base">
                                        <p:cTn id="3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1" presetClass="entr" presetSubtype="0" dur="1" fill="hold" nodeType="clickEffect">
                                  <p:stCondLst>
                                    <p:cond delay="0"/>
                                  </p:stCondLst>
                                  <p:childTnLst>
                                    <p:set>
                                      <p:cBhvr>
                                        <p:cTn id="43" dur="1" fill="hold">
                                          <p:stCondLst>
                                            <p:cond delay="0"/>
                                          </p:stCondLst>
                                        </p:cTn>
                                        <p:tgtEl>
                                          <p:spTgt spid="101">
                                            <p:txEl>
                                              <p:pRg st="0" end="0"/>
                                            </p:txEl>
                                          </p:spTgt>
                                        </p:tgtEl>
                                        <p:attrNameLst>
                                          <p:attrName>style.visibility</p:attrName>
                                        </p:attrNameLst>
                                      </p:cBhvr>
                                      <p:to>
                                        <p:strVal val="visible"/>
                                      </p:to>
                                    </p:set>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1" presetClass="entr" presetSubtype="0" dur="1" fill="hold" nodeType="clickEffect">
                                  <p:stCondLst>
                                    <p:cond delay="0"/>
                                  </p:stCondLst>
                                  <p:childTnLst>
                                    <p:set>
                                      <p:cBhvr>
                                        <p:cTn id="47"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custDataLst>
              <p:tags r:id="rId3"/>
            </p:custDataLst>
          </p:nvPr>
        </p:nvSpPr>
        <p:spPr bwMode="auto">
          <a:xfrm>
            <a:off x="394970" y="169545"/>
            <a:ext cx="637413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     </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知识点3：全高安全门系统（全高开放式安全门系统） </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pic>
        <p:nvPicPr>
          <p:cNvPr id="2" name="Picture 5" descr="站台透视-人副本"/>
          <p:cNvPicPr preferRelativeResize="0">
            <a:picLocks noChangeAspect="1"/>
          </p:cNvPicPr>
          <p:nvPr>
            <p:custDataLst>
              <p:tags r:id="rId6"/>
            </p:custDataLst>
          </p:nvPr>
        </p:nvPicPr>
        <p:blipFill>
          <a:blip r:embed="rId5"/>
          <a:stretch>
            <a:fillRect/>
          </a:stretch>
        </p:blipFill>
        <p:spPr>
          <a:xfrm>
            <a:off x="539115" y="1347470"/>
            <a:ext cx="2937510" cy="2785745"/>
          </a:xfrm>
          <a:prstGeom prst="rect">
            <a:avLst/>
          </a:prstGeom>
          <a:noFill/>
          <a:ln w="9525">
            <a:noFill/>
          </a:ln>
        </p:spPr>
      </p:pic>
      <p:sp>
        <p:nvSpPr>
          <p:cNvPr id="101" name="文本框 100"/>
          <p:cNvSpPr txBox="1"/>
          <p:nvPr>
            <p:custDataLst>
              <p:tags r:id="rId7"/>
            </p:custDataLst>
          </p:nvPr>
        </p:nvSpPr>
        <p:spPr>
          <a:xfrm>
            <a:off x="539115" y="4248150"/>
            <a:ext cx="2924810" cy="182245"/>
          </a:xfrm>
          <a:prstGeom prst="rect">
            <a:avLst/>
          </a:prstGeom>
          <a:noFill/>
          <a:ln w="9525">
            <a:noFill/>
          </a:ln>
        </p:spPr>
        <p:txBody>
          <a:bodyPr>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0" algn="ctr"/>
            <a:r>
              <a:rPr lang="zh-CN" sz="1400" b="1">
                <a:solidFill>
                  <a:srgbClr val="333333"/>
                </a:solidFill>
                <a:ea typeface="宋体" panose="02010600030101010101" pitchFamily="2" charset="-122"/>
              </a:rPr>
              <a:t>全高安全门系统</a:t>
            </a:r>
            <a:endParaRPr lang="zh-CN" altLang="en-US" sz="1400" b="1">
              <a:solidFill>
                <a:srgbClr val="333333"/>
              </a:solidFill>
              <a:ea typeface="宋体" panose="02010600030101010101" pitchFamily="2" charset="-122"/>
            </a:endParaRPr>
          </a:p>
        </p:txBody>
      </p:sp>
      <p:sp>
        <p:nvSpPr>
          <p:cNvPr id="7" name="文本框 6"/>
          <p:cNvSpPr txBox="1"/>
          <p:nvPr>
            <p:custDataLst>
              <p:tags r:id="rId8"/>
            </p:custDataLst>
          </p:nvPr>
        </p:nvSpPr>
        <p:spPr>
          <a:xfrm>
            <a:off x="3996055" y="987425"/>
            <a:ext cx="4738370" cy="39954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t>功能和特点</a:t>
            </a:r>
            <a:endParaRPr lang="zh-CN" altLang="en-US" b="1"/>
          </a:p>
          <a:p>
            <a:pPr>
              <a:lnSpc>
                <a:spcPct val="110000"/>
              </a:lnSpc>
            </a:pPr>
            <a:r>
              <a:rPr lang="en-US" altLang="zh-CN"/>
              <a:t>    </a:t>
            </a:r>
            <a:r>
              <a:rPr lang="zh-CN" altLang="en-US"/>
              <a:t>具有封闭式屏蔽门系统中与安全相关的优点，但缺失其节能、隔音等优点，舒适性能比较差；</a:t>
            </a:r>
            <a:endParaRPr lang="zh-CN" altLang="en-US"/>
          </a:p>
          <a:p>
            <a:pPr>
              <a:lnSpc>
                <a:spcPct val="110000"/>
              </a:lnSpc>
            </a:pPr>
            <a:r>
              <a:rPr lang="en-US" altLang="zh-CN"/>
              <a:t>     </a:t>
            </a:r>
            <a:r>
              <a:rPr lang="zh-CN" altLang="en-US"/>
              <a:t>可比较容易地升级为封闭式屏蔽门系统。</a:t>
            </a:r>
            <a:endParaRPr lang="zh-CN" altLang="en-US"/>
          </a:p>
          <a:p>
            <a:pPr>
              <a:lnSpc>
                <a:spcPct val="110000"/>
              </a:lnSpc>
            </a:pPr>
            <a:endParaRPr lang="zh-CN" altLang="en-US"/>
          </a:p>
          <a:p>
            <a:pPr>
              <a:lnSpc>
                <a:spcPct val="110000"/>
              </a:lnSpc>
            </a:pPr>
            <a:r>
              <a:rPr lang="zh-CN" altLang="en-US" b="1"/>
              <a:t>基本机械结构</a:t>
            </a:r>
            <a:endParaRPr lang="zh-CN" altLang="en-US" b="1"/>
          </a:p>
          <a:p>
            <a:pPr>
              <a:lnSpc>
                <a:spcPct val="110000"/>
              </a:lnSpc>
            </a:pPr>
            <a:r>
              <a:rPr lang="en-US" altLang="zh-CN" b="1"/>
              <a:t>     </a:t>
            </a:r>
            <a:r>
              <a:rPr lang="zh-CN" altLang="en-US"/>
              <a:t>根据环控系统的要求，有的工程还在靠近站台面的门体底部增设开口。</a:t>
            </a:r>
            <a:endParaRPr lang="zh-CN" altLang="en-US"/>
          </a:p>
          <a:p>
            <a:pPr>
              <a:lnSpc>
                <a:spcPct val="110000"/>
              </a:lnSpc>
            </a:pPr>
            <a:r>
              <a:rPr lang="zh-CN" altLang="en-US"/>
              <a:t> </a:t>
            </a:r>
            <a:r>
              <a:rPr lang="en-US" altLang="zh-CN"/>
              <a:t>    </a:t>
            </a:r>
            <a:r>
              <a:rPr lang="zh-CN" altLang="en-US"/>
              <a:t>该系统多用于空调季节短的地区，当门体底部不设开口时，通风空调系统的设置一般需要进行相应调整。</a:t>
            </a:r>
            <a:r>
              <a:rPr lang="en-US" altLang="zh-CN" b="1"/>
              <a:t>    </a:t>
            </a:r>
            <a:endParaRPr lang="zh-CN" altLang="en-US" b="1"/>
          </a:p>
          <a:p>
            <a:endParaRPr lang="zh-CN" altLang="en-US" b="1"/>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 presetClass="entr" presetSubtype="4" dur="500" fill="hold"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additive="base">
                                        <p:cTn id="32" dur="500" fill="hold"/>
                                        <p:tgtEl>
                                          <p:spTgt spid="2"/>
                                        </p:tgtEl>
                                        <p:attrNameLst>
                                          <p:attrName>ppt_x</p:attrName>
                                        </p:attrNameLst>
                                      </p:cBhvr>
                                      <p:tavLst>
                                        <p:tav tm="0">
                                          <p:val>
                                            <p:strVal val="#ppt_x"/>
                                          </p:val>
                                        </p:tav>
                                        <p:tav tm="100000">
                                          <p:val>
                                            <p:strVal val="#ppt_x"/>
                                          </p:val>
                                        </p:tav>
                                      </p:tavLst>
                                    </p:anim>
                                    <p:anim calcmode="lin" valueType="num">
                                      <p:cBhvr additive="base">
                                        <p:cTn id="3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cond evt="onBegin" delay="0">
                          <p:tn val="33"/>
                        </p:cond>
                      </p:stCondLst>
                      <p:childTnLst>
                        <p:par>
                          <p:cTn id="35" fill="hold">
                            <p:stCondLst>
                              <p:cond delay="0"/>
                            </p:stCondLst>
                            <p:childTnLst>
                              <p:par>
                                <p:cTn id="36" presetID="1" presetClass="entr" presetSubtype="0" dur="1" fill="hold" nodeType="clickEffect">
                                  <p:stCondLst>
                                    <p:cond delay="0"/>
                                  </p:stCondLst>
                                  <p:childTnLst>
                                    <p:set>
                                      <p:cBhvr>
                                        <p:cTn id="37" dur="1" fill="hold">
                                          <p:stCondLst>
                                            <p:cond delay="0"/>
                                          </p:stCondLst>
                                        </p:cTn>
                                        <p:tgtEl>
                                          <p:spTgt spid="101">
                                            <p:txEl>
                                              <p:pRg st="0" end="0"/>
                                            </p:txEl>
                                          </p:spTgt>
                                        </p:tgtEl>
                                        <p:attrNameLst>
                                          <p:attrName>style.visibility</p:attrName>
                                        </p:attrNameLst>
                                      </p:cBhvr>
                                      <p:to>
                                        <p:strVal val="visible"/>
                                      </p:to>
                                    </p:se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2" presetClass="entr" presetSubtype="4" dur="500" fill="hold" nodeType="clickEffect">
                                  <p:stCondLst>
                                    <p:cond delay="0"/>
                                  </p:stCondLst>
                                  <p:childTnLst>
                                    <p:set>
                                      <p:cBhvr>
                                        <p:cTn id="41" dur="1" fill="hold">
                                          <p:stCondLst>
                                            <p:cond delay="0"/>
                                          </p:stCondLst>
                                        </p:cTn>
                                        <p:tgtEl>
                                          <p:spTgt spid="7">
                                            <p:txEl>
                                              <p:pRg st="0" end="0"/>
                                            </p:txEl>
                                          </p:spTgt>
                                        </p:tgtEl>
                                        <p:attrNameLst>
                                          <p:attrName>style.visibility</p:attrName>
                                        </p:attrNameLst>
                                      </p:cBhvr>
                                      <p:to>
                                        <p:strVal val="visible"/>
                                      </p:to>
                                    </p:set>
                                    <p:anim calcmode="lin" valueType="num">
                                      <p:cBhvr additive="base">
                                        <p:cTn id="4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1" presetClass="entr" presetSubtype="0" dur="1" fill="hold" nodeType="clickEffect">
                                  <p:stCondLst>
                                    <p:cond delay="0"/>
                                  </p:stCondLst>
                                  <p:childTnLst>
                                    <p:set>
                                      <p:cBhvr>
                                        <p:cTn id="47" dur="1" fill="hold">
                                          <p:stCondLst>
                                            <p:cond delay="0"/>
                                          </p:stCondLst>
                                        </p:cTn>
                                        <p:tgtEl>
                                          <p:spTgt spid="7">
                                            <p:txEl>
                                              <p:pRg st="1" end="1"/>
                                            </p:txEl>
                                          </p:spTgt>
                                        </p:tgtEl>
                                        <p:attrNameLst>
                                          <p:attrName>style.visibility</p:attrName>
                                        </p:attrNameLst>
                                      </p:cBhvr>
                                      <p:to>
                                        <p:strVal val="visible"/>
                                      </p:to>
                                    </p:set>
                                  </p:childTnLst>
                                </p:cTn>
                              </p:par>
                              <p:par>
                                <p:cTn id="48" presetID="1" presetClass="entr" presetSubtype="0" dur="1" fill="hold" nodeType="with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50" fill="hold" nodeType="clickPar">
                      <p:stCondLst>
                        <p:cond delay="indefinite"/>
                        <p:cond evt="onBegin" delay="0">
                          <p:tn val="49"/>
                        </p:cond>
                      </p:stCondLst>
                      <p:childTnLst>
                        <p:par>
                          <p:cTn id="51" fill="hold">
                            <p:stCondLst>
                              <p:cond delay="0"/>
                            </p:stCondLst>
                            <p:childTnLst>
                              <p:par>
                                <p:cTn id="52" presetID="2" presetClass="entr" presetSubtype="4" dur="500" fill="hold" nodeType="clickEffect">
                                  <p:stCondLst>
                                    <p:cond delay="0"/>
                                  </p:stCondLst>
                                  <p:childTnLst>
                                    <p:set>
                                      <p:cBhvr>
                                        <p:cTn id="53" dur="1" fill="hold">
                                          <p:stCondLst>
                                            <p:cond delay="0"/>
                                          </p:stCondLst>
                                        </p:cTn>
                                        <p:tgtEl>
                                          <p:spTgt spid="7">
                                            <p:txEl>
                                              <p:pRg st="4" end="4"/>
                                            </p:txEl>
                                          </p:spTgt>
                                        </p:tgtEl>
                                        <p:attrNameLst>
                                          <p:attrName>style.visibility</p:attrName>
                                        </p:attrNameLst>
                                      </p:cBhvr>
                                      <p:to>
                                        <p:strVal val="visible"/>
                                      </p:to>
                                    </p:set>
                                    <p:anim calcmode="lin" valueType="num">
                                      <p:cBhvr additive="base">
                                        <p:cTn id="5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6" fill="hold" nodeType="clickPar">
                      <p:stCondLst>
                        <p:cond delay="indefinite"/>
                        <p:cond evt="onBegin" delay="0">
                          <p:tn val="55"/>
                        </p:cond>
                      </p:stCondLst>
                      <p:childTnLst>
                        <p:par>
                          <p:cTn id="57" fill="hold">
                            <p:stCondLst>
                              <p:cond delay="0"/>
                            </p:stCondLst>
                            <p:childTnLst>
                              <p:par>
                                <p:cTn id="58" presetID="1" presetClass="entr" presetSubtype="0" dur="1" fill="hold" nodeType="clickEffect">
                                  <p:stCondLst>
                                    <p:cond delay="0"/>
                                  </p:stCondLst>
                                  <p:childTnLst>
                                    <p:set>
                                      <p:cBhvr>
                                        <p:cTn id="59" dur="1" fill="hold">
                                          <p:stCondLst>
                                            <p:cond delay="0"/>
                                          </p:stCondLst>
                                        </p:cTn>
                                        <p:tgtEl>
                                          <p:spTgt spid="7">
                                            <p:txEl>
                                              <p:pRg st="5" end="5"/>
                                            </p:txEl>
                                          </p:spTgt>
                                        </p:tgtEl>
                                        <p:attrNameLst>
                                          <p:attrName>style.visibility</p:attrName>
                                        </p:attrNameLst>
                                      </p:cBhvr>
                                      <p:to>
                                        <p:strVal val="visible"/>
                                      </p:to>
                                    </p:set>
                                  </p:childTnLst>
                                </p:cTn>
                              </p:par>
                              <p:par>
                                <p:cTn id="60" presetID="1" presetClass="entr" presetSubtype="0" dur="1" fill="hold" nodeType="withEffect">
                                  <p:stCondLst>
                                    <p:cond delay="0"/>
                                  </p:stCondLst>
                                  <p:childTnLst>
                                    <p:set>
                                      <p:cBhvr>
                                        <p:cTn id="61"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custDataLst>
              <p:tags r:id="rId3"/>
            </p:custDataLst>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custDataLst>
              <p:tags r:id="rId4"/>
            </p:custDataLst>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custDataLst>
              <p:tags r:id="rId5"/>
            </p:custDataLst>
          </p:nvPr>
        </p:nvSpPr>
        <p:spPr bwMode="auto">
          <a:xfrm>
            <a:off x="395605" y="155575"/>
            <a:ext cx="3712845"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知识点4：半高安全门系统</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6">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pic>
        <p:nvPicPr>
          <p:cNvPr id="2" name="图片 116" descr="E:\360安全浏览器下载\20121213022803.jpg"/>
          <p:cNvPicPr>
            <a:picLocks noChangeAspect="1"/>
          </p:cNvPicPr>
          <p:nvPr>
            <p:custDataLst>
              <p:tags r:id="rId8"/>
            </p:custDataLst>
          </p:nvPr>
        </p:nvPicPr>
        <p:blipFill>
          <a:blip r:embed="rId7"/>
          <a:stretch>
            <a:fillRect/>
          </a:stretch>
        </p:blipFill>
        <p:spPr>
          <a:xfrm>
            <a:off x="539750" y="1635760"/>
            <a:ext cx="2796540" cy="2467610"/>
          </a:xfrm>
          <a:prstGeom prst="rect">
            <a:avLst/>
          </a:prstGeom>
          <a:noFill/>
          <a:ln w="9525">
            <a:solidFill>
              <a:schemeClr val="bg1"/>
            </a:solidFill>
          </a:ln>
        </p:spPr>
      </p:pic>
      <p:sp>
        <p:nvSpPr>
          <p:cNvPr id="5" name="文本框 4"/>
          <p:cNvSpPr txBox="1"/>
          <p:nvPr>
            <p:custDataLst>
              <p:tags r:id="rId9"/>
            </p:custDataLst>
          </p:nvPr>
        </p:nvSpPr>
        <p:spPr>
          <a:xfrm>
            <a:off x="1043940" y="4156075"/>
            <a:ext cx="1904365" cy="337185"/>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0"/>
            <a:r>
              <a:rPr lang="zh-CN" sz="1600" b="1">
                <a:solidFill>
                  <a:srgbClr val="333333"/>
                </a:solidFill>
                <a:ea typeface="宋体" panose="02010600030101010101" pitchFamily="2" charset="-122"/>
              </a:rPr>
              <a:t>半高安全门系统</a:t>
            </a:r>
            <a:endParaRPr lang="zh-CN" altLang="en-US" sz="1600" b="1">
              <a:solidFill>
                <a:srgbClr val="333333"/>
              </a:solidFill>
              <a:ea typeface="宋体" panose="02010600030101010101" pitchFamily="2" charset="-122"/>
            </a:endParaRPr>
          </a:p>
        </p:txBody>
      </p:sp>
      <p:sp>
        <p:nvSpPr>
          <p:cNvPr id="7" name="文本框 6"/>
          <p:cNvSpPr txBox="1"/>
          <p:nvPr>
            <p:custDataLst>
              <p:tags r:id="rId10"/>
            </p:custDataLst>
          </p:nvPr>
        </p:nvSpPr>
        <p:spPr>
          <a:xfrm>
            <a:off x="3996055" y="1059815"/>
            <a:ext cx="4738370" cy="38874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b="1"/>
              <a:t>功能和特点</a:t>
            </a:r>
            <a:endParaRPr lang="zh-CN" altLang="en-US" sz="2000" b="1"/>
          </a:p>
          <a:p>
            <a:pPr>
              <a:lnSpc>
                <a:spcPct val="130000"/>
              </a:lnSpc>
            </a:pPr>
            <a:r>
              <a:rPr lang="en-US" altLang="zh-CN"/>
              <a:t>    </a:t>
            </a:r>
            <a:r>
              <a:rPr lang="zh-CN">
                <a:sym typeface="+mn-ea"/>
              </a:rPr>
              <a:t>可防止乘客随意进入轨道区，或因拥挤或意</a:t>
            </a:r>
            <a:r>
              <a:rPr lang="en-US" altLang="zh-CN">
                <a:sym typeface="+mn-ea"/>
              </a:rPr>
              <a:t> </a:t>
            </a:r>
            <a:r>
              <a:rPr lang="zh-CN">
                <a:sym typeface="+mn-ea"/>
              </a:rPr>
              <a:t>外掉下站台和跳轨自杀等，保证乘客的安全；</a:t>
            </a:r>
            <a:endParaRPr lang="zh-CN">
              <a:sym typeface="+mn-ea"/>
            </a:endParaRPr>
          </a:p>
          <a:p>
            <a:pPr>
              <a:lnSpc>
                <a:spcPct val="130000"/>
              </a:lnSpc>
            </a:pPr>
            <a:r>
              <a:rPr lang="en-US" altLang="zh-CN">
                <a:sym typeface="+mn-ea"/>
              </a:rPr>
              <a:t>     </a:t>
            </a:r>
            <a:r>
              <a:rPr lang="zh-CN">
                <a:sym typeface="+mn-ea"/>
              </a:rPr>
              <a:t>造价较低，安装简单快捷，建设周期短。</a:t>
            </a:r>
            <a:endParaRPr lang="zh-CN" altLang="en-US" b="0">
              <a:ea typeface="宋体" panose="02010600030101010101" pitchFamily="2" charset="-122"/>
            </a:endParaRPr>
          </a:p>
          <a:p>
            <a:pPr>
              <a:lnSpc>
                <a:spcPct val="110000"/>
              </a:lnSpc>
            </a:pPr>
            <a:endParaRPr lang="zh-CN" altLang="en-US" b="1"/>
          </a:p>
          <a:p>
            <a:pPr>
              <a:lnSpc>
                <a:spcPct val="110000"/>
              </a:lnSpc>
            </a:pPr>
            <a:r>
              <a:rPr lang="zh-CN" altLang="en-US" b="1"/>
              <a:t>基本机械结构</a:t>
            </a:r>
            <a:endParaRPr lang="zh-CN" altLang="en-US" b="1"/>
          </a:p>
          <a:p>
            <a:pPr>
              <a:lnSpc>
                <a:spcPct val="110000"/>
              </a:lnSpc>
            </a:pPr>
            <a:r>
              <a:rPr lang="en-US" altLang="zh-CN" b="1"/>
              <a:t>     </a:t>
            </a:r>
            <a:r>
              <a:rPr lang="en-US" altLang="zh-CN"/>
              <a:t>半高安全门由于其门体高度一般未超过1.5m，只能将站台区与轨道区部分隔离。</a:t>
            </a:r>
            <a:endParaRPr lang="en-US" altLang="zh-CN"/>
          </a:p>
          <a:p>
            <a:pPr>
              <a:lnSpc>
                <a:spcPct val="110000"/>
              </a:lnSpc>
            </a:pPr>
            <a:r>
              <a:rPr lang="en-US" altLang="zh-CN"/>
              <a:t>     半高安全门基本不具备提高舒适性和节省能耗的作用，只具备安全、减少站台工作人员等特点。</a:t>
            </a:r>
            <a:endParaRPr lang="en-US" altLang="zh-CN"/>
          </a:p>
          <a:p>
            <a:endParaRPr lang="en-US" altLang="zh-CN"/>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 presetClass="entr" presetSubtype="4" dur="500" fill="hold"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additive="base">
                                        <p:cTn id="32" dur="500" fill="hold"/>
                                        <p:tgtEl>
                                          <p:spTgt spid="2"/>
                                        </p:tgtEl>
                                        <p:attrNameLst>
                                          <p:attrName>ppt_x</p:attrName>
                                        </p:attrNameLst>
                                      </p:cBhvr>
                                      <p:tavLst>
                                        <p:tav tm="0">
                                          <p:val>
                                            <p:strVal val="#ppt_x"/>
                                          </p:val>
                                        </p:tav>
                                        <p:tav tm="100000">
                                          <p:val>
                                            <p:strVal val="#ppt_x"/>
                                          </p:val>
                                        </p:tav>
                                      </p:tavLst>
                                    </p:anim>
                                    <p:anim calcmode="lin" valueType="num">
                                      <p:cBhvr additive="base">
                                        <p:cTn id="3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cond evt="onBegin" delay="0">
                          <p:tn val="33"/>
                        </p:cond>
                      </p:stCondLst>
                      <p:childTnLst>
                        <p:par>
                          <p:cTn id="35" fill="hold">
                            <p:stCondLst>
                              <p:cond delay="0"/>
                            </p:stCondLst>
                            <p:childTnLst>
                              <p:par>
                                <p:cTn id="36" presetID="1" presetClass="entr" presetSubtype="0" dur="1" fill="hold" nodeType="clickEffect">
                                  <p:stCondLst>
                                    <p:cond delay="0"/>
                                  </p:stCondLst>
                                  <p:childTnLst>
                                    <p:set>
                                      <p:cBhvr>
                                        <p:cTn id="3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1" presetClass="entr" presetSubtype="0" dur="1" fill="hold" nodeType="clickEffect">
                                  <p:stCondLst>
                                    <p:cond delay="0"/>
                                  </p:stCondLst>
                                  <p:childTnLst>
                                    <p:set>
                                      <p:cBhvr>
                                        <p:cTn id="41"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 presetClass="entr" presetSubtype="4" dur="500" fill="hold" nodeType="clickEffect">
                                  <p:stCondLst>
                                    <p:cond delay="0"/>
                                  </p:stCondLst>
                                  <p:childTnLst>
                                    <p:set>
                                      <p:cBhvr>
                                        <p:cTn id="45" dur="1" fill="hold">
                                          <p:stCondLst>
                                            <p:cond delay="0"/>
                                          </p:stCondLst>
                                        </p:cTn>
                                        <p:tgtEl>
                                          <p:spTgt spid="7">
                                            <p:txEl>
                                              <p:pRg st="1" end="1"/>
                                            </p:txEl>
                                          </p:spTgt>
                                        </p:tgtEl>
                                        <p:attrNameLst>
                                          <p:attrName>style.visibility</p:attrName>
                                        </p:attrNameLst>
                                      </p:cBhvr>
                                      <p:to>
                                        <p:strVal val="visible"/>
                                      </p:to>
                                    </p:set>
                                    <p:anim calcmode="lin" valueType="num">
                                      <p:cBhvr additive="base">
                                        <p:cTn id="46"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7">
                                            <p:txEl>
                                              <p:pRg st="1" end="1"/>
                                            </p:txEl>
                                          </p:spTgt>
                                        </p:tgtEl>
                                        <p:attrNameLst>
                                          <p:attrName>ppt_y</p:attrName>
                                        </p:attrNameLst>
                                      </p:cBhvr>
                                      <p:tavLst>
                                        <p:tav tm="0">
                                          <p:val>
                                            <p:strVal val="1+#ppt_h/2"/>
                                          </p:val>
                                        </p:tav>
                                        <p:tav tm="100000">
                                          <p:val>
                                            <p:strVal val="#ppt_y"/>
                                          </p:val>
                                        </p:tav>
                                      </p:tavLst>
                                    </p:anim>
                                  </p:childTnLst>
                                </p:cTn>
                              </p:par>
                              <p:par>
                                <p:cTn id="48" presetID="2" presetClass="entr" presetSubtype="4" dur="500" fill="hold" nodeType="with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 calcmode="lin" valueType="num">
                                      <p:cBhvr additive="base">
                                        <p:cTn id="50"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2" fill="hold" nodeType="clickPar">
                      <p:stCondLst>
                        <p:cond delay="indefinite"/>
                        <p:cond evt="onBegin" delay="0">
                          <p:tn val="51"/>
                        </p:cond>
                      </p:stCondLst>
                      <p:childTnLst>
                        <p:par>
                          <p:cTn id="53" fill="hold">
                            <p:stCondLst>
                              <p:cond delay="0"/>
                            </p:stCondLst>
                            <p:childTnLst>
                              <p:par>
                                <p:cTn id="54" presetID="1" presetClass="entr" presetSubtype="0" dur="1" fill="hold" nodeType="clickEffect">
                                  <p:stCondLst>
                                    <p:cond delay="0"/>
                                  </p:stCondLst>
                                  <p:childTnLst>
                                    <p:set>
                                      <p:cBhvr>
                                        <p:cTn id="55"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6" fill="hold" nodeType="clickPar">
                      <p:stCondLst>
                        <p:cond delay="indefinite"/>
                        <p:cond evt="onBegin" delay="0">
                          <p:tn val="55"/>
                        </p:cond>
                      </p:stCondLst>
                      <p:childTnLst>
                        <p:par>
                          <p:cTn id="57" fill="hold">
                            <p:stCondLst>
                              <p:cond delay="0"/>
                            </p:stCondLst>
                            <p:childTnLst>
                              <p:par>
                                <p:cTn id="58" presetID="2" presetClass="entr" presetSubtype="4" dur="500" fill="hold" nodeType="clickEffect">
                                  <p:stCondLst>
                                    <p:cond delay="0"/>
                                  </p:stCondLst>
                                  <p:childTnLst>
                                    <p:set>
                                      <p:cBhvr>
                                        <p:cTn id="59" dur="1" fill="hold">
                                          <p:stCondLst>
                                            <p:cond delay="0"/>
                                          </p:stCondLst>
                                        </p:cTn>
                                        <p:tgtEl>
                                          <p:spTgt spid="7">
                                            <p:txEl>
                                              <p:pRg st="5" end="5"/>
                                            </p:txEl>
                                          </p:spTgt>
                                        </p:tgtEl>
                                        <p:attrNameLst>
                                          <p:attrName>style.visibility</p:attrName>
                                        </p:attrNameLst>
                                      </p:cBhvr>
                                      <p:to>
                                        <p:strVal val="visible"/>
                                      </p:to>
                                    </p:set>
                                    <p:anim calcmode="lin" valueType="num">
                                      <p:cBhvr additive="base">
                                        <p:cTn id="60"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7">
                                            <p:txEl>
                                              <p:pRg st="5" end="5"/>
                                            </p:txEl>
                                          </p:spTgt>
                                        </p:tgtEl>
                                        <p:attrNameLst>
                                          <p:attrName>ppt_y</p:attrName>
                                        </p:attrNameLst>
                                      </p:cBhvr>
                                      <p:tavLst>
                                        <p:tav tm="0">
                                          <p:val>
                                            <p:strVal val="1+#ppt_h/2"/>
                                          </p:val>
                                        </p:tav>
                                        <p:tav tm="100000">
                                          <p:val>
                                            <p:strVal val="#ppt_y"/>
                                          </p:val>
                                        </p:tav>
                                      </p:tavLst>
                                    </p:anim>
                                  </p:childTnLst>
                                </p:cTn>
                              </p:par>
                              <p:par>
                                <p:cTn id="62" presetID="2" presetClass="entr" presetSubtype="4" dur="500" fill="hold" nodeType="withEffect">
                                  <p:stCondLst>
                                    <p:cond delay="0"/>
                                  </p:stCondLst>
                                  <p:childTnLst>
                                    <p:set>
                                      <p:cBhvr>
                                        <p:cTn id="63" dur="1" fill="hold">
                                          <p:stCondLst>
                                            <p:cond delay="0"/>
                                          </p:stCondLst>
                                        </p:cTn>
                                        <p:tgtEl>
                                          <p:spTgt spid="7">
                                            <p:txEl>
                                              <p:pRg st="6" end="6"/>
                                            </p:txEl>
                                          </p:spTgt>
                                        </p:tgtEl>
                                        <p:attrNameLst>
                                          <p:attrName>style.visibility</p:attrName>
                                        </p:attrNameLst>
                                      </p:cBhvr>
                                      <p:to>
                                        <p:strVal val="visible"/>
                                      </p:to>
                                    </p:set>
                                    <p:anim calcmode="lin" valueType="num">
                                      <p:cBhvr additive="base">
                                        <p:cTn id="64"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custDataLst>
              <p:tags r:id="rId3"/>
            </p:custDataLst>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custDataLst>
              <p:tags r:id="rId4"/>
            </p:custDataLst>
          </p:nvPr>
        </p:nvSpPr>
        <p:spPr bwMode="auto">
          <a:xfrm>
            <a:off x="611505" y="195580"/>
            <a:ext cx="4295775"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知识点5：三类安全门系统的特点</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pSp>
        <p:nvGrpSpPr>
          <p:cNvPr id="7" name="组合 6"/>
          <p:cNvGrpSpPr/>
          <p:nvPr/>
        </p:nvGrpSpPr>
        <p:grpSpPr>
          <a:xfrm>
            <a:off x="7914807" y="3795835"/>
            <a:ext cx="702092" cy="698493"/>
            <a:chOff x="6232367" y="1565557"/>
            <a:chExt cx="702092" cy="698493"/>
          </a:xfrm>
        </p:grpSpPr>
        <p:sp>
          <p:nvSpPr>
            <p:cNvPr id="8" name="Rectangle 23"/>
            <p:cNvSpPr>
              <a:spLocks noChangeArrowheads="1"/>
            </p:cNvSpPr>
            <p:nvPr/>
          </p:nvSpPr>
          <p:spPr bwMode="auto">
            <a:xfrm rot="2700000">
              <a:off x="6234166" y="1563758"/>
              <a:ext cx="698493" cy="702092"/>
            </a:xfrm>
            <a:prstGeom prst="rect">
              <a:avLst/>
            </a:prstGeom>
            <a:solidFill>
              <a:schemeClr val="bg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9" name="TextBox 8"/>
            <p:cNvSpPr txBox="1"/>
            <p:nvPr/>
          </p:nvSpPr>
          <p:spPr>
            <a:xfrm>
              <a:off x="6390788" y="1679760"/>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grpSp>
        <p:nvGrpSpPr>
          <p:cNvPr id="10" name="组合 9"/>
          <p:cNvGrpSpPr/>
          <p:nvPr/>
        </p:nvGrpSpPr>
        <p:grpSpPr>
          <a:xfrm>
            <a:off x="8388218" y="4155762"/>
            <a:ext cx="702092" cy="698493"/>
            <a:chOff x="6838493" y="2060739"/>
            <a:chExt cx="702092" cy="698493"/>
          </a:xfrm>
        </p:grpSpPr>
        <p:sp>
          <p:nvSpPr>
            <p:cNvPr id="11" name="Rectangle 5"/>
            <p:cNvSpPr>
              <a:spLocks noChangeArrowheads="1"/>
            </p:cNvSpPr>
            <p:nvPr/>
          </p:nvSpPr>
          <p:spPr bwMode="auto">
            <a:xfrm rot="2700000">
              <a:off x="6840292" y="2058940"/>
              <a:ext cx="698493" cy="702092"/>
            </a:xfrm>
            <a:prstGeom prst="rect">
              <a:avLst/>
            </a:prstGeom>
            <a:solidFill>
              <a:schemeClr val="tx1">
                <a:lumMod val="65000"/>
                <a:lumOff val="35000"/>
              </a:schemeClr>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12" name="TextBox 11"/>
            <p:cNvSpPr txBox="1"/>
            <p:nvPr/>
          </p:nvSpPr>
          <p:spPr>
            <a:xfrm>
              <a:off x="6995572" y="2213726"/>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smtClean="0">
                  <a:solidFill>
                    <a:schemeClr val="bg1"/>
                  </a:solidFill>
                  <a:latin typeface="FontAwesome"/>
                  <a:ea typeface="FontAwesome"/>
                  <a:cs typeface="FontAwesome"/>
                  <a:sym typeface="FontAwesome"/>
                </a:rPr>
                <a:t></a:t>
              </a:r>
              <a:endParaRPr lang="en-US" sz="2000">
                <a:solidFill>
                  <a:schemeClr val="bg1"/>
                </a:solidFill>
              </a:endParaRPr>
            </a:p>
          </p:txBody>
        </p:sp>
      </p:grpSp>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nvGrpSpPr>
          <p:cNvPr id="22" name="组合 21"/>
          <p:cNvGrpSpPr/>
          <p:nvPr/>
        </p:nvGrpSpPr>
        <p:grpSpPr>
          <a:xfrm>
            <a:off x="7739930" y="4443932"/>
            <a:ext cx="702092" cy="698493"/>
            <a:chOff x="7438615" y="2555919"/>
            <a:chExt cx="702092" cy="698493"/>
          </a:xfrm>
        </p:grpSpPr>
        <p:sp>
          <p:nvSpPr>
            <p:cNvPr id="23" name="Rectangle 5"/>
            <p:cNvSpPr>
              <a:spLocks noChangeArrowheads="1"/>
            </p:cNvSpPr>
            <p:nvPr/>
          </p:nvSpPr>
          <p:spPr bwMode="auto">
            <a:xfrm rot="2700000">
              <a:off x="7440414" y="2554120"/>
              <a:ext cx="698493" cy="702092"/>
            </a:xfrm>
            <a:prstGeom prst="rect">
              <a:avLst/>
            </a:prstGeom>
            <a:solidFill>
              <a:schemeClr val="tx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24" name="TextBox 23"/>
            <p:cNvSpPr txBox="1"/>
            <p:nvPr/>
          </p:nvSpPr>
          <p:spPr>
            <a:xfrm>
              <a:off x="7595694" y="2735607"/>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graphicFrame>
        <p:nvGraphicFramePr>
          <p:cNvPr id="2" name="表格 1"/>
          <p:cNvGraphicFramePr>
            <a:graphicFrameLocks noGrp="1"/>
          </p:cNvGraphicFramePr>
          <p:nvPr>
            <p:custDataLst>
              <p:tags r:id="rId6"/>
            </p:custDataLst>
          </p:nvPr>
        </p:nvGraphicFramePr>
        <p:xfrm>
          <a:off x="971550" y="1419860"/>
          <a:ext cx="6891020" cy="1915795"/>
        </p:xfrm>
        <a:graphic>
          <a:graphicData uri="http://schemas.openxmlformats.org/drawingml/2006/table">
            <a:tbl>
              <a:tblPr firstRow="1" bandRow="1">
                <a:tableStyleId>{5C22544A-7EE6-4342-B048-85BDC9FD1C3A}</a:tableStyleId>
              </a:tblPr>
              <a:tblGrid>
                <a:gridCol w="1599565"/>
                <a:gridCol w="1599565"/>
                <a:gridCol w="1830070"/>
                <a:gridCol w="1861820"/>
              </a:tblGrid>
              <a:tr h="401320">
                <a:tc>
                  <a:txBody>
                    <a:bodyPr vert="horz" wrap="square"/>
                    <a:lstStyle/>
                    <a:p>
                      <a:pPr>
                        <a:buNone/>
                      </a:pPr>
                      <a:r>
                        <a:rPr lang="en-US" altLang="zh-CN"/>
                        <a:t>          </a:t>
                      </a:r>
                      <a:r>
                        <a:rPr lang="zh-CN" altLang="en-US"/>
                        <a:t>特点</a:t>
                      </a:r>
                      <a:endParaRPr lang="zh-CN" altLang="en-US"/>
                    </a:p>
                  </a:txBody>
                  <a:tcPr/>
                </a:tc>
                <a:tc>
                  <a:txBody>
                    <a:bodyPr vert="horz" wrap="square"/>
                    <a:lstStyle/>
                    <a:p>
                      <a:pPr>
                        <a:buNone/>
                      </a:pPr>
                      <a:r>
                        <a:rPr lang="en-US" altLang="zh-CN"/>
                        <a:t>  </a:t>
                      </a:r>
                      <a:r>
                        <a:rPr lang="en-US" altLang="zh-CN">
                          <a:solidFill>
                            <a:srgbClr val="C00000"/>
                          </a:solidFill>
                        </a:rPr>
                        <a:t> </a:t>
                      </a:r>
                      <a:r>
                        <a:rPr lang="zh-CN" altLang="en-US">
                          <a:solidFill>
                            <a:srgbClr val="C00000"/>
                          </a:solidFill>
                        </a:rPr>
                        <a:t>屏蔽门系统</a:t>
                      </a:r>
                      <a:endParaRPr lang="zh-CN" altLang="en-US">
                        <a:solidFill>
                          <a:srgbClr val="C00000"/>
                        </a:solidFill>
                      </a:endParaRPr>
                    </a:p>
                  </a:txBody>
                  <a:tcPr/>
                </a:tc>
                <a:tc>
                  <a:txBody>
                    <a:bodyPr vert="horz" wrap="square"/>
                    <a:lstStyle/>
                    <a:p>
                      <a:pPr>
                        <a:buNone/>
                      </a:pPr>
                      <a:r>
                        <a:rPr lang="zh-CN" altLang="en-US">
                          <a:solidFill>
                            <a:srgbClr val="C00000"/>
                          </a:solidFill>
                        </a:rPr>
                        <a:t>全高安全门系统</a:t>
                      </a:r>
                      <a:endParaRPr lang="zh-CN" altLang="en-US">
                        <a:solidFill>
                          <a:srgbClr val="C00000"/>
                        </a:solidFill>
                      </a:endParaRPr>
                    </a:p>
                  </a:txBody>
                  <a:tcPr/>
                </a:tc>
                <a:tc>
                  <a:txBody>
                    <a:bodyPr vert="horz" wrap="square"/>
                    <a:lstStyle/>
                    <a:p>
                      <a:pPr>
                        <a:buNone/>
                      </a:pPr>
                      <a:r>
                        <a:rPr lang="zh-CN" altLang="en-US">
                          <a:solidFill>
                            <a:srgbClr val="C00000"/>
                          </a:solidFill>
                        </a:rPr>
                        <a:t>半高安全门系统</a:t>
                      </a:r>
                      <a:endParaRPr lang="zh-CN" altLang="en-US">
                        <a:solidFill>
                          <a:srgbClr val="C00000"/>
                        </a:solidFill>
                      </a:endParaRPr>
                    </a:p>
                  </a:txBody>
                  <a:tcPr/>
                </a:tc>
              </a:tr>
              <a:tr h="1514475">
                <a:tc>
                  <a:txBody>
                    <a:bodyPr vert="horz" wrap="square"/>
                    <a:lstStyle/>
                    <a:p>
                      <a:pPr>
                        <a:buNone/>
                      </a:pPr>
                      <a:endParaRPr lang="zh-CN" altLang="en-US"/>
                    </a:p>
                  </a:txBody>
                  <a:tcPr/>
                </a:tc>
                <a:tc>
                  <a:txBody>
                    <a:bodyPr vert="horz" wrap="square"/>
                    <a:lstStyle/>
                    <a:p>
                      <a:pPr>
                        <a:lnSpc>
                          <a:spcPct val="110000"/>
                        </a:lnSpc>
                        <a:buNone/>
                      </a:pPr>
                      <a:r>
                        <a:rPr lang="zh-CN" altLang="en-US"/>
                        <a:t>安全、舒适、节能、环保、减少定员等。</a:t>
                      </a:r>
                      <a:endParaRPr lang="zh-CN" altLang="en-US"/>
                    </a:p>
                    <a:p>
                      <a:pPr>
                        <a:lnSpc>
                          <a:spcPct val="110000"/>
                        </a:lnSpc>
                        <a:buNone/>
                      </a:pPr>
                      <a:r>
                        <a:rPr lang="en-US" altLang="zh-CN"/>
                        <a:t>较适合于气候炎热、空调期较长的地铁线路</a:t>
                      </a:r>
                      <a:endParaRPr lang="en-US" altLang="zh-CN"/>
                    </a:p>
                  </a:txBody>
                  <a:tcPr/>
                </a:tc>
                <a:tc>
                  <a:txBody>
                    <a:bodyPr vert="horz" wrap="square"/>
                    <a:lstStyle/>
                    <a:p>
                      <a:pPr>
                        <a:lnSpc>
                          <a:spcPct val="110000"/>
                        </a:lnSpc>
                        <a:buNone/>
                      </a:pPr>
                      <a:r>
                        <a:rPr lang="en-US" altLang="zh-CN"/>
                        <a:t>  </a:t>
                      </a:r>
                      <a:r>
                        <a:rPr lang="zh-CN" altLang="en-US"/>
                        <a:t>安全、舒适、节省部分能耗、减少定员等。</a:t>
                      </a:r>
                      <a:endParaRPr lang="zh-CN" altLang="en-US"/>
                    </a:p>
                    <a:p>
                      <a:pPr>
                        <a:lnSpc>
                          <a:spcPct val="110000"/>
                        </a:lnSpc>
                        <a:buNone/>
                      </a:pPr>
                      <a:r>
                        <a:rPr lang="zh-CN" altLang="en-US"/>
                        <a:t>可用于地上车站。</a:t>
                      </a:r>
                      <a:endParaRPr lang="zh-CN" altLang="en-US"/>
                    </a:p>
                  </a:txBody>
                  <a:tcPr/>
                </a:tc>
                <a:tc>
                  <a:txBody>
                    <a:bodyPr vert="horz" wrap="square"/>
                    <a:lstStyle/>
                    <a:p>
                      <a:pPr>
                        <a:lnSpc>
                          <a:spcPct val="110000"/>
                        </a:lnSpc>
                        <a:buNone/>
                      </a:pPr>
                      <a:r>
                        <a:rPr lang="zh-CN" altLang="en-US"/>
                        <a:t>安全、减少定员、维护量低等。</a:t>
                      </a:r>
                      <a:endParaRPr lang="zh-CN" altLang="en-US"/>
                    </a:p>
                    <a:p>
                      <a:pPr>
                        <a:lnSpc>
                          <a:spcPct val="110000"/>
                        </a:lnSpc>
                        <a:buNone/>
                      </a:pPr>
                      <a:r>
                        <a:rPr lang="zh-CN" altLang="en-US"/>
                        <a:t>用于空调季节短的地铁车站以及地面和高架的地铁车站。</a:t>
                      </a:r>
                      <a:endParaRPr lang="zh-CN" altLang="en-US"/>
                    </a:p>
                  </a:txBody>
                  <a:tcPr/>
                </a:tc>
              </a:tr>
            </a:tbl>
          </a:graphicData>
        </a:graphic>
      </p:graphicFrame>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31" presetClass="entr" presetSubtype="0" dur="50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fltVal val="0"/>
                                          </p:val>
                                        </p:tav>
                                        <p:tav tm="100000">
                                          <p:val>
                                            <p:strVal val="#ppt_w"/>
                                          </p:val>
                                        </p:tav>
                                      </p:tavLst>
                                    </p:anim>
                                    <p:anim calcmode="lin" valueType="num">
                                      <p:cBhvr>
                                        <p:cTn id="32" dur="500" fill="hold"/>
                                        <p:tgtEl>
                                          <p:spTgt spid="7"/>
                                        </p:tgtEl>
                                        <p:attrNameLst>
                                          <p:attrName>ppt_h</p:attrName>
                                        </p:attrNameLst>
                                      </p:cBhvr>
                                      <p:tavLst>
                                        <p:tav tm="0">
                                          <p:val>
                                            <p:fltVal val="0"/>
                                          </p:val>
                                        </p:tav>
                                        <p:tav tm="100000">
                                          <p:val>
                                            <p:strVal val="#ppt_h"/>
                                          </p:val>
                                        </p:tav>
                                      </p:tavLst>
                                    </p:anim>
                                    <p:anim calcmode="lin" valueType="num">
                                      <p:cBhvr>
                                        <p:cTn id="33" dur="500" fill="hold"/>
                                        <p:tgtEl>
                                          <p:spTgt spid="7"/>
                                        </p:tgtEl>
                                        <p:attrNameLst>
                                          <p:attrName>style.rotation</p:attrName>
                                        </p:attrNameLst>
                                      </p:cBhvr>
                                      <p:tavLst>
                                        <p:tav tm="0">
                                          <p:val>
                                            <p:fltVal val="90"/>
                                          </p:val>
                                        </p:tav>
                                        <p:tav tm="100000">
                                          <p:val>
                                            <p:fltVal val="0"/>
                                          </p:val>
                                        </p:tav>
                                      </p:tavLst>
                                    </p:anim>
                                    <p:animEffect transition="in" filter="fade">
                                      <p:cBhvr>
                                        <p:cTn id="34" dur="500"/>
                                        <p:tgtEl>
                                          <p:spTgt spid="7"/>
                                        </p:tgtEl>
                                      </p:cBhvr>
                                    </p:animEffect>
                                  </p:childTnLst>
                                </p:cTn>
                              </p:par>
                              <p:par>
                                <p:cTn id="35" presetID="31" presetClass="entr" presetSubtype="0" dur="500" fill="hold" nodeType="withEffect">
                                  <p:stCondLst>
                                    <p:cond delay="20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fltVal val="0"/>
                                          </p:val>
                                        </p:tav>
                                        <p:tav tm="100000">
                                          <p:val>
                                            <p:strVal val="#ppt_h"/>
                                          </p:val>
                                        </p:tav>
                                      </p:tavLst>
                                    </p:anim>
                                    <p:anim calcmode="lin" valueType="num">
                                      <p:cBhvr>
                                        <p:cTn id="39" dur="500" fill="hold"/>
                                        <p:tgtEl>
                                          <p:spTgt spid="10"/>
                                        </p:tgtEl>
                                        <p:attrNameLst>
                                          <p:attrName>style.rotation</p:attrName>
                                        </p:attrNameLst>
                                      </p:cBhvr>
                                      <p:tavLst>
                                        <p:tav tm="0">
                                          <p:val>
                                            <p:fltVal val="90"/>
                                          </p:val>
                                        </p:tav>
                                        <p:tav tm="100000">
                                          <p:val>
                                            <p:fltVal val="0"/>
                                          </p:val>
                                        </p:tav>
                                      </p:tavLst>
                                    </p:anim>
                                    <p:animEffect transition="in" filter="fade">
                                      <p:cBhvr>
                                        <p:cTn id="40" dur="500"/>
                                        <p:tgtEl>
                                          <p:spTgt spid="10"/>
                                        </p:tgtEl>
                                      </p:cBhvr>
                                    </p:animEffect>
                                  </p:childTnLst>
                                </p:cTn>
                              </p:par>
                              <p:par>
                                <p:cTn id="41" presetID="31" presetClass="entr" presetSubtype="0" dur="500" fill="hold" nodeType="withEffect">
                                  <p:stCondLst>
                                    <p:cond delay="400"/>
                                  </p:stCondLst>
                                  <p:childTnLst>
                                    <p:set>
                                      <p:cBhvr>
                                        <p:cTn id="42" dur="1" fill="hold">
                                          <p:stCondLst>
                                            <p:cond delay="0"/>
                                          </p:stCondLst>
                                        </p:cTn>
                                        <p:tgtEl>
                                          <p:spTgt spid="22"/>
                                        </p:tgtEl>
                                        <p:attrNameLst>
                                          <p:attrName>style.visibility</p:attrName>
                                        </p:attrNameLst>
                                      </p:cBhvr>
                                      <p:to>
                                        <p:strVal val="visible"/>
                                      </p:to>
                                    </p:set>
                                    <p:anim calcmode="lin" valueType="num">
                                      <p:cBhvr>
                                        <p:cTn id="43" dur="500" fill="hold"/>
                                        <p:tgtEl>
                                          <p:spTgt spid="22"/>
                                        </p:tgtEl>
                                        <p:attrNameLst>
                                          <p:attrName>ppt_w</p:attrName>
                                        </p:attrNameLst>
                                      </p:cBhvr>
                                      <p:tavLst>
                                        <p:tav tm="0">
                                          <p:val>
                                            <p:fltVal val="0"/>
                                          </p:val>
                                        </p:tav>
                                        <p:tav tm="100000">
                                          <p:val>
                                            <p:strVal val="#ppt_w"/>
                                          </p:val>
                                        </p:tav>
                                      </p:tavLst>
                                    </p:anim>
                                    <p:anim calcmode="lin" valueType="num">
                                      <p:cBhvr>
                                        <p:cTn id="44" dur="500" fill="hold"/>
                                        <p:tgtEl>
                                          <p:spTgt spid="22"/>
                                        </p:tgtEl>
                                        <p:attrNameLst>
                                          <p:attrName>ppt_h</p:attrName>
                                        </p:attrNameLst>
                                      </p:cBhvr>
                                      <p:tavLst>
                                        <p:tav tm="0">
                                          <p:val>
                                            <p:fltVal val="0"/>
                                          </p:val>
                                        </p:tav>
                                        <p:tav tm="100000">
                                          <p:val>
                                            <p:strVal val="#ppt_h"/>
                                          </p:val>
                                        </p:tav>
                                      </p:tavLst>
                                    </p:anim>
                                    <p:anim calcmode="lin" valueType="num">
                                      <p:cBhvr>
                                        <p:cTn id="45" dur="500" fill="hold"/>
                                        <p:tgtEl>
                                          <p:spTgt spid="22"/>
                                        </p:tgtEl>
                                        <p:attrNameLst>
                                          <p:attrName>style.rotation</p:attrName>
                                        </p:attrNameLst>
                                      </p:cBhvr>
                                      <p:tavLst>
                                        <p:tav tm="0">
                                          <p:val>
                                            <p:fltVal val="90"/>
                                          </p:val>
                                        </p:tav>
                                        <p:tav tm="100000">
                                          <p:val>
                                            <p:fltVal val="0"/>
                                          </p:val>
                                        </p:tav>
                                      </p:tavLst>
                                    </p:anim>
                                    <p:animEffect transition="in" filter="fade">
                                      <p:cBhvr>
                                        <p:cTn id="46" dur="500"/>
                                        <p:tgtEl>
                                          <p:spTgt spid="22"/>
                                        </p:tgtEl>
                                      </p:cBhvr>
                                    </p:animEffect>
                                  </p:childTnLst>
                                </p:cTn>
                              </p:par>
                            </p:childTnLst>
                          </p:cTn>
                        </p:par>
                        <p:par>
                          <p:cTn id="47" fill="hold" nodeType="afterGroup">
                            <p:stCondLst>
                              <p:cond delay="2400"/>
                            </p:stCondLst>
                            <p:childTnLst>
                              <p:par>
                                <p:cTn id="48" presetID="22" presetClass="entr" presetSubtype="2" dur="500" fill="hold" nodeType="after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wipe(right)">
                                      <p:cBhvr>
                                        <p:cTn id="50" dur="500"/>
                                        <p:tgtEl>
                                          <p:spTgt spid="25"/>
                                        </p:tgtEl>
                                      </p:cBhvr>
                                    </p:animEffect>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2" presetClass="entr" presetSubtype="4" dur="500" fill="hold" nodeType="clickEffect">
                                  <p:stCondLst>
                                    <p:cond delay="0"/>
                                  </p:stCondLst>
                                  <p:childTnLst>
                                    <p:set>
                                      <p:cBhvr>
                                        <p:cTn id="54" dur="1" fill="hold">
                                          <p:stCondLst>
                                            <p:cond delay="0"/>
                                          </p:stCondLst>
                                        </p:cTn>
                                        <p:tgtEl>
                                          <p:spTgt spid="2"/>
                                        </p:tgtEl>
                                        <p:attrNameLst>
                                          <p:attrName>style.visibility</p:attrName>
                                        </p:attrNameLst>
                                      </p:cBhvr>
                                      <p:to>
                                        <p:strVal val="visible"/>
                                      </p:to>
                                    </p:set>
                                    <p:anim calcmode="lin" valueType="num">
                                      <p:cBhvr additive="base">
                                        <p:cTn id="55" dur="500" fill="hold"/>
                                        <p:tgtEl>
                                          <p:spTgt spid="2"/>
                                        </p:tgtEl>
                                        <p:attrNameLst>
                                          <p:attrName>ppt_x</p:attrName>
                                        </p:attrNameLst>
                                      </p:cBhvr>
                                      <p:tavLst>
                                        <p:tav tm="0">
                                          <p:val>
                                            <p:strVal val="#ppt_x"/>
                                          </p:val>
                                        </p:tav>
                                        <p:tav tm="100000">
                                          <p:val>
                                            <p:strVal val="#ppt_x"/>
                                          </p:val>
                                        </p:tav>
                                      </p:tavLst>
                                    </p:anim>
                                    <p:anim calcmode="lin" valueType="num">
                                      <p:cBhvr additive="base">
                                        <p:cTn id="5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custDataLst>
              <p:tags r:id="rId3"/>
            </p:custDataLst>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1400"/>
          </a:p>
        </p:txBody>
      </p:sp>
      <p:sp>
        <p:nvSpPr>
          <p:cNvPr id="45" name="标题层"/>
          <p:cNvSpPr txBox="1"/>
          <p:nvPr>
            <p:custDataLst>
              <p:tags r:id="rId4"/>
            </p:custDataLst>
          </p:nvPr>
        </p:nvSpPr>
        <p:spPr bwMode="auto">
          <a:xfrm>
            <a:off x="611505" y="195580"/>
            <a:ext cx="56337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知识点6</a:t>
            </a: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-7</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：屏蔽门系统设计、一般规定及要求</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pSp>
        <p:nvGrpSpPr>
          <p:cNvPr id="7" name="组合 6"/>
          <p:cNvGrpSpPr/>
          <p:nvPr/>
        </p:nvGrpSpPr>
        <p:grpSpPr>
          <a:xfrm>
            <a:off x="7914807" y="3795835"/>
            <a:ext cx="702092" cy="698493"/>
            <a:chOff x="6232367" y="1565557"/>
            <a:chExt cx="702092" cy="698493"/>
          </a:xfrm>
        </p:grpSpPr>
        <p:sp>
          <p:nvSpPr>
            <p:cNvPr id="8" name="Rectangle 23"/>
            <p:cNvSpPr>
              <a:spLocks noChangeArrowheads="1"/>
            </p:cNvSpPr>
            <p:nvPr/>
          </p:nvSpPr>
          <p:spPr bwMode="auto">
            <a:xfrm rot="2700000">
              <a:off x="6234166" y="1563758"/>
              <a:ext cx="698493" cy="702092"/>
            </a:xfrm>
            <a:prstGeom prst="rect">
              <a:avLst/>
            </a:prstGeom>
            <a:solidFill>
              <a:schemeClr val="bg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9" name="TextBox 8"/>
            <p:cNvSpPr txBox="1"/>
            <p:nvPr/>
          </p:nvSpPr>
          <p:spPr>
            <a:xfrm>
              <a:off x="6390788" y="1679760"/>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grpSp>
        <p:nvGrpSpPr>
          <p:cNvPr id="10" name="组合 9"/>
          <p:cNvGrpSpPr/>
          <p:nvPr/>
        </p:nvGrpSpPr>
        <p:grpSpPr>
          <a:xfrm>
            <a:off x="8388218" y="4155762"/>
            <a:ext cx="702092" cy="698493"/>
            <a:chOff x="6838493" y="2060739"/>
            <a:chExt cx="702092" cy="698493"/>
          </a:xfrm>
        </p:grpSpPr>
        <p:sp>
          <p:nvSpPr>
            <p:cNvPr id="11" name="Rectangle 5"/>
            <p:cNvSpPr>
              <a:spLocks noChangeArrowheads="1"/>
            </p:cNvSpPr>
            <p:nvPr/>
          </p:nvSpPr>
          <p:spPr bwMode="auto">
            <a:xfrm rot="2700000">
              <a:off x="6840292" y="2058940"/>
              <a:ext cx="698493" cy="702092"/>
            </a:xfrm>
            <a:prstGeom prst="rect">
              <a:avLst/>
            </a:prstGeom>
            <a:solidFill>
              <a:schemeClr val="tx1">
                <a:lumMod val="65000"/>
                <a:lumOff val="35000"/>
              </a:schemeClr>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12" name="TextBox 11"/>
            <p:cNvSpPr txBox="1"/>
            <p:nvPr/>
          </p:nvSpPr>
          <p:spPr>
            <a:xfrm>
              <a:off x="6995572" y="2213726"/>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smtClean="0">
                  <a:solidFill>
                    <a:schemeClr val="bg1"/>
                  </a:solidFill>
                  <a:latin typeface="FontAwesome"/>
                  <a:ea typeface="FontAwesome"/>
                  <a:cs typeface="FontAwesome"/>
                  <a:sym typeface="FontAwesome"/>
                </a:rPr>
                <a:t></a:t>
              </a:r>
              <a:endParaRPr lang="en-US" sz="2000">
                <a:solidFill>
                  <a:schemeClr val="bg1"/>
                </a:solidFill>
              </a:endParaRPr>
            </a:p>
          </p:txBody>
        </p:sp>
      </p:grpSp>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nvGrpSpPr>
          <p:cNvPr id="22" name="组合 21"/>
          <p:cNvGrpSpPr/>
          <p:nvPr/>
        </p:nvGrpSpPr>
        <p:grpSpPr>
          <a:xfrm>
            <a:off x="7739930" y="4443932"/>
            <a:ext cx="702092" cy="698493"/>
            <a:chOff x="7438615" y="2555919"/>
            <a:chExt cx="702092" cy="698493"/>
          </a:xfrm>
        </p:grpSpPr>
        <p:sp>
          <p:nvSpPr>
            <p:cNvPr id="23" name="Rectangle 5"/>
            <p:cNvSpPr>
              <a:spLocks noChangeArrowheads="1"/>
            </p:cNvSpPr>
            <p:nvPr/>
          </p:nvSpPr>
          <p:spPr bwMode="auto">
            <a:xfrm rot="2700000">
              <a:off x="7440414" y="2554120"/>
              <a:ext cx="698493" cy="702092"/>
            </a:xfrm>
            <a:prstGeom prst="rect">
              <a:avLst/>
            </a:prstGeom>
            <a:solidFill>
              <a:schemeClr val="tx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id-ID"/>
            </a:p>
          </p:txBody>
        </p:sp>
        <p:sp>
          <p:nvSpPr>
            <p:cNvPr id="24" name="TextBox 23"/>
            <p:cNvSpPr txBox="1"/>
            <p:nvPr/>
          </p:nvSpPr>
          <p:spPr>
            <a:xfrm>
              <a:off x="7595694" y="2735607"/>
              <a:ext cx="394196" cy="40011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gr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sp>
        <p:nvSpPr>
          <p:cNvPr id="101" name="文本框 100"/>
          <p:cNvSpPr txBox="1"/>
          <p:nvPr/>
        </p:nvSpPr>
        <p:spPr>
          <a:xfrm>
            <a:off x="4642485" y="893445"/>
            <a:ext cx="4117975" cy="3538855"/>
          </a:xfrm>
          <a:prstGeom prst="rect">
            <a:avLst/>
          </a:prstGeom>
          <a:noFill/>
          <a:ln w="9525">
            <a:noFill/>
          </a:ln>
        </p:spPr>
        <p:txBody>
          <a:bodyPr wrap="square">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266700" algn="l">
              <a:lnSpc>
                <a:spcPct val="130000"/>
              </a:lnSpc>
            </a:pPr>
            <a:r>
              <a:rPr lang="zh-CN" altLang="en-US" sz="1800" b="1" kern="0" noProof="0">
                <a:solidFill>
                  <a:schemeClr val="tx1"/>
                </a:solidFill>
                <a:latin typeface="Arial" pitchFamily="34" charset="0"/>
                <a:ea typeface="微软雅黑" panose="020b0503020204020204" pitchFamily="34" charset="-122"/>
                <a:cs typeface="Arial" pitchFamily="34" charset="0"/>
                <a:sym typeface="+mn-ea"/>
              </a:rPr>
              <a:t>一般规定及要求</a:t>
            </a:r>
            <a:endParaRPr lang="zh-CN" altLang="en-US" sz="1800" b="1" kern="0" noProof="0">
              <a:solidFill>
                <a:schemeClr val="tx1"/>
              </a:solidFill>
              <a:latin typeface="Arial" pitchFamily="34" charset="0"/>
              <a:ea typeface="微软雅黑" panose="020b0503020204020204" pitchFamily="34" charset="-122"/>
              <a:cs typeface="Arial" pitchFamily="34" charset="0"/>
              <a:sym typeface="+mn-ea"/>
            </a:endParaRPr>
          </a:p>
        </p:txBody>
      </p:sp>
      <p:pic>
        <p:nvPicPr>
          <p:cNvPr id="2" name="图片 1"/>
          <p:cNvPicPr>
            <a:picLocks noChangeAspect="1"/>
          </p:cNvPicPr>
          <p:nvPr/>
        </p:nvPicPr>
        <p:blipFill>
          <a:blip r:embed="rId6"/>
          <a:stretch>
            <a:fillRect/>
          </a:stretch>
        </p:blipFill>
        <p:spPr>
          <a:xfrm>
            <a:off x="395605" y="1419860"/>
            <a:ext cx="3884295" cy="2999105"/>
          </a:xfrm>
          <a:prstGeom prst="rect">
            <a:avLst/>
          </a:prstGeom>
        </p:spPr>
      </p:pic>
      <p:sp>
        <p:nvSpPr>
          <p:cNvPr id="14" name="文本框 13"/>
          <p:cNvSpPr txBox="1"/>
          <p:nvPr/>
        </p:nvSpPr>
        <p:spPr>
          <a:xfrm>
            <a:off x="3204210" y="4587875"/>
            <a:ext cx="3070860" cy="2298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900" b="1"/>
              <a:t> </a:t>
            </a:r>
            <a:r>
              <a:rPr lang="zh-CN" altLang="en-US" sz="900" b="1"/>
              <a:t>数据来源于《城市轨道交通站台屏蔽门系统技术规》</a:t>
            </a:r>
            <a:endParaRPr lang="zh-CN" altLang="en-US" sz="900" b="1"/>
          </a:p>
        </p:txBody>
      </p:sp>
      <p:sp>
        <p:nvSpPr>
          <p:cNvPr id="15" name="文本框 14"/>
          <p:cNvSpPr txBox="1"/>
          <p:nvPr/>
        </p:nvSpPr>
        <p:spPr>
          <a:xfrm>
            <a:off x="395605" y="915670"/>
            <a:ext cx="2880995" cy="39878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b="1" kern="0" noProof="0">
                <a:solidFill>
                  <a:schemeClr val="tx1"/>
                </a:solidFill>
                <a:latin typeface="Arial" pitchFamily="34" charset="0"/>
                <a:ea typeface="微软雅黑" panose="020b0503020204020204" pitchFamily="34" charset="-122"/>
                <a:cs typeface="Arial" pitchFamily="34" charset="0"/>
                <a:sym typeface="+mn-ea"/>
              </a:rPr>
              <a:t>屏蔽门系统设计</a:t>
            </a:r>
            <a:endParaRPr lang="zh-CN" altLang="en-US" sz="2000" b="1" kern="0" noProof="0">
              <a:solidFill>
                <a:schemeClr val="tx1"/>
              </a:solidFill>
              <a:latin typeface="Arial" pitchFamily="34" charset="0"/>
              <a:ea typeface="微软雅黑" panose="020b0503020204020204" pitchFamily="34" charset="-122"/>
              <a:cs typeface="Arial" pitchFamily="34" charset="0"/>
              <a:sym typeface="+mn-ea"/>
            </a:endParaRPr>
          </a:p>
        </p:txBody>
      </p:sp>
      <p:pic>
        <p:nvPicPr>
          <p:cNvPr id="16" name="图片 15"/>
          <p:cNvPicPr>
            <a:picLocks noChangeAspect="1"/>
          </p:cNvPicPr>
          <p:nvPr/>
        </p:nvPicPr>
        <p:blipFill>
          <a:blip r:embed="rId7"/>
          <a:stretch>
            <a:fillRect/>
          </a:stretch>
        </p:blipFill>
        <p:spPr>
          <a:xfrm>
            <a:off x="4860290" y="1431925"/>
            <a:ext cx="3671570" cy="2969895"/>
          </a:xfrm>
          <a:prstGeom prst="rect">
            <a:avLst/>
          </a:prstGeom>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31" presetClass="entr" presetSubtype="0" dur="50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fltVal val="0"/>
                                          </p:val>
                                        </p:tav>
                                        <p:tav tm="100000">
                                          <p:val>
                                            <p:strVal val="#ppt_w"/>
                                          </p:val>
                                        </p:tav>
                                      </p:tavLst>
                                    </p:anim>
                                    <p:anim calcmode="lin" valueType="num">
                                      <p:cBhvr>
                                        <p:cTn id="32" dur="500" fill="hold"/>
                                        <p:tgtEl>
                                          <p:spTgt spid="7"/>
                                        </p:tgtEl>
                                        <p:attrNameLst>
                                          <p:attrName>ppt_h</p:attrName>
                                        </p:attrNameLst>
                                      </p:cBhvr>
                                      <p:tavLst>
                                        <p:tav tm="0">
                                          <p:val>
                                            <p:fltVal val="0"/>
                                          </p:val>
                                        </p:tav>
                                        <p:tav tm="100000">
                                          <p:val>
                                            <p:strVal val="#ppt_h"/>
                                          </p:val>
                                        </p:tav>
                                      </p:tavLst>
                                    </p:anim>
                                    <p:anim calcmode="lin" valueType="num">
                                      <p:cBhvr>
                                        <p:cTn id="33" dur="500" fill="hold"/>
                                        <p:tgtEl>
                                          <p:spTgt spid="7"/>
                                        </p:tgtEl>
                                        <p:attrNameLst>
                                          <p:attrName>style.rotation</p:attrName>
                                        </p:attrNameLst>
                                      </p:cBhvr>
                                      <p:tavLst>
                                        <p:tav tm="0">
                                          <p:val>
                                            <p:fltVal val="90"/>
                                          </p:val>
                                        </p:tav>
                                        <p:tav tm="100000">
                                          <p:val>
                                            <p:fltVal val="0"/>
                                          </p:val>
                                        </p:tav>
                                      </p:tavLst>
                                    </p:anim>
                                    <p:animEffect transition="in" filter="fade">
                                      <p:cBhvr>
                                        <p:cTn id="34" dur="500"/>
                                        <p:tgtEl>
                                          <p:spTgt spid="7"/>
                                        </p:tgtEl>
                                      </p:cBhvr>
                                    </p:animEffect>
                                  </p:childTnLst>
                                </p:cTn>
                              </p:par>
                              <p:par>
                                <p:cTn id="35" presetID="31" presetClass="entr" presetSubtype="0" dur="500" fill="hold" nodeType="withEffect">
                                  <p:stCondLst>
                                    <p:cond delay="20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ppt_w</p:attrName>
                                        </p:attrNameLst>
                                      </p:cBhvr>
                                      <p:tavLst>
                                        <p:tav tm="0">
                                          <p:val>
                                            <p:fltVal val="0"/>
                                          </p:val>
                                        </p:tav>
                                        <p:tav tm="100000">
                                          <p:val>
                                            <p:strVal val="#ppt_w"/>
                                          </p:val>
                                        </p:tav>
                                      </p:tavLst>
                                    </p:anim>
                                    <p:anim calcmode="lin" valueType="num">
                                      <p:cBhvr>
                                        <p:cTn id="38" dur="500" fill="hold"/>
                                        <p:tgtEl>
                                          <p:spTgt spid="10"/>
                                        </p:tgtEl>
                                        <p:attrNameLst>
                                          <p:attrName>ppt_h</p:attrName>
                                        </p:attrNameLst>
                                      </p:cBhvr>
                                      <p:tavLst>
                                        <p:tav tm="0">
                                          <p:val>
                                            <p:fltVal val="0"/>
                                          </p:val>
                                        </p:tav>
                                        <p:tav tm="100000">
                                          <p:val>
                                            <p:strVal val="#ppt_h"/>
                                          </p:val>
                                        </p:tav>
                                      </p:tavLst>
                                    </p:anim>
                                    <p:anim calcmode="lin" valueType="num">
                                      <p:cBhvr>
                                        <p:cTn id="39" dur="500" fill="hold"/>
                                        <p:tgtEl>
                                          <p:spTgt spid="10"/>
                                        </p:tgtEl>
                                        <p:attrNameLst>
                                          <p:attrName>style.rotation</p:attrName>
                                        </p:attrNameLst>
                                      </p:cBhvr>
                                      <p:tavLst>
                                        <p:tav tm="0">
                                          <p:val>
                                            <p:fltVal val="90"/>
                                          </p:val>
                                        </p:tav>
                                        <p:tav tm="100000">
                                          <p:val>
                                            <p:fltVal val="0"/>
                                          </p:val>
                                        </p:tav>
                                      </p:tavLst>
                                    </p:anim>
                                    <p:animEffect transition="in" filter="fade">
                                      <p:cBhvr>
                                        <p:cTn id="40" dur="500"/>
                                        <p:tgtEl>
                                          <p:spTgt spid="10"/>
                                        </p:tgtEl>
                                      </p:cBhvr>
                                    </p:animEffect>
                                  </p:childTnLst>
                                </p:cTn>
                              </p:par>
                              <p:par>
                                <p:cTn id="41" presetID="31" presetClass="entr" presetSubtype="0" dur="500" fill="hold" nodeType="withEffect">
                                  <p:stCondLst>
                                    <p:cond delay="400"/>
                                  </p:stCondLst>
                                  <p:childTnLst>
                                    <p:set>
                                      <p:cBhvr>
                                        <p:cTn id="42" dur="1" fill="hold">
                                          <p:stCondLst>
                                            <p:cond delay="0"/>
                                          </p:stCondLst>
                                        </p:cTn>
                                        <p:tgtEl>
                                          <p:spTgt spid="22"/>
                                        </p:tgtEl>
                                        <p:attrNameLst>
                                          <p:attrName>style.visibility</p:attrName>
                                        </p:attrNameLst>
                                      </p:cBhvr>
                                      <p:to>
                                        <p:strVal val="visible"/>
                                      </p:to>
                                    </p:set>
                                    <p:anim calcmode="lin" valueType="num">
                                      <p:cBhvr>
                                        <p:cTn id="43" dur="500" fill="hold"/>
                                        <p:tgtEl>
                                          <p:spTgt spid="22"/>
                                        </p:tgtEl>
                                        <p:attrNameLst>
                                          <p:attrName>ppt_w</p:attrName>
                                        </p:attrNameLst>
                                      </p:cBhvr>
                                      <p:tavLst>
                                        <p:tav tm="0">
                                          <p:val>
                                            <p:fltVal val="0"/>
                                          </p:val>
                                        </p:tav>
                                        <p:tav tm="100000">
                                          <p:val>
                                            <p:strVal val="#ppt_w"/>
                                          </p:val>
                                        </p:tav>
                                      </p:tavLst>
                                    </p:anim>
                                    <p:anim calcmode="lin" valueType="num">
                                      <p:cBhvr>
                                        <p:cTn id="44" dur="500" fill="hold"/>
                                        <p:tgtEl>
                                          <p:spTgt spid="22"/>
                                        </p:tgtEl>
                                        <p:attrNameLst>
                                          <p:attrName>ppt_h</p:attrName>
                                        </p:attrNameLst>
                                      </p:cBhvr>
                                      <p:tavLst>
                                        <p:tav tm="0">
                                          <p:val>
                                            <p:fltVal val="0"/>
                                          </p:val>
                                        </p:tav>
                                        <p:tav tm="100000">
                                          <p:val>
                                            <p:strVal val="#ppt_h"/>
                                          </p:val>
                                        </p:tav>
                                      </p:tavLst>
                                    </p:anim>
                                    <p:anim calcmode="lin" valueType="num">
                                      <p:cBhvr>
                                        <p:cTn id="45" dur="500" fill="hold"/>
                                        <p:tgtEl>
                                          <p:spTgt spid="22"/>
                                        </p:tgtEl>
                                        <p:attrNameLst>
                                          <p:attrName>style.rotation</p:attrName>
                                        </p:attrNameLst>
                                      </p:cBhvr>
                                      <p:tavLst>
                                        <p:tav tm="0">
                                          <p:val>
                                            <p:fltVal val="90"/>
                                          </p:val>
                                        </p:tav>
                                        <p:tav tm="100000">
                                          <p:val>
                                            <p:fltVal val="0"/>
                                          </p:val>
                                        </p:tav>
                                      </p:tavLst>
                                    </p:anim>
                                    <p:animEffect transition="in" filter="fade">
                                      <p:cBhvr>
                                        <p:cTn id="46" dur="500"/>
                                        <p:tgtEl>
                                          <p:spTgt spid="22"/>
                                        </p:tgtEl>
                                      </p:cBhvr>
                                    </p:animEffect>
                                  </p:childTnLst>
                                </p:cTn>
                              </p:par>
                            </p:childTnLst>
                          </p:cTn>
                        </p:par>
                        <p:par>
                          <p:cTn id="47" fill="hold" nodeType="afterGroup">
                            <p:stCondLst>
                              <p:cond delay="2400"/>
                            </p:stCondLst>
                            <p:childTnLst>
                              <p:par>
                                <p:cTn id="48" presetID="22" presetClass="entr" presetSubtype="2" dur="500" fill="hold" nodeType="after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wipe(right)">
                                      <p:cBhvr>
                                        <p:cTn id="50" dur="500"/>
                                        <p:tgtEl>
                                          <p:spTgt spid="25"/>
                                        </p:tgtEl>
                                      </p:cBhvr>
                                    </p:animEffect>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1" presetClass="entr" presetSubtype="0" dur="1" fill="hold"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55" fill="hold" nodeType="clickPar">
                      <p:stCondLst>
                        <p:cond delay="indefinite"/>
                        <p:cond evt="onBegin" delay="0">
                          <p:tn val="54"/>
                        </p:cond>
                      </p:stCondLst>
                      <p:childTnLst>
                        <p:par>
                          <p:cTn id="56" fill="hold">
                            <p:stCondLst>
                              <p:cond delay="0"/>
                            </p:stCondLst>
                            <p:childTnLst>
                              <p:par>
                                <p:cTn id="57" presetID="2" presetClass="entr" presetSubtype="4" dur="500" fill="hold" nodeType="clickEffect">
                                  <p:stCondLst>
                                    <p:cond delay="0"/>
                                  </p:stCondLst>
                                  <p:childTnLst>
                                    <p:set>
                                      <p:cBhvr>
                                        <p:cTn id="58" dur="1" fill="hold">
                                          <p:stCondLst>
                                            <p:cond delay="0"/>
                                          </p:stCondLst>
                                        </p:cTn>
                                        <p:tgtEl>
                                          <p:spTgt spid="2"/>
                                        </p:tgtEl>
                                        <p:attrNameLst>
                                          <p:attrName>style.visibility</p:attrName>
                                        </p:attrNameLst>
                                      </p:cBhvr>
                                      <p:to>
                                        <p:strVal val="visible"/>
                                      </p:to>
                                    </p:set>
                                    <p:anim calcmode="lin" valueType="num">
                                      <p:cBhvr additive="base">
                                        <p:cTn id="59" dur="500" fill="hold"/>
                                        <p:tgtEl>
                                          <p:spTgt spid="2"/>
                                        </p:tgtEl>
                                        <p:attrNameLst>
                                          <p:attrName>ppt_x</p:attrName>
                                        </p:attrNameLst>
                                      </p:cBhvr>
                                      <p:tavLst>
                                        <p:tav tm="0">
                                          <p:val>
                                            <p:strVal val="#ppt_x"/>
                                          </p:val>
                                        </p:tav>
                                        <p:tav tm="100000">
                                          <p:val>
                                            <p:strVal val="#ppt_x"/>
                                          </p:val>
                                        </p:tav>
                                      </p:tavLst>
                                    </p:anim>
                                    <p:anim calcmode="lin" valueType="num">
                                      <p:cBhvr additive="base">
                                        <p:cTn id="6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cond evt="onBegin" delay="0">
                          <p:tn val="60"/>
                        </p:cond>
                      </p:stCondLst>
                      <p:childTnLst>
                        <p:par>
                          <p:cTn id="62" fill="hold">
                            <p:stCondLst>
                              <p:cond delay="0"/>
                            </p:stCondLst>
                            <p:childTnLst>
                              <p:par>
                                <p:cTn id="63" presetID="1" presetClass="entr" presetSubtype="0" dur="1" fill="hold" nodeType="clickEffect">
                                  <p:stCondLst>
                                    <p:cond delay="0"/>
                                  </p:stCondLst>
                                  <p:childTnLst>
                                    <p:set>
                                      <p:cBhvr>
                                        <p:cTn id="64" dur="1" fill="hold">
                                          <p:stCondLst>
                                            <p:cond delay="0"/>
                                          </p:stCondLst>
                                        </p:cTn>
                                        <p:tgtEl>
                                          <p:spTgt spid="101">
                                            <p:txEl>
                                              <p:pRg st="0" end="0"/>
                                            </p:txEl>
                                          </p:spTgt>
                                        </p:tgtEl>
                                        <p:attrNameLst>
                                          <p:attrName>style.visibility</p:attrName>
                                        </p:attrNameLst>
                                      </p:cBhvr>
                                      <p:to>
                                        <p:strVal val="visible"/>
                                      </p:to>
                                    </p:set>
                                  </p:childTnLst>
                                </p:cTn>
                              </p:par>
                            </p:childTnLst>
                          </p:cTn>
                        </p:par>
                      </p:childTnLst>
                    </p:cTn>
                  </p:par>
                  <p:par>
                    <p:cTn id="65" fill="hold" nodeType="clickPar">
                      <p:stCondLst>
                        <p:cond delay="indefinite"/>
                        <p:cond evt="onBegin" delay="0">
                          <p:tn val="64"/>
                        </p:cond>
                      </p:stCondLst>
                      <p:childTnLst>
                        <p:par>
                          <p:cTn id="66" fill="hold">
                            <p:stCondLst>
                              <p:cond delay="0"/>
                            </p:stCondLst>
                            <p:childTnLst>
                              <p:par>
                                <p:cTn id="67" presetID="2" presetClass="entr" presetSubtype="4" dur="500" fill="hold" nodeType="click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500" fill="hold"/>
                                        <p:tgtEl>
                                          <p:spTgt spid="16"/>
                                        </p:tgtEl>
                                        <p:attrNameLst>
                                          <p:attrName>ppt_x</p:attrName>
                                        </p:attrNameLst>
                                      </p:cBhvr>
                                      <p:tavLst>
                                        <p:tav tm="0">
                                          <p:val>
                                            <p:strVal val="#ppt_x"/>
                                          </p:val>
                                        </p:tav>
                                        <p:tav tm="100000">
                                          <p:val>
                                            <p:strVal val="#ppt_x"/>
                                          </p:val>
                                        </p:tav>
                                      </p:tavLst>
                                    </p:anim>
                                    <p:anim calcmode="lin" valueType="num">
                                      <p:cBhvr additive="base">
                                        <p:cTn id="7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1" fill="hold" nodeType="clickPar">
                      <p:stCondLst>
                        <p:cond delay="indefinite"/>
                        <p:cond evt="onBegin" delay="0">
                          <p:tn val="70"/>
                        </p:cond>
                      </p:stCondLst>
                      <p:childTnLst>
                        <p:par>
                          <p:cTn id="72" fill="hold">
                            <p:stCondLst>
                              <p:cond delay="0"/>
                            </p:stCondLst>
                            <p:childTnLst>
                              <p:par>
                                <p:cTn id="73" presetID="1" presetClass="entr" presetSubtype="0" dur="1" fill="hold" nodeType="clickEffect">
                                  <p:stCondLst>
                                    <p:cond delay="0"/>
                                  </p:stCondLst>
                                  <p:childTnLst>
                                    <p:set>
                                      <p:cBhvr>
                                        <p:cTn id="7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40" name="Group 39"/>
          <p:cNvGrpSpPr/>
          <p:nvPr/>
        </p:nvGrpSpPr>
        <p:grpSpPr>
          <a:xfrm>
            <a:off x="124547" y="3744603"/>
            <a:ext cx="8839941" cy="852484"/>
            <a:chOff x="0" y="5681670"/>
            <a:chExt cx="12198096" cy="1176329"/>
          </a:xfrm>
        </p:grpSpPr>
        <p:pic>
          <p:nvPicPr>
            <p:cNvPr id="41" name="Picture 40"/>
            <p:cNvPicPr>
              <a:picLocks noChangeAspect="1"/>
            </p:cNvPicPr>
            <p:nvPr/>
          </p:nvPicPr>
          <p:blipFill>
            <a:blip r:embed="rId4">
              <a:lum/>
              <a:extLst>
                <a:ext uri="{28A0092B-C50C-407E-A947-70E740481C1C}">
                  <a14:useLocalDpi xmlns:a14="http://schemas.microsoft.com/office/drawing/2010/main" val="0"/>
                </a:ext>
              </a:extLst>
            </a:blip>
            <a:srcRect t="74859"/>
            <a:stretch>
              <a:fillRect/>
            </a:stretch>
          </p:blipFill>
          <p:spPr>
            <a:xfrm>
              <a:off x="0" y="5681670"/>
              <a:ext cx="8318234" cy="1176329"/>
            </a:xfrm>
            <a:prstGeom prst="rect">
              <a:avLst/>
            </a:prstGeom>
            <a:effectLst/>
          </p:spPr>
        </p:pic>
        <p:pic>
          <p:nvPicPr>
            <p:cNvPr id="42" name="Picture 41"/>
            <p:cNvPicPr>
              <a:picLocks noChangeAspect="1"/>
            </p:cNvPicPr>
            <p:nvPr/>
          </p:nvPicPr>
          <p:blipFill>
            <a:blip r:embed="rId4">
              <a:lum/>
              <a:extLst>
                <a:ext uri="{28A0092B-C50C-407E-A947-70E740481C1C}">
                  <a14:useLocalDpi xmlns:a14="http://schemas.microsoft.com/office/drawing/2010/main" val="0"/>
                </a:ext>
              </a:extLst>
            </a:blip>
            <a:srcRect t="74859" r="52605"/>
            <a:stretch>
              <a:fillRect/>
            </a:stretch>
          </p:blipFill>
          <p:spPr>
            <a:xfrm>
              <a:off x="8255677" y="5681670"/>
              <a:ext cx="3942419" cy="1176329"/>
            </a:xfrm>
            <a:prstGeom prst="rect">
              <a:avLst/>
            </a:prstGeom>
            <a:effectLst/>
          </p:spPr>
        </p:pic>
      </p:grpSp>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43" name="TextBox 42"/>
          <p:cNvSpPr txBox="1"/>
          <p:nvPr/>
        </p:nvSpPr>
        <p:spPr>
          <a:xfrm>
            <a:off x="1619468" y="1780049"/>
            <a:ext cx="6329680" cy="76835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400">
                <a:solidFill>
                  <a:schemeClr val="bg1"/>
                </a:solidFill>
                <a:latin typeface="Impact" panose="020b0806030902050204" pitchFamily="34" charset="0"/>
                <a:ea typeface="微软雅黑" panose="020b0503020204020204" pitchFamily="34" charset="-122"/>
              </a:rPr>
              <a:t>本节课程已结束，谢谢！</a:t>
            </a:r>
            <a:endParaRPr lang="zh-CN" altLang="en-US" sz="4400">
              <a:solidFill>
                <a:schemeClr val="bg1"/>
              </a:solidFill>
              <a:latin typeface="Impact" panose="020b0806030902050204" pitchFamily="34" charset="0"/>
              <a:ea typeface="微软雅黑" panose="020b0503020204020204" pitchFamily="34" charset="-122"/>
            </a:endParaRPr>
          </a:p>
        </p:txBody>
      </p:sp>
      <p:grpSp>
        <p:nvGrpSpPr>
          <p:cNvPr id="5" name="组合 4"/>
          <p:cNvGrpSpPr/>
          <p:nvPr/>
        </p:nvGrpSpPr>
        <p:grpSpPr>
          <a:xfrm>
            <a:off x="466725" y="195580"/>
            <a:ext cx="1983740" cy="975360"/>
            <a:chOff x="5952" y="4718"/>
            <a:chExt cx="3124" cy="1536"/>
          </a:xfrm>
        </p:grpSpPr>
        <p:pic>
          <p:nvPicPr>
            <p:cNvPr id="3" name="图片 2"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path" presetSubtype="0" dur="5000" fill="hold" nodeType="withEffect">
                                  <p:stCondLst>
                                    <p:cond delay="0"/>
                                  </p:stCondLst>
                                  <p:childTnLst>
                                    <p:animMotion origin="layout" path="M -1.94444E-06 -1.66873E-06 L -0.68298 -0.00154" pathEditMode="relative" rAng="0" ptsTypes="AA">
                                      <p:cBhvr>
                                        <p:cTn id="6" dur="5000" fill="hold"/>
                                        <p:tgtEl>
                                          <p:spTgt spid="62"/>
                                        </p:tgtEl>
                                        <p:attrNameLst>
                                          <p:attrName>ppt_x</p:attrName>
                                          <p:attrName>ppt_y</p:attrName>
                                        </p:attrNameLst>
                                      </p:cBhvr>
                                      <p:rCtr x="-34149" y="-93"/>
                                    </p:animMotion>
                                  </p:childTnLst>
                                </p:cTn>
                              </p:par>
                              <p:par>
                                <p:cTn id="7" presetID="42" presetClass="path" presetSubtype="0" dur="5000" fill="hold" nodeType="withEffect">
                                  <p:stCondLst>
                                    <p:cond delay="0"/>
                                  </p:stCondLst>
                                  <p:childTnLst>
                                    <p:animMotion origin="layout" path="M -0.0316 -4.25216E-06 L -0.61059 -4.25216E-06" pathEditMode="relative" rAng="0" ptsTypes="AA">
                                      <p:cBhvr>
                                        <p:cTn id="8" dur="5000" fill="hold"/>
                                        <p:tgtEl>
                                          <p:spTgt spid="60"/>
                                        </p:tgtEl>
                                        <p:attrNameLst>
                                          <p:attrName>ppt_x</p:attrName>
                                          <p:attrName>ppt_y</p:attrName>
                                        </p:attrNameLst>
                                      </p:cBhvr>
                                      <p:rCtr x="-28958" y="0"/>
                                    </p:animMotion>
                                  </p:childTnLst>
                                </p:cTn>
                              </p:par>
                              <p:par>
                                <p:cTn id="9" presetID="42" presetClass="path" presetSubtype="0" dur="5000" fill="hold" nodeType="withEffect">
                                  <p:stCondLst>
                                    <p:cond delay="0"/>
                                  </p:stCondLst>
                                  <p:childTnLst>
                                    <p:animMotion origin="layout" path="M -1.94444E-06 -5.19159E-07 L -0.63107 0.00742" pathEditMode="relative" rAng="0" ptsTypes="AA">
                                      <p:cBhvr>
                                        <p:cTn id="10" dur="5000" fill="hold"/>
                                        <p:tgtEl>
                                          <p:spTgt spid="19"/>
                                        </p:tgtEl>
                                        <p:attrNameLst>
                                          <p:attrName>ppt_x</p:attrName>
                                          <p:attrName>ppt_y</p:attrName>
                                        </p:attrNameLst>
                                      </p:cBhvr>
                                      <p:rCtr x="-31563" y="371"/>
                                    </p:animMotion>
                                  </p:childTnLst>
                                </p:cTn>
                              </p:par>
                              <p:par>
                                <p:cTn id="11" presetID="2" presetClass="entr" presetSubtype="4" dur="50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 calcmode="lin" valueType="num">
                                      <p:cBhvr additive="base">
                                        <p:cTn id="13" dur="500" fill="hold"/>
                                        <p:tgtEl>
                                          <p:spTgt spid="40"/>
                                        </p:tgtEl>
                                        <p:attrNameLst>
                                          <p:attrName>ppt_x</p:attrName>
                                        </p:attrNameLst>
                                      </p:cBhvr>
                                      <p:tavLst>
                                        <p:tav tm="0">
                                          <p:val>
                                            <p:strVal val="#ppt_x"/>
                                          </p:val>
                                        </p:tav>
                                        <p:tav tm="100000">
                                          <p:val>
                                            <p:strVal val="#ppt_x"/>
                                          </p:val>
                                        </p:tav>
                                      </p:tavLst>
                                    </p:anim>
                                    <p:anim calcmode="lin" valueType="num">
                                      <p:cBhvr additive="base">
                                        <p:cTn id="14" dur="500" fill="hold"/>
                                        <p:tgtEl>
                                          <p:spTgt spid="40"/>
                                        </p:tgtEl>
                                        <p:attrNameLst>
                                          <p:attrName>ppt_y</p:attrName>
                                        </p:attrNameLst>
                                      </p:cBhvr>
                                      <p:tavLst>
                                        <p:tav tm="0">
                                          <p:val>
                                            <p:strVal val="1+#ppt_h/2"/>
                                          </p:val>
                                        </p:tav>
                                        <p:tav tm="100000">
                                          <p:val>
                                            <p:strVal val="#ppt_y"/>
                                          </p:val>
                                        </p:tav>
                                      </p:tavLst>
                                    </p:anim>
                                  </p:childTnLst>
                                </p:cTn>
                              </p:par>
                              <p:par>
                                <p:cTn id="15" presetID="2" presetClass="entr" presetSubtype="1" dur="500" fill="hold" grpId="0" nodeType="withEffect">
                                  <p:stCondLst>
                                    <p:cond delay="1100"/>
                                  </p:stCondLst>
                                  <p:childTnLst>
                                    <p:set>
                                      <p:cBhvr>
                                        <p:cTn id="16" dur="1" fill="hold">
                                          <p:stCondLst>
                                            <p:cond delay="0"/>
                                          </p:stCondLst>
                                        </p:cTn>
                                        <p:tgtEl>
                                          <p:spTgt spid="43"/>
                                        </p:tgtEl>
                                        <p:attrNameLst>
                                          <p:attrName>style.visibility</p:attrName>
                                        </p:attrNameLst>
                                      </p:cBhvr>
                                      <p:to>
                                        <p:strVal val="visible"/>
                                      </p:to>
                                    </p:set>
                                    <p:anim calcmode="lin" valueType="num">
                                      <p:cBhvr additive="base">
                                        <p:cTn id="17" dur="500" fill="hold"/>
                                        <p:tgtEl>
                                          <p:spTgt spid="43"/>
                                        </p:tgtEl>
                                        <p:attrNameLst>
                                          <p:attrName>ppt_x</p:attrName>
                                        </p:attrNameLst>
                                      </p:cBhvr>
                                      <p:tavLst>
                                        <p:tav tm="0">
                                          <p:val>
                                            <p:strVal val="#ppt_x"/>
                                          </p:val>
                                        </p:tav>
                                        <p:tav tm="100000">
                                          <p:val>
                                            <p:strVal val="#ppt_x"/>
                                          </p:val>
                                        </p:tav>
                                      </p:tavLst>
                                    </p:anim>
                                    <p:anim calcmode="lin" valueType="num">
                                      <p:cBhvr additive="base">
                                        <p:cTn id="18" dur="500" fill="hold"/>
                                        <p:tgtEl>
                                          <p:spTgt spid="4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https://d.book118.com/665040330023011104</a:t>
            </a:r>
          </a:p>
        </p:txBody>
      </p:sp>
    </p:spTree>
  </p:cSld>
  <p:clrMapOvr>
    <a:masterClrMapping/>
  </p:clrMapOvr>
  <p:transition/>
  <p:timing/>
</p:sld>
</file>

<file path=ppt/tags/tag1.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 name="KSO_WM_UNIT_PLACING_PICTURE_USER_VIEWPORT" val="{&quot;height&quot;:5743.754330708662,&quot;width&quot;:5280.825196850394}"/>
</p:tagLst>
</file>

<file path=ppt/tags/tag7.xml><?xml version="1.0" encoding="utf-8"?>
<p:tagLst xmlns:p="http://schemas.openxmlformats.org/presentationml/2006/main">
  <p:tag name="KSO_WM_UNIT_PLACING_PICTURE_USER_VIEWPORT" val="{&quot;height&quot;:786.6661417322834,&quot;width&quot;:1440}"/>
</p:tagLst>
</file>

<file path=ppt/tags/tag8.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9.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4.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5.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19.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0.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1.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4.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5.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26.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7.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1.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䀅"/>
  <p:tag name="KSO_WM_UNIT_MEDIACOVER_TEXTSTATE" val="0"/>
  <p:tag name="KSO_WM_UNIT_MEDIACOVER_TRANSPARENCY" val="0.5"/>
</p:tagLst>
</file>

<file path=ppt/tags/tag3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4.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5.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6.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37.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8.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39.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0.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1.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44.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5.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6.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47.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48.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49.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0.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1.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2.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53.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4.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 name="KSO_WM_UNIT_TABLE_BEAUTIFY" val="smartTable{a3544ae5-58bc-4156-8987-4e54816ab940}"/>
  <p:tag name="TABLE_ENDDRAG_ORIGIN_RECT" val="542*168"/>
  <p:tag name="TABLE_ENDDRAG_RECT" val="99*126*542*168"/>
</p:tagLst>
</file>

<file path=ppt/tags/tag55.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STATE" val="0"/>
  <p:tag name="KSO_WM_UNIT_MEDIACOVER_TRANSPARENCY" val="0.5"/>
</p:tagLst>
</file>

<file path=ppt/tags/tag56.xml><?xml version="1.0" encoding="utf-8"?>
<p:tagLst xmlns:p="http://schemas.openxmlformats.org/presentationml/2006/main">
  <p:tag name="KSO_WM_UNIT_MEDIACOVER_BTN_POS" val="c"/>
  <p:tag name="KSO_WM_UNIT_MEDIACOVER_BTN_STATE" val="1"/>
  <p:tag name="KSO_WM_UNIT_MEDIACOVER_BTN_STYLE" val="ee0bc779c1f3d7f3e90c96344320e69a"/>
  <p:tag name="KSO_WM_UNIT_MEDIACOVER_RGB" val="000000"/>
  <p:tag name="KSO_WM_UNIT_MEDIACOVER_STYLEID" val="1"/>
  <p:tag name="KSO_WM_UNIT_MEDIACOVER_TEXT" val=""/>
  <p:tag name="KSO_WM_UNIT_MEDIACOVER_TEXTSTATE" val="0"/>
  <p:tag name="KSO_WM_UNIT_MEDIACOVER_TRANSPARENCY" val="0.5"/>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314254"/>
      </a:dk2>
      <a:lt2>
        <a:srgbClr val="FBBF3B"/>
      </a:lt2>
      <a:accent1>
        <a:srgbClr val="74BB2B"/>
      </a:accent1>
      <a:accent2>
        <a:srgbClr val="C0504D"/>
      </a:accent2>
      <a:accent3>
        <a:srgbClr val="9BBB59"/>
      </a:accent3>
      <a:accent4>
        <a:srgbClr val="8064A2"/>
      </a:accent4>
      <a:accent5>
        <a:srgbClr val="4BACC6"/>
      </a:accent5>
      <a:accent6>
        <a:srgbClr val="F79646"/>
      </a:accent6>
      <a:hlink>
        <a:srgbClr val="BFBFBF"/>
      </a:hlink>
      <a:folHlink>
        <a:srgbClr val="BFBFBF"/>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12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宋体</vt:lpstr>
      <vt:lpstr>微软雅黑</vt:lpstr>
      <vt:lpstr>Impact</vt:lpstr>
      <vt:lpstr>方正豪体简体</vt:lpstr>
      <vt:lpstr>FontAwesome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2024-09-13T18:44:54.416</cp:lastPrinted>
  <dcterms:created xsi:type="dcterms:W3CDTF">2024-09-13T10:44:54Z</dcterms:created>
  <dcterms:modified xsi:type="dcterms:W3CDTF">2024-09-13T10:44:56Z</dcterms:modified>
</cp:coreProperties>
</file>