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3"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3007C-0BBF-4CAD-B02F-7664B804665F}" type="datetimeFigureOut">
              <a:rPr lang="zh-CN" altLang="en-US" smtClean="0"/>
              <a:t>2023/12/20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27DC7C-EA85-41EA-BE8E-3BC04B9579CE}"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microsoft.com/office/2007/relationships/hdphoto" Target="../media/image3.wdp" /><Relationship Id="rId3" Type="http://schemas.openxmlformats.org/officeDocument/2006/relationships/image" Target="../media/image1.png"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microsoft.com/office/2007/relationships/hdphoto" Target="../media/image3.wdp" /><Relationship Id="rId3" Type="http://schemas.openxmlformats.org/officeDocument/2006/relationships/image" Target="../media/image1.png" /><Relationship Id="rId4"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2.png" /><Relationship Id="rId2" Type="http://schemas.microsoft.com/office/2007/relationships/hdphoto" Target="../media/image4.wdp" /><Relationship Id="rId3" Type="http://schemas.openxmlformats.org/officeDocument/2006/relationships/image" Target="../media/image1.png" /><Relationship Id="rId4"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2.png" /><Relationship Id="rId2" Type="http://schemas.microsoft.com/office/2007/relationships/hdphoto" Target="../media/image4.wdp" /><Relationship Id="rId3" Type="http://schemas.openxmlformats.org/officeDocument/2006/relationships/image" Target="../media/image1.png" /><Relationship Id="rId4"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FFEDE3-32AF-451B-A675-4D8451CC2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FA740-61E9-4824-9469-84A7C2DF3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4AA97A-B74A-4B55-ABA5-D0E5128B9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D5F595-4F72-4CD6-B8C6-8476332BAC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F245E6-4427-4846-B4F8-DD3E678EB0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5E5A12-1B5C-477C-A920-2AFE6C676D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AB6BB8-4E01-474C-9075-2D37279272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5E0981-DA3B-43D3-A0E4-6CAA48A8E4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01F3EB-D3E8-4C58-B6E3-FDA12132D0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5B4014-FF1F-4327-AAAC-E0E644877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778117-E714-49C1-B936-D52313198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bg>
      <p:bgPr>
        <a:blipFill>
          <a:blip r:embed="rId1"/>
          <a:stretch>
            <a:fillRect/>
          </a:stretch>
        </a:blipFill>
        <a:effectLst/>
      </p:bgPr>
    </p:bg>
    <p:spTree>
      <p:nvGrpSpPr>
        <p:cNvPr id="1" name=""/>
        <p:cNvGrpSpPr/>
        <p:nvPr/>
      </p:nvGrpSpPr>
      <p:grpSpPr>
        <a:xfrm>
          <a:off x="0" y="0"/>
          <a:ext cx="0" cy="0"/>
        </a:xfrm>
      </p:grpSpPr>
      <p:sp>
        <p:nvSpPr>
          <p:cNvPr id="3" name="矩形 2"/>
          <p:cNvSpPr/>
          <p:nvPr userDrawn="1"/>
        </p:nvSpPr>
        <p:spPr>
          <a:xfrm rot="10800000">
            <a:off x="0" y="4457700"/>
            <a:ext cx="6076710" cy="24003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6076709" y="4457700"/>
            <a:ext cx="6115291" cy="24003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spd="slow">
    <p:randomBar dir="vert"/>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绪论">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研究方法">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关键技术">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成果与应用">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关建议">
    <p:bg>
      <p:bgPr>
        <a:blipFill>
          <a:blip r:embed="rId3"/>
          <a:stretch>
            <a:fillRect/>
          </a:stretch>
        </a:blipFill>
        <a:effectLst/>
      </p:bgPr>
    </p:bg>
    <p:spTree>
      <p:nvGrpSpPr>
        <p:cNvPr id="1" name=""/>
        <p:cNvGrpSpPr/>
        <p:nvPr/>
      </p:nvGrpSpPr>
      <p:grpSpPr>
        <a:xfrm>
          <a:off x="0" y="0"/>
          <a:ext cx="0" cy="0"/>
        </a:xfrm>
      </p:grpSpPr>
      <p:sp>
        <p:nvSpPr>
          <p:cNvPr id="7" name="矩形 6"/>
          <p:cNvSpPr/>
          <p:nvPr userDrawn="1"/>
        </p:nvSpPr>
        <p:spPr>
          <a:xfrm>
            <a:off x="0" y="0"/>
            <a:ext cx="1691680" cy="68580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8" name="表格 7"/>
          <p:cNvGraphicFramePr>
            <a:graphicFrameLocks noGrp="1"/>
          </p:cNvGraphicFramePr>
          <p:nvPr userDrawn="1"/>
        </p:nvGraphicFramePr>
        <p:xfrm>
          <a:off x="0" y="1268760"/>
          <a:ext cx="1691680" cy="4752000"/>
        </p:xfrm>
        <a:graphic>
          <a:graphicData uri="http://schemas.openxmlformats.org/drawingml/2006/table">
            <a:tbl>
              <a:tblPr>
                <a:tableStyleId>{2D5ABB26-0587-4C30-8999-92F81FD0307C}</a:tableStyleId>
              </a:tblPr>
              <a:tblGrid>
                <a:gridCol w="1691680">
                  <a:extLst>
                    <a:ext uri="{9D8B030D-6E8A-4147-A177-3AD203B41FA5}">
                      <a16:colId xmlns:a16="http://schemas.microsoft.com/office/drawing/2014/main" val="20000"/>
                    </a:ext>
                  </a:extLst>
                </a:gridCol>
              </a:tblGrid>
              <a:tr h="792000">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绪论</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0"/>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研究方法与思路</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1"/>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关键技术与难点</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2"/>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研究成果与应用</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3"/>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相关建议</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4"/>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论文总结</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pic>
        <p:nvPicPr>
          <p:cNvPr id="23" name="图片 22"/>
          <p:cNvPicPr>
            <a:picLocks noChangeAspect="1"/>
          </p:cNvPicPr>
          <p:nvPr userDrawn="1"/>
        </p:nvPicPr>
        <p:blipFill>
          <a:blip r:embed="rId1">
            <a:extLst>
              <a:ext uri="{BEBA8EAE-BF5A-486C-A8C5-ECC9F3942E4B}">
                <a14:imgProps xmlns:a14="http://schemas.microsoft.com/office/drawing/2010/main">
                  <a14:imgLayer r:embed="rId2">
                    <a14:imgEffect>
                      <a14:brightnessContrast bright="-40000" contrast="20000"/>
                    </a14:imgEffect>
                  </a14:imgLayer>
                </a14:imgProps>
              </a:ext>
              <a:ext uri="{28A0092B-C50C-407E-A947-70E740481C1C}">
                <a14:useLocalDpi xmlns:a14="http://schemas.microsoft.com/office/drawing/2010/main" val="0"/>
              </a:ext>
            </a:extLst>
          </a:blip>
          <a:srcRect b="35752"/>
          <a:stretch>
            <a:fillRect/>
          </a:stretch>
        </p:blipFill>
        <p:spPr>
          <a:xfrm>
            <a:off x="100343" y="6123748"/>
            <a:ext cx="1484062" cy="740691"/>
          </a:xfrm>
          <a:prstGeom prst="rect">
            <a:avLst/>
          </a:prstGeom>
        </p:spPr>
      </p:pic>
    </p:spTree>
  </p:cSld>
  <p:clrMapOvr>
    <a:masterClrMapping/>
  </p:clrMapOvr>
  <p:transition spd="slow">
    <p:randomBar dir="vert"/>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论文总结">
    <p:bg>
      <p:bgPr>
        <a:blipFill>
          <a:blip r:embed="rId3"/>
          <a:stretch>
            <a:fillRect/>
          </a:stretch>
        </a:blipFill>
        <a:effectLst/>
      </p:bgPr>
    </p:bg>
    <p:spTree>
      <p:nvGrpSpPr>
        <p:cNvPr id="1" name=""/>
        <p:cNvGrpSpPr/>
        <p:nvPr/>
      </p:nvGrpSpPr>
      <p:grpSpPr>
        <a:xfrm>
          <a:off x="0" y="0"/>
          <a:ext cx="0" cy="0"/>
        </a:xfrm>
      </p:grpSpPr>
      <p:sp>
        <p:nvSpPr>
          <p:cNvPr id="7" name="矩形 6"/>
          <p:cNvSpPr/>
          <p:nvPr userDrawn="1"/>
        </p:nvSpPr>
        <p:spPr>
          <a:xfrm>
            <a:off x="0" y="0"/>
            <a:ext cx="1691680" cy="68580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8" name="表格 7"/>
          <p:cNvGraphicFramePr>
            <a:graphicFrameLocks noGrp="1"/>
          </p:cNvGraphicFramePr>
          <p:nvPr userDrawn="1"/>
        </p:nvGraphicFramePr>
        <p:xfrm>
          <a:off x="0" y="1268760"/>
          <a:ext cx="1691680" cy="4752000"/>
        </p:xfrm>
        <a:graphic>
          <a:graphicData uri="http://schemas.openxmlformats.org/drawingml/2006/table">
            <a:tbl>
              <a:tblPr>
                <a:tableStyleId>{2D5ABB26-0587-4C30-8999-92F81FD0307C}</a:tableStyleId>
              </a:tblPr>
              <a:tblGrid>
                <a:gridCol w="1691680">
                  <a:extLst>
                    <a:ext uri="{9D8B030D-6E8A-4147-A177-3AD203B41FA5}">
                      <a16:colId xmlns:a16="http://schemas.microsoft.com/office/drawing/2014/main" val="20000"/>
                    </a:ext>
                  </a:extLst>
                </a:gridCol>
              </a:tblGrid>
              <a:tr h="792000">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绪论</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0"/>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研究方法与思路</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1"/>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关键技术与难点</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2"/>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研究成果与应用</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3"/>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相关建议</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4"/>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论文总结</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grpSp>
        <p:nvGrpSpPr>
          <p:cNvPr id="14" name="组合 13"/>
          <p:cNvGrpSpPr/>
          <p:nvPr userDrawn="1"/>
        </p:nvGrpSpPr>
        <p:grpSpPr>
          <a:xfrm>
            <a:off x="0" y="5231615"/>
            <a:ext cx="1691680" cy="788186"/>
            <a:chOff x="0" y="1272662"/>
            <a:chExt cx="1691680" cy="788186"/>
          </a:xfrm>
          <a:solidFill>
            <a:srgbClr val="1A92A2"/>
          </a:solidFill>
        </p:grpSpPr>
        <p:sp>
          <p:nvSpPr>
            <p:cNvPr id="15" name="矩形 14"/>
            <p:cNvSpPr/>
            <p:nvPr userDrawn="1"/>
          </p:nvSpPr>
          <p:spPr>
            <a:xfrm>
              <a:off x="0" y="1272662"/>
              <a:ext cx="1691680" cy="788186"/>
            </a:xfrm>
            <a:prstGeom prst="rect">
              <a:avLst/>
            </a:prstGeom>
            <a:solidFill>
              <a:srgbClr val="FCB0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kern="1200">
                  <a:solidFill>
                    <a:schemeClr val="lt1"/>
                  </a:solidFill>
                  <a:latin typeface="微软雅黑" panose="020b0503020204020204" pitchFamily="34" charset="-122"/>
                  <a:ea typeface="微软雅黑" panose="020b0503020204020204" pitchFamily="34" charset="-122"/>
                  <a:cs typeface="+mn-cs"/>
                </a:rPr>
                <a:t>论文总结</a:t>
              </a:r>
            </a:p>
          </p:txBody>
        </p:sp>
        <p:sp>
          <p:nvSpPr>
            <p:cNvPr id="17" name="等腰三角形 16"/>
            <p:cNvSpPr/>
            <p:nvPr userDrawn="1"/>
          </p:nvSpPr>
          <p:spPr>
            <a:xfrm rot="16200000">
              <a:off x="1547664" y="1594748"/>
              <a:ext cx="144016" cy="144016"/>
            </a:xfrm>
            <a:prstGeom prst="triangl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23" name="图片 22"/>
          <p:cNvPicPr>
            <a:picLocks noChangeAspect="1"/>
          </p:cNvPicPr>
          <p:nvPr userDrawn="1"/>
        </p:nvPicPr>
        <p:blipFill>
          <a:blip r:embed="rId1">
            <a:extLst>
              <a:ext uri="{BEBA8EAE-BF5A-486C-A8C5-ECC9F3942E4B}">
                <a14:imgProps xmlns:a14="http://schemas.microsoft.com/office/drawing/2010/main">
                  <a14:imgLayer r:embed="rId2">
                    <a14:imgEffect>
                      <a14:brightnessContrast bright="-40000" contrast="20000"/>
                    </a14:imgEffect>
                  </a14:imgLayer>
                </a14:imgProps>
              </a:ext>
              <a:ext uri="{28A0092B-C50C-407E-A947-70E740481C1C}">
                <a14:useLocalDpi xmlns:a14="http://schemas.microsoft.com/office/drawing/2010/main" val="0"/>
              </a:ext>
            </a:extLst>
          </a:blip>
          <a:srcRect b="35752"/>
          <a:stretch>
            <a:fillRect/>
          </a:stretch>
        </p:blipFill>
        <p:spPr>
          <a:xfrm>
            <a:off x="100343" y="6123748"/>
            <a:ext cx="1484062" cy="740691"/>
          </a:xfrm>
          <a:prstGeom prst="rect">
            <a:avLst/>
          </a:prstGeom>
        </p:spPr>
      </p:pic>
    </p:spTree>
  </p:cSld>
  <p:clrMapOvr>
    <a:masterClrMapping/>
  </p:clrMapOvr>
  <p:transition spd="slow">
    <p:randomBar dir="vert"/>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F29A10A-2BA3-48EC-97A4-ECAEED063087}" type="datetimeFigureOut">
              <a:rPr lang="zh-CN" altLang="en-US" smtClean="0"/>
              <a:t>2023/12/20</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B532E8-4759-4A04-95B7-616AF7572367}" type="slidenum">
              <a:rPr lang="zh-CN" altLang="en-US" smtClean="0"/>
              <a:t>‹#›</a:t>
            </a:fld>
            <a:endParaRPr lang="zh-CN" altLang="en-US"/>
          </a:p>
        </p:txBody>
      </p:sp>
    </p:spTree>
  </p:cSld>
  <p:clrMapOvr>
    <a:masterClrMapping/>
  </p:clrMapOvr>
  <p:transition spd="slow">
    <p:randomBar dir="vert"/>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bg>
      <p:bgPr>
        <a:blipFill>
          <a:blip r:embed="rId1"/>
          <a:stretch>
            <a:fillRect/>
          </a:stretch>
        </a:blipFill>
        <a:effectLst/>
      </p:bgPr>
    </p:bg>
    <p:spTree>
      <p:nvGrpSpPr>
        <p:cNvPr id="1" name=""/>
        <p:cNvGrpSpPr/>
        <p:nvPr/>
      </p:nvGrpSpPr>
      <p:grpSpPr>
        <a:xfrm>
          <a:off x="0" y="0"/>
          <a:ext cx="0" cy="0"/>
        </a:xfrm>
      </p:grpSpPr>
      <p:sp>
        <p:nvSpPr>
          <p:cNvPr id="3" name="矩形 2"/>
          <p:cNvSpPr/>
          <p:nvPr userDrawn="1"/>
        </p:nvSpPr>
        <p:spPr>
          <a:xfrm rot="10800000">
            <a:off x="0" y="4457700"/>
            <a:ext cx="6076710" cy="24003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6076709" y="4457700"/>
            <a:ext cx="6115291" cy="24003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spd="slow">
    <p:randomBar dir="vert"/>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绪论">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研究方法">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关键技术">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成果与应用">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关建议">
    <p:bg>
      <p:bgPr>
        <a:blipFill>
          <a:blip r:embed="rId3"/>
          <a:stretch>
            <a:fillRect/>
          </a:stretch>
        </a:blipFill>
        <a:effectLst/>
      </p:bgPr>
    </p:bg>
    <p:spTree>
      <p:nvGrpSpPr>
        <p:cNvPr id="1" name=""/>
        <p:cNvGrpSpPr/>
        <p:nvPr/>
      </p:nvGrpSpPr>
      <p:grpSpPr>
        <a:xfrm>
          <a:off x="0" y="0"/>
          <a:ext cx="0" cy="0"/>
        </a:xfrm>
      </p:grpSpPr>
      <p:sp>
        <p:nvSpPr>
          <p:cNvPr id="7" name="矩形 6"/>
          <p:cNvSpPr/>
          <p:nvPr userDrawn="1"/>
        </p:nvSpPr>
        <p:spPr>
          <a:xfrm>
            <a:off x="0" y="0"/>
            <a:ext cx="1691680" cy="68580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8" name="表格 7"/>
          <p:cNvGraphicFramePr>
            <a:graphicFrameLocks noGrp="1"/>
          </p:cNvGraphicFramePr>
          <p:nvPr userDrawn="1"/>
        </p:nvGraphicFramePr>
        <p:xfrm>
          <a:off x="0" y="1268760"/>
          <a:ext cx="1691680" cy="4752000"/>
        </p:xfrm>
        <a:graphic>
          <a:graphicData uri="http://schemas.openxmlformats.org/drawingml/2006/table">
            <a:tbl>
              <a:tblPr>
                <a:tableStyleId>{2D5ABB26-0587-4C30-8999-92F81FD0307C}</a:tableStyleId>
              </a:tblPr>
              <a:tblGrid>
                <a:gridCol w="1691680">
                  <a:extLst>
                    <a:ext uri="{9D8B030D-6E8A-4147-A177-3AD203B41FA5}">
                      <a16:colId xmlns:a16="http://schemas.microsoft.com/office/drawing/2014/main" val="20000"/>
                    </a:ext>
                  </a:extLst>
                </a:gridCol>
              </a:tblGrid>
              <a:tr h="792000">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绪论</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0"/>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研究方法与思路</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1"/>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关键技术与难点</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2"/>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研究成果与应用</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3"/>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相关建议</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4"/>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论文总结</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pic>
        <p:nvPicPr>
          <p:cNvPr id="23" name="图片 22"/>
          <p:cNvPicPr>
            <a:picLocks noChangeAspect="1"/>
          </p:cNvPicPr>
          <p:nvPr userDrawn="1"/>
        </p:nvPicPr>
        <p:blipFill>
          <a:blip r:embed="rId1">
            <a:extLst>
              <a:ext uri="{BEBA8EAE-BF5A-486C-A8C5-ECC9F3942E4B}">
                <a14:imgProps xmlns:a14="http://schemas.microsoft.com/office/drawing/2010/main">
                  <a14:imgLayer r:embed="rId2">
                    <a14:imgEffect>
                      <a14:brightnessContrast bright="-40000" contrast="20000"/>
                    </a14:imgEffect>
                  </a14:imgLayer>
                </a14:imgProps>
              </a:ext>
              <a:ext uri="{28A0092B-C50C-407E-A947-70E740481C1C}">
                <a14:useLocalDpi xmlns:a14="http://schemas.microsoft.com/office/drawing/2010/main" val="0"/>
              </a:ext>
            </a:extLst>
          </a:blip>
          <a:srcRect b="35752"/>
          <a:stretch>
            <a:fillRect/>
          </a:stretch>
        </p:blipFill>
        <p:spPr>
          <a:xfrm>
            <a:off x="100343" y="6123748"/>
            <a:ext cx="1484062" cy="740691"/>
          </a:xfrm>
          <a:prstGeom prst="rect">
            <a:avLst/>
          </a:prstGeom>
        </p:spPr>
      </p:pic>
    </p:spTree>
  </p:cSld>
  <p:clrMapOvr>
    <a:masterClrMapping/>
  </p:clrMapOvr>
  <p:transition spd="slow">
    <p:randomBar dir="vert"/>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论文总结">
    <p:bg>
      <p:bgPr>
        <a:blipFill>
          <a:blip r:embed="rId3"/>
          <a:stretch>
            <a:fillRect/>
          </a:stretch>
        </a:blipFill>
        <a:effectLst/>
      </p:bgPr>
    </p:bg>
    <p:spTree>
      <p:nvGrpSpPr>
        <p:cNvPr id="1" name=""/>
        <p:cNvGrpSpPr/>
        <p:nvPr/>
      </p:nvGrpSpPr>
      <p:grpSpPr>
        <a:xfrm>
          <a:off x="0" y="0"/>
          <a:ext cx="0" cy="0"/>
        </a:xfrm>
      </p:grpSpPr>
      <p:sp>
        <p:nvSpPr>
          <p:cNvPr id="7" name="矩形 6"/>
          <p:cNvSpPr/>
          <p:nvPr userDrawn="1"/>
        </p:nvSpPr>
        <p:spPr>
          <a:xfrm>
            <a:off x="0" y="0"/>
            <a:ext cx="1691680" cy="6858000"/>
          </a:xfrm>
          <a:prstGeom prst="rect">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8" name="表格 7"/>
          <p:cNvGraphicFramePr>
            <a:graphicFrameLocks noGrp="1"/>
          </p:cNvGraphicFramePr>
          <p:nvPr userDrawn="1"/>
        </p:nvGraphicFramePr>
        <p:xfrm>
          <a:off x="0" y="1268760"/>
          <a:ext cx="1691680" cy="4752000"/>
        </p:xfrm>
        <a:graphic>
          <a:graphicData uri="http://schemas.openxmlformats.org/drawingml/2006/table">
            <a:tbl>
              <a:tblPr>
                <a:tableStyleId>{2D5ABB26-0587-4C30-8999-92F81FD0307C}</a:tableStyleId>
              </a:tblPr>
              <a:tblGrid>
                <a:gridCol w="1691680">
                  <a:extLst>
                    <a:ext uri="{9D8B030D-6E8A-4147-A177-3AD203B41FA5}">
                      <a16:colId xmlns:a16="http://schemas.microsoft.com/office/drawing/2014/main" val="20000"/>
                    </a:ext>
                  </a:extLst>
                </a:gridCol>
              </a:tblGrid>
              <a:tr h="792000">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绪论</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0"/>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研究方法与思路</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1"/>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关键技术与难点</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2"/>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研究成果与应用</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3"/>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相关建议</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4"/>
                  </a:ext>
                </a:extLst>
              </a:tr>
              <a:tr h="792000">
                <a:tc>
                  <a:txBody>
                    <a:bodyPr vert="horz" wrap="square"/>
                    <a:lstStyle/>
                    <a:p>
                      <a:pPr algn="ctr"/>
                      <a:r>
                        <a:rPr lang="zh-CN" altLang="en-US" sz="1600">
                          <a:solidFill>
                            <a:schemeClr val="bg1"/>
                          </a:solidFill>
                          <a:latin typeface="微软雅黑" panose="020b0503020204020204" pitchFamily="34" charset="-122"/>
                          <a:ea typeface="微软雅黑" panose="020b0503020204020204" pitchFamily="34" charset="-122"/>
                        </a:rPr>
                        <a:t>论文总结</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grpSp>
        <p:nvGrpSpPr>
          <p:cNvPr id="14" name="组合 13"/>
          <p:cNvGrpSpPr/>
          <p:nvPr userDrawn="1"/>
        </p:nvGrpSpPr>
        <p:grpSpPr>
          <a:xfrm>
            <a:off x="0" y="5231615"/>
            <a:ext cx="1691680" cy="788186"/>
            <a:chOff x="0" y="1272662"/>
            <a:chExt cx="1691680" cy="788186"/>
          </a:xfrm>
          <a:solidFill>
            <a:srgbClr val="1A92A2"/>
          </a:solidFill>
        </p:grpSpPr>
        <p:sp>
          <p:nvSpPr>
            <p:cNvPr id="15" name="矩形 14"/>
            <p:cNvSpPr/>
            <p:nvPr userDrawn="1"/>
          </p:nvSpPr>
          <p:spPr>
            <a:xfrm>
              <a:off x="0" y="1272662"/>
              <a:ext cx="1691680" cy="788186"/>
            </a:xfrm>
            <a:prstGeom prst="rect">
              <a:avLst/>
            </a:prstGeom>
            <a:solidFill>
              <a:srgbClr val="FCB0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kern="1200">
                  <a:solidFill>
                    <a:schemeClr val="lt1"/>
                  </a:solidFill>
                  <a:latin typeface="微软雅黑" panose="020b0503020204020204" pitchFamily="34" charset="-122"/>
                  <a:ea typeface="微软雅黑" panose="020b0503020204020204" pitchFamily="34" charset="-122"/>
                  <a:cs typeface="+mn-cs"/>
                </a:rPr>
                <a:t>论文总结</a:t>
              </a:r>
            </a:p>
          </p:txBody>
        </p:sp>
        <p:sp>
          <p:nvSpPr>
            <p:cNvPr id="17" name="等腰三角形 16"/>
            <p:cNvSpPr/>
            <p:nvPr userDrawn="1"/>
          </p:nvSpPr>
          <p:spPr>
            <a:xfrm rot="16200000">
              <a:off x="1547664" y="1594748"/>
              <a:ext cx="144016" cy="144016"/>
            </a:xfrm>
            <a:prstGeom prst="triangl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23" name="图片 22"/>
          <p:cNvPicPr>
            <a:picLocks noChangeAspect="1"/>
          </p:cNvPicPr>
          <p:nvPr userDrawn="1"/>
        </p:nvPicPr>
        <p:blipFill>
          <a:blip r:embed="rId1">
            <a:extLst>
              <a:ext uri="{BEBA8EAE-BF5A-486C-A8C5-ECC9F3942E4B}">
                <a14:imgProps xmlns:a14="http://schemas.microsoft.com/office/drawing/2010/main">
                  <a14:imgLayer r:embed="rId2">
                    <a14:imgEffect>
                      <a14:brightnessContrast bright="-40000" contrast="20000"/>
                    </a14:imgEffect>
                  </a14:imgLayer>
                </a14:imgProps>
              </a:ext>
              <a:ext uri="{28A0092B-C50C-407E-A947-70E740481C1C}">
                <a14:useLocalDpi xmlns:a14="http://schemas.microsoft.com/office/drawing/2010/main" val="0"/>
              </a:ext>
            </a:extLst>
          </a:blip>
          <a:srcRect b="35752"/>
          <a:stretch>
            <a:fillRect/>
          </a:stretch>
        </p:blipFill>
        <p:spPr>
          <a:xfrm>
            <a:off x="100343" y="6123748"/>
            <a:ext cx="1484062" cy="740691"/>
          </a:xfrm>
          <a:prstGeom prst="rect">
            <a:avLst/>
          </a:prstGeom>
        </p:spPr>
      </p:pic>
    </p:spTree>
  </p:cSld>
  <p:clrMapOvr>
    <a:masterClrMapping/>
  </p:clrMapOvr>
  <p:transition spd="slow">
    <p:randomBar dir="vert"/>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slow">
    <p:randomBar dir="vert"/>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F29A10A-2BA3-48EC-97A4-ECAEED063087}" type="datetimeFigureOut">
              <a:rPr lang="zh-CN" altLang="en-US" smtClean="0"/>
              <a:t>2023/12/20</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B532E8-4759-4A04-95B7-616AF7572367}" type="slidenum">
              <a:rPr lang="zh-CN" altLang="en-US" smtClean="0"/>
              <a:t>‹#›</a:t>
            </a:fld>
            <a:endParaRPr lang="zh-CN" altLang="en-US"/>
          </a:p>
        </p:txBody>
      </p:sp>
    </p:spTree>
  </p:cSld>
  <p:clrMapOvr>
    <a:masterClrMapping/>
  </p:clrMapOvr>
  <p:transition spd="slow">
    <p:randomBar dir="vert"/>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p:randomBar dir="ver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ransition spd="slow">
    <p:randomBar dir="ver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6.jpeg" /><Relationship Id="rId4"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image" Target="../media/image6.jpe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image" Target="../media/image7.png" /><Relationship Id="rId4"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8.png" /><Relationship Id="rId4"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 Id="rId3" Type="http://schemas.openxmlformats.org/officeDocument/2006/relationships/image" Target="../media/image9.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9.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notesSlide" Target="../notesSlides/notesSlide10.xml"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033343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7" name="矩形 6"/>
          <p:cNvSpPr/>
          <p:nvPr/>
        </p:nvSpPr>
        <p:spPr>
          <a:xfrm>
            <a:off x="4354261" y="4585483"/>
            <a:ext cx="3546986" cy="158931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zh-CN" sz="5000" b="1">
              <a:solidFill>
                <a:schemeClr val="bg1">
                  <a:lumMod val="95000"/>
                </a:schemeClr>
              </a:solidFill>
              <a:latin typeface="微软雅黑" panose="020b0503020204020204" pitchFamily="34" charset="-122"/>
              <a:ea typeface="微软雅黑" panose="020b0503020204020204" pitchFamily="34" charset="-122"/>
              <a:sym typeface="+mn-ea"/>
            </a:endParaRPr>
          </a:p>
          <a:p>
            <a:pPr algn="ctr">
              <a:lnSpc>
                <a:spcPct val="130000"/>
              </a:lnSpc>
            </a:pPr>
            <a:r>
              <a:rPr lang="en-US" altLang="zh-CN" sz="2600" b="1">
                <a:solidFill>
                  <a:schemeClr val="bg1">
                    <a:lumMod val="95000"/>
                  </a:schemeClr>
                </a:solidFill>
                <a:latin typeface="微软雅黑" panose="020b0503020204020204" pitchFamily="34" charset="-122"/>
                <a:ea typeface="微软雅黑" panose="020b0503020204020204" pitchFamily="34" charset="-122"/>
                <a:sym typeface="+mn-ea"/>
              </a:rPr>
              <a:t>—</a:t>
            </a:r>
            <a:r>
              <a:rPr lang="zh-CN" altLang="zh-CN" sz="2600" b="1">
                <a:solidFill>
                  <a:schemeClr val="bg1">
                    <a:lumMod val="95000"/>
                  </a:schemeClr>
                </a:solidFill>
                <a:latin typeface="微软雅黑" panose="020b0503020204020204" pitchFamily="34" charset="-122"/>
                <a:ea typeface="微软雅黑" panose="020b0503020204020204" pitchFamily="34" charset="-122"/>
                <a:sym typeface="+mn-ea"/>
              </a:rPr>
              <a:t>办公空间的基本构造</a:t>
            </a:r>
            <a:endParaRPr lang="en-US" altLang="zh-CN" sz="2600" b="1" spc="300">
              <a:solidFill>
                <a:schemeClr val="bg1">
                  <a:lumMod val="95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1500"/>
                            </p:stCondLst>
                            <p:childTnLst>
                              <p:par>
                                <p:cTn id="5" presetID="16" presetClass="entr" presetSubtype="37" dur="1000" fill="hold" grpId="0" nodeType="with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43" name="矩形 42"/>
          <p:cNvSpPr/>
          <p:nvPr/>
        </p:nvSpPr>
        <p:spPr>
          <a:xfrm>
            <a:off x="6076709" y="0"/>
            <a:ext cx="6115291" cy="6858000"/>
          </a:xfrm>
          <a:prstGeom prst="rect">
            <a:avLst/>
          </a:prstGeom>
          <a:solidFill>
            <a:srgbClr val="1648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文本框 5"/>
          <p:cNvSpPr txBox="1"/>
          <p:nvPr/>
        </p:nvSpPr>
        <p:spPr>
          <a:xfrm>
            <a:off x="7042476" y="2679704"/>
            <a:ext cx="4183380" cy="11684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500" b="1">
                <a:solidFill>
                  <a:schemeClr val="bg1"/>
                </a:solidFill>
                <a:latin typeface="微软雅黑" panose="020b0503020204020204" pitchFamily="34" charset="-122"/>
                <a:ea typeface="微软雅黑" panose="020b0503020204020204" pitchFamily="34" charset="-122"/>
                <a:sym typeface="+mn-ea"/>
              </a:rPr>
              <a:t>办公空间的基本构成</a:t>
            </a:r>
          </a:p>
          <a:p>
            <a:pPr algn="ctr"/>
            <a:r>
              <a:rPr lang="zh-CN" altLang="en-US" sz="3500" b="1">
                <a:solidFill>
                  <a:schemeClr val="bg1"/>
                </a:solidFill>
                <a:latin typeface="微软雅黑" panose="020b0503020204020204" pitchFamily="34" charset="-122"/>
                <a:ea typeface="微软雅黑" panose="020b0503020204020204" pitchFamily="34" charset="-122"/>
                <a:sym typeface="+mn-ea"/>
              </a:rPr>
              <a:t>大厅区域</a:t>
            </a:r>
          </a:p>
        </p:txBody>
      </p:sp>
      <p:sp>
        <p:nvSpPr>
          <p:cNvPr id="8" name="椭圆 7"/>
          <p:cNvSpPr/>
          <p:nvPr/>
        </p:nvSpPr>
        <p:spPr>
          <a:xfrm>
            <a:off x="1838237" y="1937346"/>
            <a:ext cx="2448272" cy="2448272"/>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椭圆 8"/>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椭圆 12"/>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椭圆 13"/>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椭圆 15"/>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椭圆 16"/>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椭圆 17"/>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标题 4"/>
          <p:cNvSpPr txBox="1"/>
          <p:nvPr/>
        </p:nvSpPr>
        <p:spPr>
          <a:xfrm>
            <a:off x="1891142" y="3652055"/>
            <a:ext cx="2376264" cy="473484"/>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CB00F"/>
                </a:solidFill>
                <a:latin typeface="微软雅黑" panose="020b0503020204020204" pitchFamily="34" charset="-122"/>
                <a:ea typeface="微软雅黑" panose="020b0503020204020204" pitchFamily="34" charset="-122"/>
              </a:rPr>
              <a:t>第四章</a:t>
            </a:r>
          </a:p>
        </p:txBody>
      </p:sp>
      <p:sp>
        <p:nvSpPr>
          <p:cNvPr id="20" name="椭圆 19"/>
          <p:cNvSpPr/>
          <p:nvPr/>
        </p:nvSpPr>
        <p:spPr>
          <a:xfrm>
            <a:off x="1941993" y="2041102"/>
            <a:ext cx="2240761" cy="2240761"/>
          </a:xfrm>
          <a:prstGeom prst="ellipse">
            <a:avLst/>
          </a:prstGeom>
          <a:noFill/>
          <a:ln w="3175">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6" name="Freeform 28"/>
          <p:cNvSpPr>
            <a:spLocks noEditPoints="1"/>
          </p:cNvSpPr>
          <p:nvPr/>
        </p:nvSpPr>
        <p:spPr bwMode="auto">
          <a:xfrm>
            <a:off x="2457383" y="2507096"/>
            <a:ext cx="1315781" cy="988635"/>
          </a:xfrm>
          <a:custGeom>
            <a:gdLst>
              <a:gd name="T0" fmla="*/ 40 w 192"/>
              <a:gd name="T1" fmla="*/ 118 h 144"/>
              <a:gd name="T2" fmla="*/ 40 w 192"/>
              <a:gd name="T3" fmla="*/ 118 h 144"/>
              <a:gd name="T4" fmla="*/ 56 w 192"/>
              <a:gd name="T5" fmla="*/ 116 h 144"/>
              <a:gd name="T6" fmla="*/ 97 w 192"/>
              <a:gd name="T7" fmla="*/ 137 h 144"/>
              <a:gd name="T8" fmla="*/ 99 w 192"/>
              <a:gd name="T9" fmla="*/ 137 h 144"/>
              <a:gd name="T10" fmla="*/ 140 w 192"/>
              <a:gd name="T11" fmla="*/ 116 h 144"/>
              <a:gd name="T12" fmla="*/ 156 w 192"/>
              <a:gd name="T13" fmla="*/ 118 h 144"/>
              <a:gd name="T14" fmla="*/ 156 w 192"/>
              <a:gd name="T15" fmla="*/ 118 h 144"/>
              <a:gd name="T16" fmla="*/ 156 w 192"/>
              <a:gd name="T17" fmla="*/ 70 h 144"/>
              <a:gd name="T18" fmla="*/ 96 w 192"/>
              <a:gd name="T19" fmla="*/ 98 h 144"/>
              <a:gd name="T20" fmla="*/ 40 w 192"/>
              <a:gd name="T21" fmla="*/ 72 h 144"/>
              <a:gd name="T22" fmla="*/ 40 w 192"/>
              <a:gd name="T23" fmla="*/ 118 h 144"/>
              <a:gd name="T24" fmla="*/ 96 w 192"/>
              <a:gd name="T25" fmla="*/ 0 h 144"/>
              <a:gd name="T26" fmla="*/ 0 w 192"/>
              <a:gd name="T27" fmla="*/ 44 h 144"/>
              <a:gd name="T28" fmla="*/ 96 w 192"/>
              <a:gd name="T29" fmla="*/ 88 h 144"/>
              <a:gd name="T30" fmla="*/ 192 w 192"/>
              <a:gd name="T31" fmla="*/ 44 h 144"/>
              <a:gd name="T32" fmla="*/ 96 w 192"/>
              <a:gd name="T33" fmla="*/ 0 h 144"/>
              <a:gd name="T34" fmla="*/ 8 w 192"/>
              <a:gd name="T35" fmla="*/ 56 h 144"/>
              <a:gd name="T36" fmla="*/ 4 w 192"/>
              <a:gd name="T37" fmla="*/ 104 h 144"/>
              <a:gd name="T38" fmla="*/ 12 w 192"/>
              <a:gd name="T39" fmla="*/ 104 h 144"/>
              <a:gd name="T40" fmla="*/ 12 w 192"/>
              <a:gd name="T41" fmla="*/ 58 h 144"/>
              <a:gd name="T42" fmla="*/ 8 w 192"/>
              <a:gd name="T43" fmla="*/ 56 h 144"/>
              <a:gd name="T44" fmla="*/ 16 w 192"/>
              <a:gd name="T45" fmla="*/ 144 h 144"/>
              <a:gd name="T46" fmla="*/ 9 w 192"/>
              <a:gd name="T47" fmla="*/ 124 h 144"/>
              <a:gd name="T48" fmla="*/ 16 w 192"/>
              <a:gd name="T49" fmla="*/ 116 h 144"/>
              <a:gd name="T50" fmla="*/ 8 w 192"/>
              <a:gd name="T51" fmla="*/ 108 h 144"/>
              <a:gd name="T52" fmla="*/ 0 w 192"/>
              <a:gd name="T53" fmla="*/ 116 h 144"/>
              <a:gd name="T54" fmla="*/ 7 w 192"/>
              <a:gd name="T55" fmla="*/ 124 h 144"/>
              <a:gd name="T56" fmla="*/ 0 w 192"/>
              <a:gd name="T57" fmla="*/ 144 h 144"/>
              <a:gd name="T58" fmla="*/ 16 w 192"/>
              <a:gd name="T59" fmla="*/ 144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92" h="144">
                <a:moveTo>
                  <a:pt x="40" y="118"/>
                </a:moveTo>
                <a:cubicBezTo>
                  <a:pt x="40" y="118"/>
                  <a:pt x="40" y="118"/>
                  <a:pt x="40" y="118"/>
                </a:cubicBezTo>
                <a:cubicBezTo>
                  <a:pt x="45" y="116"/>
                  <a:pt x="50" y="116"/>
                  <a:pt x="56" y="116"/>
                </a:cubicBezTo>
                <a:cubicBezTo>
                  <a:pt x="72" y="116"/>
                  <a:pt x="91" y="127"/>
                  <a:pt x="97" y="137"/>
                </a:cubicBezTo>
                <a:cubicBezTo>
                  <a:pt x="99" y="137"/>
                  <a:pt x="99" y="137"/>
                  <a:pt x="99" y="137"/>
                </a:cubicBezTo>
                <a:cubicBezTo>
                  <a:pt x="105" y="127"/>
                  <a:pt x="123" y="116"/>
                  <a:pt x="140" y="116"/>
                </a:cubicBezTo>
                <a:cubicBezTo>
                  <a:pt x="145" y="116"/>
                  <a:pt x="151" y="116"/>
                  <a:pt x="156" y="118"/>
                </a:cubicBezTo>
                <a:cubicBezTo>
                  <a:pt x="156" y="118"/>
                  <a:pt x="156" y="118"/>
                  <a:pt x="156" y="118"/>
                </a:cubicBezTo>
                <a:cubicBezTo>
                  <a:pt x="156" y="70"/>
                  <a:pt x="156" y="70"/>
                  <a:pt x="156" y="70"/>
                </a:cubicBezTo>
                <a:cubicBezTo>
                  <a:pt x="96" y="98"/>
                  <a:pt x="96" y="98"/>
                  <a:pt x="96" y="98"/>
                </a:cubicBezTo>
                <a:cubicBezTo>
                  <a:pt x="40" y="72"/>
                  <a:pt x="40" y="72"/>
                  <a:pt x="40" y="72"/>
                </a:cubicBezTo>
                <a:lnTo>
                  <a:pt x="40" y="118"/>
                </a:lnTo>
                <a:close/>
                <a:moveTo>
                  <a:pt x="96" y="0"/>
                </a:moveTo>
                <a:cubicBezTo>
                  <a:pt x="0" y="44"/>
                  <a:pt x="0" y="44"/>
                  <a:pt x="0" y="44"/>
                </a:cubicBezTo>
                <a:cubicBezTo>
                  <a:pt x="96" y="88"/>
                  <a:pt x="96" y="88"/>
                  <a:pt x="96" y="88"/>
                </a:cubicBezTo>
                <a:cubicBezTo>
                  <a:pt x="192" y="44"/>
                  <a:pt x="192" y="44"/>
                  <a:pt x="192" y="44"/>
                </a:cubicBezTo>
                <a:lnTo>
                  <a:pt x="96" y="0"/>
                </a:lnTo>
                <a:close/>
                <a:moveTo>
                  <a:pt x="8" y="56"/>
                </a:moveTo>
                <a:cubicBezTo>
                  <a:pt x="4" y="104"/>
                  <a:pt x="4" y="104"/>
                  <a:pt x="4" y="104"/>
                </a:cubicBezTo>
                <a:cubicBezTo>
                  <a:pt x="12" y="104"/>
                  <a:pt x="12" y="104"/>
                  <a:pt x="12" y="104"/>
                </a:cubicBezTo>
                <a:cubicBezTo>
                  <a:pt x="12" y="58"/>
                  <a:pt x="12" y="58"/>
                  <a:pt x="12" y="58"/>
                </a:cubicBezTo>
                <a:lnTo>
                  <a:pt x="8" y="56"/>
                </a:lnTo>
                <a:close/>
                <a:moveTo>
                  <a:pt x="16" y="144"/>
                </a:moveTo>
                <a:cubicBezTo>
                  <a:pt x="9" y="124"/>
                  <a:pt x="9" y="124"/>
                  <a:pt x="9" y="124"/>
                </a:cubicBezTo>
                <a:cubicBezTo>
                  <a:pt x="13" y="123"/>
                  <a:pt x="16" y="120"/>
                  <a:pt x="16" y="116"/>
                </a:cubicBezTo>
                <a:cubicBezTo>
                  <a:pt x="16" y="111"/>
                  <a:pt x="12" y="108"/>
                  <a:pt x="8" y="108"/>
                </a:cubicBezTo>
                <a:cubicBezTo>
                  <a:pt x="3" y="108"/>
                  <a:pt x="0" y="111"/>
                  <a:pt x="0" y="116"/>
                </a:cubicBezTo>
                <a:cubicBezTo>
                  <a:pt x="0" y="120"/>
                  <a:pt x="3" y="123"/>
                  <a:pt x="7" y="124"/>
                </a:cubicBezTo>
                <a:cubicBezTo>
                  <a:pt x="0" y="144"/>
                  <a:pt x="0" y="144"/>
                  <a:pt x="0" y="144"/>
                </a:cubicBezTo>
                <a:lnTo>
                  <a:pt x="16" y="144"/>
                </a:lnTo>
                <a:close/>
              </a:path>
            </a:pathLst>
          </a:custGeom>
          <a:solidFill>
            <a:srgbClr val="FCB00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par>
                          <p:cTn id="10" fill="hold" nodeType="afterGroup">
                            <p:stCondLst>
                              <p:cond delay="500"/>
                            </p:stCondLst>
                            <p:childTnLst>
                              <p:par>
                                <p:cTn id="11" presetID="53" presetClass="entr" presetSubtype="16" dur="500" fill="hold" grpId="0"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p:cTn id="13" dur="500" fill="hold"/>
                                        <p:tgtEl>
                                          <p:spTgt spid="20"/>
                                        </p:tgtEl>
                                        <p:attrNameLst>
                                          <p:attrName>ppt_w</p:attrName>
                                        </p:attrNameLst>
                                      </p:cBhvr>
                                      <p:tavLst>
                                        <p:tav tm="0">
                                          <p:val>
                                            <p:fltVal val="0"/>
                                          </p:val>
                                        </p:tav>
                                        <p:tav tm="100000">
                                          <p:val>
                                            <p:strVal val="#ppt_w"/>
                                          </p:val>
                                        </p:tav>
                                      </p:tavLst>
                                    </p:anim>
                                    <p:anim calcmode="lin" valueType="num">
                                      <p:cBhvr>
                                        <p:cTn id="14" dur="500" fill="hold"/>
                                        <p:tgtEl>
                                          <p:spTgt spid="20"/>
                                        </p:tgtEl>
                                        <p:attrNameLst>
                                          <p:attrName>ppt_h</p:attrName>
                                        </p:attrNameLst>
                                      </p:cBhvr>
                                      <p:tavLst>
                                        <p:tav tm="0">
                                          <p:val>
                                            <p:fltVal val="0"/>
                                          </p:val>
                                        </p:tav>
                                        <p:tav tm="100000">
                                          <p:val>
                                            <p:strVal val="#ppt_h"/>
                                          </p:val>
                                        </p:tav>
                                      </p:tavLst>
                                    </p:anim>
                                    <p:animEffect transition="in" filter="fade">
                                      <p:cBhvr>
                                        <p:cTn id="15" dur="500"/>
                                        <p:tgtEl>
                                          <p:spTgt spid="20"/>
                                        </p:tgtEl>
                                      </p:cBhvr>
                                    </p:animEffect>
                                  </p:childTnLst>
                                </p:cTn>
                              </p:par>
                            </p:childTnLst>
                          </p:cTn>
                        </p:par>
                        <p:par>
                          <p:cTn id="16" fill="hold" nodeType="afterGroup">
                            <p:stCondLst>
                              <p:cond delay="1000"/>
                            </p:stCondLst>
                            <p:childTnLst>
                              <p:par>
                                <p:cTn id="17" presetID="42" presetClass="entr" presetSubtype="0" dur="1000" fill="hold" grpId="0" nodeType="afterEffect">
                                  <p:stCondLst>
                                    <p:cond delay="0"/>
                                  </p:stCondLst>
                                  <p:childTnLst>
                                    <p:set>
                                      <p:cBhvr>
                                        <p:cTn id="18" dur="1" fill="hold">
                                          <p:stCondLst>
                                            <p:cond delay="0"/>
                                          </p:stCondLst>
                                        </p:cTn>
                                        <p:tgtEl>
                                          <p:spTgt spid="46"/>
                                        </p:tgtEl>
                                        <p:attrNameLst>
                                          <p:attrName>style.visibility</p:attrName>
                                        </p:attrNameLst>
                                      </p:cBhvr>
                                      <p:to>
                                        <p:strVal val="visible"/>
                                      </p:to>
                                    </p:set>
                                    <p:animEffect transition="in" filter="fade">
                                      <p:cBhvr>
                                        <p:cTn id="19" dur="1000"/>
                                        <p:tgtEl>
                                          <p:spTgt spid="46"/>
                                        </p:tgtEl>
                                      </p:cBhvr>
                                    </p:animEffect>
                                    <p:anim calcmode="lin" valueType="num">
                                      <p:cBhvr>
                                        <p:cTn id="20" dur="1000" fill="hold"/>
                                        <p:tgtEl>
                                          <p:spTgt spid="46"/>
                                        </p:tgtEl>
                                        <p:attrNameLst>
                                          <p:attrName>ppt_x</p:attrName>
                                        </p:attrNameLst>
                                      </p:cBhvr>
                                      <p:tavLst>
                                        <p:tav tm="0">
                                          <p:val>
                                            <p:strVal val="#ppt_x"/>
                                          </p:val>
                                        </p:tav>
                                        <p:tav tm="100000">
                                          <p:val>
                                            <p:strVal val="#ppt_x"/>
                                          </p:val>
                                        </p:tav>
                                      </p:tavLst>
                                    </p:anim>
                                    <p:anim calcmode="lin" valueType="num">
                                      <p:cBhvr>
                                        <p:cTn id="21" dur="1000" fill="hold"/>
                                        <p:tgtEl>
                                          <p:spTgt spid="46"/>
                                        </p:tgtEl>
                                        <p:attrNameLst>
                                          <p:attrName>ppt_y</p:attrName>
                                        </p:attrNameLst>
                                      </p:cBhvr>
                                      <p:tavLst>
                                        <p:tav tm="0">
                                          <p:val>
                                            <p:strVal val="#ppt_y+.1"/>
                                          </p:val>
                                        </p:tav>
                                        <p:tav tm="100000">
                                          <p:val>
                                            <p:strVal val="#ppt_y"/>
                                          </p:val>
                                        </p:tav>
                                      </p:tavLst>
                                    </p:anim>
                                  </p:childTnLst>
                                </p:cTn>
                              </p:par>
                            </p:childTnLst>
                          </p:cTn>
                        </p:par>
                        <p:par>
                          <p:cTn id="22" fill="hold" nodeType="afterGroup">
                            <p:stCondLst>
                              <p:cond delay="2000"/>
                            </p:stCondLst>
                            <p:childTnLst>
                              <p:par>
                                <p:cTn id="23" presetID="53" presetClass="entr" presetSubtype="16" dur="500" fill="hold" grpId="0" nodeType="afterEffect">
                                  <p:stCondLst>
                                    <p:cond delay="0"/>
                                  </p:stCondLst>
                                  <p:iterate type="lt">
                                    <p:tmPct val="0"/>
                                  </p:iterate>
                                  <p:childTnLst>
                                    <p:set>
                                      <p:cBhvr>
                                        <p:cTn id="24" dur="1" fill="hold">
                                          <p:stCondLst>
                                            <p:cond delay="0"/>
                                          </p:stCondLst>
                                        </p:cTn>
                                        <p:tgtEl>
                                          <p:spTgt spid="19"/>
                                        </p:tgtEl>
                                        <p:attrNameLst>
                                          <p:attrName>style.visibility</p:attrName>
                                        </p:attrNameLst>
                                      </p:cBhvr>
                                      <p:to>
                                        <p:strVal val="visible"/>
                                      </p:to>
                                    </p:set>
                                    <p:anim calcmode="lin" valueType="num">
                                      <p:cBhvr>
                                        <p:cTn id="25" dur="500" fill="hold"/>
                                        <p:tgtEl>
                                          <p:spTgt spid="19"/>
                                        </p:tgtEl>
                                        <p:attrNameLst>
                                          <p:attrName>ppt_w</p:attrName>
                                        </p:attrNameLst>
                                      </p:cBhvr>
                                      <p:tavLst>
                                        <p:tav tm="0">
                                          <p:val>
                                            <p:fltVal val="0"/>
                                          </p:val>
                                        </p:tav>
                                        <p:tav tm="100000">
                                          <p:val>
                                            <p:strVal val="#ppt_w"/>
                                          </p:val>
                                        </p:tav>
                                      </p:tavLst>
                                    </p:anim>
                                    <p:anim calcmode="lin" valueType="num">
                                      <p:cBhvr>
                                        <p:cTn id="26" dur="500" fill="hold"/>
                                        <p:tgtEl>
                                          <p:spTgt spid="19"/>
                                        </p:tgtEl>
                                        <p:attrNameLst>
                                          <p:attrName>ppt_h</p:attrName>
                                        </p:attrNameLst>
                                      </p:cBhvr>
                                      <p:tavLst>
                                        <p:tav tm="0">
                                          <p:val>
                                            <p:fltVal val="0"/>
                                          </p:val>
                                        </p:tav>
                                        <p:tav tm="100000">
                                          <p:val>
                                            <p:strVal val="#ppt_h"/>
                                          </p:val>
                                        </p:tav>
                                      </p:tavLst>
                                    </p:anim>
                                    <p:animEffect transition="in" filter="fade">
                                      <p:cBhvr>
                                        <p:cTn id="27" dur="500"/>
                                        <p:tgtEl>
                                          <p:spTgt spid="19"/>
                                        </p:tgtEl>
                                      </p:cBhvr>
                                    </p:animEffect>
                                  </p:childTnLst>
                                </p:cTn>
                              </p:par>
                            </p:childTnLst>
                          </p:cTn>
                        </p:par>
                        <p:par>
                          <p:cTn id="28" fill="hold" nodeType="afterGroup">
                            <p:stCondLst>
                              <p:cond delay="2500"/>
                            </p:stCondLst>
                            <p:childTnLst>
                              <p:par>
                                <p:cTn id="29" presetID="9" presetClass="entr" presetSubtype="0" dur="500" fill="hold" grpId="0" nodeType="after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dissolve">
                                      <p:cBhvr>
                                        <p:cTn id="31" dur="500"/>
                                        <p:tgtEl>
                                          <p:spTgt spid="6"/>
                                        </p:tgtEl>
                                      </p:cBhvr>
                                    </p:animEffect>
                                  </p:childTnLst>
                                </p:cTn>
                              </p:par>
                            </p:childTnLst>
                          </p:cTn>
                        </p:par>
                        <p:par>
                          <p:cTn id="32" fill="hold" nodeType="afterGroup">
                            <p:stCondLst>
                              <p:cond delay="3000"/>
                            </p:stCondLst>
                            <p:childTnLst>
                              <p:par>
                                <p:cTn id="33" presetID="22" presetClass="entr" presetSubtype="1" dur="500" fill="hold" grpId="0" nodeType="after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wipe(up)">
                                      <p:cBhvr>
                                        <p:cTn id="35" dur="500"/>
                                        <p:tgtEl>
                                          <p:spTgt spid="43"/>
                                        </p:tgtEl>
                                      </p:cBhvr>
                                    </p:animEffect>
                                  </p:childTnLst>
                                </p:cTn>
                              </p:par>
                            </p:childTnLst>
                          </p:cTn>
                        </p:par>
                        <p:par>
                          <p:cTn id="36" fill="hold" nodeType="afterGroup">
                            <p:stCondLst>
                              <p:cond delay="3500"/>
                            </p:stCondLst>
                            <p:childTnLst>
                              <p:par>
                                <p:cTn id="37" presetID="10" presetClass="entr" presetSubtype="0" dur="500" fill="hold" grpId="1" nodeType="after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fade">
                                      <p:cBhvr>
                                        <p:cTn id="39" dur="500"/>
                                        <p:tgtEl>
                                          <p:spTgt spid="9"/>
                                        </p:tgtEl>
                                      </p:cBhvr>
                                    </p:animEffect>
                                  </p:childTnLst>
                                </p:cTn>
                              </p:par>
                              <p:par>
                                <p:cTn id="40" presetID="10" presetClass="entr" presetSubtype="0" dur="500" fill="hold" grpId="1" nodeType="with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par>
                                <p:cTn id="43" presetID="10" presetClass="entr" presetSubtype="0" dur="500" fill="hold" grpId="1" nodeType="with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fade">
                                      <p:cBhvr>
                                        <p:cTn id="45" dur="500"/>
                                        <p:tgtEl>
                                          <p:spTgt spid="11"/>
                                        </p:tgtEl>
                                      </p:cBhvr>
                                    </p:animEffect>
                                  </p:childTnLst>
                                </p:cTn>
                              </p:par>
                              <p:par>
                                <p:cTn id="46" presetID="10" presetClass="entr" presetSubtype="0" dur="500" fill="hold" grpId="1" nodeType="with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500"/>
                                        <p:tgtEl>
                                          <p:spTgt spid="12"/>
                                        </p:tgtEl>
                                      </p:cBhvr>
                                    </p:animEffect>
                                  </p:childTnLst>
                                </p:cTn>
                              </p:par>
                              <p:par>
                                <p:cTn id="49" presetID="10" presetClass="entr" presetSubtype="0" dur="500" fill="hold" grpId="1"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500"/>
                                        <p:tgtEl>
                                          <p:spTgt spid="13"/>
                                        </p:tgtEl>
                                      </p:cBhvr>
                                    </p:animEffect>
                                  </p:childTnLst>
                                </p:cTn>
                              </p:par>
                              <p:par>
                                <p:cTn id="52" presetID="10" presetClass="entr" presetSubtype="0" dur="500" fill="hold" grpId="1" nodeType="withEffect">
                                  <p:stCondLst>
                                    <p:cond delay="0"/>
                                  </p:stCondLst>
                                  <p:childTnLst>
                                    <p:set>
                                      <p:cBhvr>
                                        <p:cTn id="53" dur="1" fill="hold">
                                          <p:stCondLst>
                                            <p:cond delay="0"/>
                                          </p:stCondLst>
                                        </p:cTn>
                                        <p:tgtEl>
                                          <p:spTgt spid="14"/>
                                        </p:tgtEl>
                                        <p:attrNameLst>
                                          <p:attrName>style.visibility</p:attrName>
                                        </p:attrNameLst>
                                      </p:cBhvr>
                                      <p:to>
                                        <p:strVal val="visible"/>
                                      </p:to>
                                    </p:set>
                                    <p:animEffect transition="in" filter="fade">
                                      <p:cBhvr>
                                        <p:cTn id="54" dur="500"/>
                                        <p:tgtEl>
                                          <p:spTgt spid="14"/>
                                        </p:tgtEl>
                                      </p:cBhvr>
                                    </p:animEffect>
                                  </p:childTnLst>
                                </p:cTn>
                              </p:par>
                              <p:par>
                                <p:cTn id="55" presetID="10" presetClass="entr" presetSubtype="0" dur="500" fill="hold" grpId="1"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500"/>
                                        <p:tgtEl>
                                          <p:spTgt spid="15"/>
                                        </p:tgtEl>
                                      </p:cBhvr>
                                    </p:animEffect>
                                  </p:childTnLst>
                                </p:cTn>
                              </p:par>
                              <p:par>
                                <p:cTn id="58" presetID="10" presetClass="entr" presetSubtype="0" dur="500" fill="hold" grpId="1" nodeType="with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fade">
                                      <p:cBhvr>
                                        <p:cTn id="60" dur="500"/>
                                        <p:tgtEl>
                                          <p:spTgt spid="16"/>
                                        </p:tgtEl>
                                      </p:cBhvr>
                                    </p:animEffect>
                                  </p:childTnLst>
                                </p:cTn>
                              </p:par>
                              <p:par>
                                <p:cTn id="61" presetID="10" presetClass="entr" presetSubtype="0" dur="500" fill="hold" grpId="1" nodeType="withEffect">
                                  <p:stCondLst>
                                    <p:cond delay="0"/>
                                  </p:stCondLst>
                                  <p:childTnLst>
                                    <p:set>
                                      <p:cBhvr>
                                        <p:cTn id="62" dur="1" fill="hold">
                                          <p:stCondLst>
                                            <p:cond delay="0"/>
                                          </p:stCondLst>
                                        </p:cTn>
                                        <p:tgtEl>
                                          <p:spTgt spid="17"/>
                                        </p:tgtEl>
                                        <p:attrNameLst>
                                          <p:attrName>style.visibility</p:attrName>
                                        </p:attrNameLst>
                                      </p:cBhvr>
                                      <p:to>
                                        <p:strVal val="visible"/>
                                      </p:to>
                                    </p:set>
                                    <p:animEffect transition="in" filter="fade">
                                      <p:cBhvr>
                                        <p:cTn id="63" dur="500"/>
                                        <p:tgtEl>
                                          <p:spTgt spid="17"/>
                                        </p:tgtEl>
                                      </p:cBhvr>
                                    </p:animEffect>
                                  </p:childTnLst>
                                </p:cTn>
                              </p:par>
                              <p:par>
                                <p:cTn id="64" presetID="10" presetClass="entr" presetSubtype="0" dur="500" fill="hold" grpId="1"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500"/>
                                        <p:tgtEl>
                                          <p:spTgt spid="18"/>
                                        </p:tgtEl>
                                      </p:cBhvr>
                                    </p:animEffect>
                                  </p:childTnLst>
                                </p:cTn>
                              </p:par>
                            </p:childTnLst>
                          </p:cTn>
                        </p:par>
                        <p:par>
                          <p:cTn id="67" fill="hold" nodeType="afterGroup">
                            <p:stCondLst>
                              <p:cond delay="4000"/>
                            </p:stCondLst>
                            <p:childTnLst>
                              <p:par>
                                <p:cTn id="68" presetID="1" presetClass="path" presetSubtype="0" dur="2000" repeatCount="3000" accel="50000" decel="50000" fill="remove" grpId="0" nodeType="afterEffect">
                                  <p:stCondLst>
                                    <p:cond delay="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69" dur="2000" fill="hold"/>
                                        <p:tgtEl>
                                          <p:spTgt spid="9"/>
                                        </p:tgtEl>
                                        <p:attrNameLst>
                                          <p:attrName>ppt_x</p:attrName>
                                          <p:attrName>ppt_y</p:attrName>
                                        </p:attrNameLst>
                                      </p:cBhvr>
                                      <p:rCtr x="17" y="18981"/>
                                    </p:animMotion>
                                  </p:childTnLst>
                                </p:cTn>
                              </p:par>
                              <p:par>
                                <p:cTn id="70" presetID="1" presetClass="path" presetSubtype="0" dur="2000" repeatCount="3000" accel="50000" decel="50000" fill="remove" grpId="0" nodeType="withEffect">
                                  <p:stCondLst>
                                    <p:cond delay="1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1" dur="2000" fill="hold"/>
                                        <p:tgtEl>
                                          <p:spTgt spid="10"/>
                                        </p:tgtEl>
                                        <p:attrNameLst>
                                          <p:attrName>ppt_x</p:attrName>
                                          <p:attrName>ppt_y</p:attrName>
                                        </p:attrNameLst>
                                      </p:cBhvr>
                                      <p:rCtr x="17" y="18981"/>
                                    </p:animMotion>
                                  </p:childTnLst>
                                </p:cTn>
                              </p:par>
                              <p:par>
                                <p:cTn id="72" presetID="1" presetClass="path" presetSubtype="0" dur="2000" repeatCount="3000" accel="50000" decel="50000" fill="remove" grpId="0" nodeType="withEffect">
                                  <p:stCondLst>
                                    <p:cond delay="2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3" dur="2000" fill="hold"/>
                                        <p:tgtEl>
                                          <p:spTgt spid="11"/>
                                        </p:tgtEl>
                                        <p:attrNameLst>
                                          <p:attrName>ppt_x</p:attrName>
                                          <p:attrName>ppt_y</p:attrName>
                                        </p:attrNameLst>
                                      </p:cBhvr>
                                      <p:rCtr x="17" y="18981"/>
                                    </p:animMotion>
                                  </p:childTnLst>
                                </p:cTn>
                              </p:par>
                              <p:par>
                                <p:cTn id="74" presetID="1" presetClass="path" presetSubtype="0" dur="2000" repeatCount="3000" accel="50000" decel="50000" fill="remove" grpId="0" nodeType="withEffect">
                                  <p:stCondLst>
                                    <p:cond delay="3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5" dur="2000" fill="hold"/>
                                        <p:tgtEl>
                                          <p:spTgt spid="12"/>
                                        </p:tgtEl>
                                        <p:attrNameLst>
                                          <p:attrName>ppt_x</p:attrName>
                                          <p:attrName>ppt_y</p:attrName>
                                        </p:attrNameLst>
                                      </p:cBhvr>
                                      <p:rCtr x="17" y="18981"/>
                                    </p:animMotion>
                                  </p:childTnLst>
                                </p:cTn>
                              </p:par>
                              <p:par>
                                <p:cTn id="76" presetID="1" presetClass="path" presetSubtype="0" dur="2000" repeatCount="3000" accel="50000" decel="50000" fill="remove" grpId="0" nodeType="withEffect">
                                  <p:stCondLst>
                                    <p:cond delay="4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7" dur="2000" fill="hold"/>
                                        <p:tgtEl>
                                          <p:spTgt spid="13"/>
                                        </p:tgtEl>
                                        <p:attrNameLst>
                                          <p:attrName>ppt_x</p:attrName>
                                          <p:attrName>ppt_y</p:attrName>
                                        </p:attrNameLst>
                                      </p:cBhvr>
                                      <p:rCtr x="17" y="18981"/>
                                    </p:animMotion>
                                  </p:childTnLst>
                                </p:cTn>
                              </p:par>
                              <p:par>
                                <p:cTn id="78" presetID="1" presetClass="path" presetSubtype="0" dur="2000" repeatCount="3000" accel="50000" decel="50000" fill="remove" grpId="0" nodeType="withEffect">
                                  <p:stCondLst>
                                    <p:cond delay="5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9" dur="2000" fill="hold"/>
                                        <p:tgtEl>
                                          <p:spTgt spid="14"/>
                                        </p:tgtEl>
                                        <p:attrNameLst>
                                          <p:attrName>ppt_x</p:attrName>
                                          <p:attrName>ppt_y</p:attrName>
                                        </p:attrNameLst>
                                      </p:cBhvr>
                                      <p:rCtr x="17" y="18981"/>
                                    </p:animMotion>
                                  </p:childTnLst>
                                </p:cTn>
                              </p:par>
                              <p:par>
                                <p:cTn id="80" presetID="1" presetClass="path" presetSubtype="0" dur="2000" repeatCount="3000" accel="50000" decel="50000" fill="remove" grpId="0" nodeType="withEffect">
                                  <p:stCondLst>
                                    <p:cond delay="6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1" dur="2000" fill="hold"/>
                                        <p:tgtEl>
                                          <p:spTgt spid="15"/>
                                        </p:tgtEl>
                                        <p:attrNameLst>
                                          <p:attrName>ppt_x</p:attrName>
                                          <p:attrName>ppt_y</p:attrName>
                                        </p:attrNameLst>
                                      </p:cBhvr>
                                      <p:rCtr x="17" y="18981"/>
                                    </p:animMotion>
                                  </p:childTnLst>
                                </p:cTn>
                              </p:par>
                              <p:par>
                                <p:cTn id="82" presetID="1" presetClass="path" presetSubtype="0" dur="2000" repeatCount="3000" accel="50000" decel="50000" fill="remove" grpId="0" nodeType="withEffect">
                                  <p:stCondLst>
                                    <p:cond delay="7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3" dur="2000" fill="hold"/>
                                        <p:tgtEl>
                                          <p:spTgt spid="16"/>
                                        </p:tgtEl>
                                        <p:attrNameLst>
                                          <p:attrName>ppt_x</p:attrName>
                                          <p:attrName>ppt_y</p:attrName>
                                        </p:attrNameLst>
                                      </p:cBhvr>
                                      <p:rCtr x="17" y="18981"/>
                                    </p:animMotion>
                                  </p:childTnLst>
                                </p:cTn>
                              </p:par>
                              <p:par>
                                <p:cTn id="84" presetID="1" presetClass="path" presetSubtype="0" dur="2000" repeatCount="3000" accel="50000" decel="50000" fill="remove" grpId="0" nodeType="withEffect">
                                  <p:stCondLst>
                                    <p:cond delay="8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5" dur="2000" fill="hold"/>
                                        <p:tgtEl>
                                          <p:spTgt spid="17"/>
                                        </p:tgtEl>
                                        <p:attrNameLst>
                                          <p:attrName>ppt_x</p:attrName>
                                          <p:attrName>ppt_y</p:attrName>
                                        </p:attrNameLst>
                                      </p:cBhvr>
                                      <p:rCtr x="17" y="18981"/>
                                    </p:animMotion>
                                  </p:childTnLst>
                                </p:cTn>
                              </p:par>
                              <p:par>
                                <p:cTn id="86" presetID="1" presetClass="path" presetSubtype="0" dur="2000" repeatCount="3000" accel="50000" decel="50000" fill="remove" grpId="0" nodeType="withEffect">
                                  <p:stCondLst>
                                    <p:cond delay="9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7" dur="2000" fill="hold"/>
                                        <p:tgtEl>
                                          <p:spTgt spid="18"/>
                                        </p:tgtEl>
                                        <p:attrNameLst>
                                          <p:attrName>ppt_x</p:attrName>
                                          <p:attrName>ppt_y</p:attrName>
                                        </p:attrNameLst>
                                      </p:cBhvr>
                                      <p:rCtr x="17" y="1898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6" grpId="0"/>
      <p:bldP spid="8" grpId="0"/>
      <p:bldP spid="9" grpId="0"/>
      <p:bldP spid="9" grpId="1"/>
      <p:bldP spid="10" grpId="0"/>
      <p:bldP spid="10" grpId="1"/>
      <p:bldP spid="11" grpId="0"/>
      <p:bldP spid="11" grpId="1"/>
      <p:bldP spid="12" grpId="0"/>
      <p:bldP spid="12" grpId="1"/>
      <p:bldP spid="13" grpId="0"/>
      <p:bldP spid="13" grpId="1"/>
      <p:bldP spid="14" grpId="0"/>
      <p:bldP spid="14" grpId="1"/>
      <p:bldP spid="15" grpId="0"/>
      <p:bldP spid="15" grpId="1"/>
      <p:bldP spid="16" grpId="0"/>
      <p:bldP spid="16" grpId="1"/>
      <p:bldP spid="17" grpId="0"/>
      <p:bldP spid="17" grpId="1"/>
      <p:bldP spid="18" grpId="0"/>
      <p:bldP spid="18" grpId="1"/>
      <p:bldP spid="19" grpId="0"/>
      <p:bldP spid="20" grpId="0"/>
      <p:bldP spid="4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7" name="矩形 3"/>
          <p:cNvSpPr>
            <a:spLocks noChangeArrowheads="1"/>
          </p:cNvSpPr>
          <p:nvPr/>
        </p:nvSpPr>
        <p:spPr bwMode="auto">
          <a:xfrm>
            <a:off x="1139190" y="1517015"/>
            <a:ext cx="3517900" cy="379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大厅是宾客出入的必经之地和第一个空间，是直接向外来人员展示企业文化和机构特征的场所，也为外来访客提供咨询、休息等候等服务;同时，大厅是通向公司其他主要公共空间的交通中心，是连接对外交流、会议和内部办公的枢纽，其设计、布局以及所营造出的独特氛围，将直接影响公司的形象及其本身功能的发挥。</a:t>
            </a:r>
          </a:p>
        </p:txBody>
      </p:sp>
      <p:pic>
        <p:nvPicPr>
          <p:cNvPr id="3" name="图片 2" descr="src=http___www.shangbangzhuangshi.com_ckfinder_userfiles_images_m_5006426bcf96a.jpg&amp;refer=http___www.shangbangzhuangshi"/>
          <p:cNvPicPr>
            <a:picLocks noChangeAspect="1"/>
          </p:cNvPicPr>
          <p:nvPr/>
        </p:nvPicPr>
        <p:blipFill>
          <a:blip r:embed="rId3"/>
          <a:stretch>
            <a:fillRect/>
          </a:stretch>
        </p:blipFill>
        <p:spPr>
          <a:xfrm>
            <a:off x="5173345" y="1443355"/>
            <a:ext cx="5962650" cy="3971925"/>
          </a:xfrm>
          <a:prstGeom prst="rect">
            <a:avLst/>
          </a:prstGeom>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wipe(left)">
                                      <p:cBhvr>
                                        <p:cTn id="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67" name="矩形 3"/>
          <p:cNvSpPr>
            <a:spLocks noChangeArrowheads="1"/>
          </p:cNvSpPr>
          <p:nvPr/>
        </p:nvSpPr>
        <p:spPr bwMode="auto">
          <a:xfrm>
            <a:off x="965835" y="1517015"/>
            <a:ext cx="10046970" cy="2529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大厅是整个办公空间中设计量较大、含金量较高的空间。大厅根据办公类型的不同可分为接待前台和面对客户的办公大厅两个部分。</a:t>
            </a:r>
          </a:p>
          <a:p>
            <a:pPr algn="l">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以接待前台为主的大厅应遵循“以客人为中心”的设计理念，结合企业文化、投资规模、建筑结构等方面，决定大厅的空间布局和整体风格。最主要是体现在公司的设计元素上面，尤其是LOGO的设计，可以在多处展现，以加深客户的印象。</a:t>
            </a:r>
          </a:p>
          <a:p>
            <a:pPr algn="l">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以面对客户为主的办公大厅空间应遵循“以效率为中心”的设计理念，根据办公流程及性质合理规划布局，体现该办公空间的稳重、严肃、高效率的设计风格。</a:t>
            </a:r>
          </a:p>
          <a:p>
            <a:pPr algn="l">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为满足两种办公大厅功，的需求，设计师应注意以下几个方面。</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wipe(left)">
                                      <p:cBhvr>
                                        <p:cTn id="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7" name="矩形 3"/>
          <p:cNvSpPr>
            <a:spLocks noChangeArrowheads="1"/>
          </p:cNvSpPr>
          <p:nvPr/>
        </p:nvSpPr>
        <p:spPr bwMode="auto">
          <a:xfrm>
            <a:off x="1139190" y="1517015"/>
            <a:ext cx="3517900" cy="277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1.空间关系的布局</a:t>
            </a:r>
          </a:p>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接待前台类型的大厅应注意对前台的规划性，主要体现对企业文化的宣传、客人的休息、接待三大空间的规划;办公大厅类型的大厅应该注意对办公区域、客户等待、前台咨询三大空间的规划。</a:t>
            </a:r>
          </a:p>
        </p:txBody>
      </p:sp>
      <p:pic>
        <p:nvPicPr>
          <p:cNvPr id="3" name="图片 2" descr="src=http___www.shangbangzhuangshi.com_ckfinder_userfiles_images_m_5006426bcf96a.jpg&amp;refer=http___www.shangbangzhuangshi"/>
          <p:cNvPicPr>
            <a:picLocks noChangeAspect="1"/>
          </p:cNvPicPr>
          <p:nvPr/>
        </p:nvPicPr>
        <p:blipFill>
          <a:blip r:embed="rId3"/>
          <a:stretch>
            <a:fillRect/>
          </a:stretch>
        </p:blipFill>
        <p:spPr>
          <a:xfrm>
            <a:off x="5173345" y="1443355"/>
            <a:ext cx="5962650" cy="3971925"/>
          </a:xfrm>
          <a:prstGeom prst="rect">
            <a:avLst/>
          </a:prstGeom>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wipe(left)">
                                      <p:cBhvr>
                                        <p:cTn id="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7" name="矩形 3"/>
          <p:cNvSpPr>
            <a:spLocks noChangeArrowheads="1"/>
          </p:cNvSpPr>
          <p:nvPr/>
        </p:nvSpPr>
        <p:spPr bwMode="auto">
          <a:xfrm>
            <a:off x="1139190" y="1517015"/>
            <a:ext cx="3517900" cy="243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2.家具及陈设布置、设备安排</a:t>
            </a:r>
          </a:p>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接待前台类型的大厅应注意接待台的造型和装饰背景墙的墙面陈设，接待台多为长方、弧线的造型，装饰背景墙多为浮雕、灯饰等立体饰物，力求更好地展示企业文化。</a:t>
            </a:r>
          </a:p>
        </p:txBody>
      </p:sp>
      <p:pic>
        <p:nvPicPr>
          <p:cNvPr id="2" name="图片 1"/>
          <p:cNvPicPr>
            <a:picLocks noChangeAspect="1"/>
          </p:cNvPicPr>
          <p:nvPr/>
        </p:nvPicPr>
        <p:blipFill>
          <a:blip r:embed="rId3"/>
          <a:srcRect t="18750"/>
          <a:stretch>
            <a:fillRect/>
          </a:stretch>
        </p:blipFill>
        <p:spPr>
          <a:xfrm>
            <a:off x="5450840" y="1517015"/>
            <a:ext cx="5648325" cy="4565015"/>
          </a:xfrm>
          <a:prstGeom prst="rect">
            <a:avLst/>
          </a:prstGeom>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wipe(left)">
                                      <p:cBhvr>
                                        <p:cTn id="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7" name="矩形 3"/>
          <p:cNvSpPr>
            <a:spLocks noChangeArrowheads="1"/>
          </p:cNvSpPr>
          <p:nvPr/>
        </p:nvSpPr>
        <p:spPr bwMode="auto">
          <a:xfrm>
            <a:off x="1139190" y="1517015"/>
            <a:ext cx="5668010" cy="480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3.大堂采光及照明</a:t>
            </a:r>
          </a:p>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大厅空间的设计首先要考虑自然采光保持足够的亮度。在建筑本身不满足足够的自然采光的情况下，设计师需考虑足够的人工照明。</a:t>
            </a:r>
          </a:p>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4.室内绿化</a:t>
            </a:r>
          </a:p>
          <a:p>
            <a:pPr algn="l">
              <a:lnSpc>
                <a:spcPct val="110000"/>
              </a:lnSpc>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室内绿化是办公空间不可或缺的组成元素，一方面可以组织空间、引导空间，另一方面可以净化空气、增添生机，适合于企业和行政两种类型的大厅。同时大厅区域是人们活动最频繁的地方，摆放植物会给进出人员带来愉悦感，与家具陈设相结合布置，组成有机的整体，可缓解疲劳，提高工作效率。办公类型的大厅多设置洽谈业务或者等候的圆桌、沙发椅、连排椅、咨询台，以及查询服务的柜机，等等。</a:t>
            </a:r>
          </a:p>
        </p:txBody>
      </p:sp>
      <p:pic>
        <p:nvPicPr>
          <p:cNvPr id="3" name="图片 2"/>
          <p:cNvPicPr>
            <a:picLocks noChangeAspect="1"/>
          </p:cNvPicPr>
          <p:nvPr/>
        </p:nvPicPr>
        <p:blipFill>
          <a:blip r:embed="rId3"/>
          <a:stretch>
            <a:fillRect/>
          </a:stretch>
        </p:blipFill>
        <p:spPr>
          <a:xfrm>
            <a:off x="6807200" y="1758950"/>
            <a:ext cx="4381500" cy="4464050"/>
          </a:xfrm>
          <a:prstGeom prst="rect">
            <a:avLst/>
          </a:prstGeom>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wipe(left)">
                                      <p:cBhvr>
                                        <p:cTn id="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7" name="矩形 3"/>
          <p:cNvSpPr>
            <a:spLocks noChangeArrowheads="1"/>
          </p:cNvSpPr>
          <p:nvPr/>
        </p:nvSpPr>
        <p:spPr bwMode="auto">
          <a:xfrm>
            <a:off x="1139190" y="1517015"/>
            <a:ext cx="4158615" cy="406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3" tIns="34287" rIns="68573" bIns="3428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5.室内色彩</a:t>
            </a:r>
          </a:p>
          <a:p>
            <a:pPr algn="l">
              <a:spcBef>
                <a:spcPct val="0"/>
              </a:spcBef>
              <a:buFont typeface="Arial" pitchFamily="34" charset="0"/>
              <a:buNone/>
            </a:pPr>
            <a:r>
              <a:rPr lang="zh-CN" altLang="en-US" sz="2000" b="1">
                <a:solidFill>
                  <a:srgbClr val="202A36"/>
                </a:solidFill>
                <a:latin typeface="Arial" pitchFamily="34" charset="0"/>
                <a:ea typeface="微软雅黑" panose="020b0503020204020204" pitchFamily="34" charset="-122"/>
                <a:cs typeface="Arial" pitchFamily="34" charset="0"/>
              </a:rPr>
              <a:t>大厅空间的设计要通过色彩来创造美好的视觉效果，调整空间的氛围，以满足工作的需要。接待前台类型的办公大厅根据企业的性质可以选择一些标识性的色彩、造型，使之融入室内环境中，反映机构的文化和特征，强化设计冲击力，以成功引起客人的注意。办公类型的大厅直接为客户长时间服务，为满足客人对色彩的舒适性和生理需求，通常采用中性的、简洁明快的色彩搭配，例如白色、浅灰色、米黄色等。</a:t>
            </a:r>
          </a:p>
        </p:txBody>
      </p:sp>
      <p:pic>
        <p:nvPicPr>
          <p:cNvPr id="2" name="图片 1"/>
          <p:cNvPicPr>
            <a:picLocks noChangeAspect="1"/>
          </p:cNvPicPr>
          <p:nvPr/>
        </p:nvPicPr>
        <p:blipFill>
          <a:blip r:embed="rId3"/>
          <a:stretch>
            <a:fillRect/>
          </a:stretch>
        </p:blipFill>
        <p:spPr>
          <a:xfrm>
            <a:off x="5297805" y="1517015"/>
            <a:ext cx="5820410" cy="4645660"/>
          </a:xfrm>
          <a:prstGeom prst="rect">
            <a:avLst/>
          </a:prstGeom>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wipe(left)">
                                      <p:cBhvr>
                                        <p:cTn id="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7" name="矩形 6"/>
          <p:cNvSpPr/>
          <p:nvPr/>
        </p:nvSpPr>
        <p:spPr>
          <a:xfrm>
            <a:off x="4354261" y="4585483"/>
            <a:ext cx="3546986" cy="158931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zh-CN" sz="5000" b="1">
              <a:solidFill>
                <a:schemeClr val="bg1">
                  <a:lumMod val="95000"/>
                </a:schemeClr>
              </a:solidFill>
              <a:latin typeface="微软雅黑" panose="020b0503020204020204" pitchFamily="34" charset="-122"/>
              <a:ea typeface="微软雅黑" panose="020b0503020204020204" pitchFamily="34" charset="-122"/>
              <a:sym typeface="+mn-ea"/>
            </a:endParaRPr>
          </a:p>
          <a:p>
            <a:pPr algn="ctr">
              <a:lnSpc>
                <a:spcPct val="130000"/>
              </a:lnSpc>
            </a:pPr>
            <a:r>
              <a:rPr lang="en-US" altLang="zh-CN" sz="2600" b="1">
                <a:solidFill>
                  <a:schemeClr val="bg1">
                    <a:lumMod val="95000"/>
                  </a:schemeClr>
                </a:solidFill>
                <a:latin typeface="微软雅黑" panose="020b0503020204020204" pitchFamily="34" charset="-122"/>
                <a:ea typeface="微软雅黑" panose="020b0503020204020204" pitchFamily="34" charset="-122"/>
                <a:sym typeface="+mn-ea"/>
              </a:rPr>
              <a:t>—</a:t>
            </a:r>
            <a:r>
              <a:rPr lang="zh-CN" altLang="zh-CN" sz="2600" b="1">
                <a:solidFill>
                  <a:schemeClr val="bg1">
                    <a:lumMod val="95000"/>
                  </a:schemeClr>
                </a:solidFill>
                <a:latin typeface="微软雅黑" panose="020b0503020204020204" pitchFamily="34" charset="-122"/>
                <a:ea typeface="微软雅黑" panose="020b0503020204020204" pitchFamily="34" charset="-122"/>
                <a:sym typeface="+mn-ea"/>
              </a:rPr>
              <a:t>办公空间的基本构造</a:t>
            </a:r>
            <a:endParaRPr lang="en-US" altLang="zh-CN" sz="2600" b="1" spc="300">
              <a:solidFill>
                <a:schemeClr val="bg1">
                  <a:lumMod val="95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1500"/>
                            </p:stCondLst>
                            <p:childTnLst>
                              <p:par>
                                <p:cTn id="5" presetID="16" presetClass="entr" presetSubtype="37" dur="1000" fill="hold" grpId="0" nodeType="with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43" name="矩形 42"/>
          <p:cNvSpPr/>
          <p:nvPr/>
        </p:nvSpPr>
        <p:spPr>
          <a:xfrm>
            <a:off x="6076709" y="0"/>
            <a:ext cx="6115291" cy="6858000"/>
          </a:xfrm>
          <a:prstGeom prst="rect">
            <a:avLst/>
          </a:prstGeom>
          <a:solidFill>
            <a:srgbClr val="1648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文本框 5"/>
          <p:cNvSpPr txBox="1"/>
          <p:nvPr/>
        </p:nvSpPr>
        <p:spPr>
          <a:xfrm>
            <a:off x="7042476" y="1715774"/>
            <a:ext cx="4183380" cy="11684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500" b="1">
                <a:solidFill>
                  <a:schemeClr val="bg1"/>
                </a:solidFill>
                <a:latin typeface="微软雅黑" panose="020b0503020204020204" pitchFamily="34" charset="-122"/>
                <a:ea typeface="微软雅黑" panose="020b0503020204020204" pitchFamily="34" charset="-122"/>
                <a:sym typeface="+mn-ea"/>
              </a:rPr>
              <a:t>办公空间的基本构成</a:t>
            </a:r>
          </a:p>
          <a:p>
            <a:pPr algn="ctr"/>
            <a:r>
              <a:rPr lang="zh-CN" altLang="en-US" sz="3500" b="1">
                <a:solidFill>
                  <a:schemeClr val="bg1"/>
                </a:solidFill>
                <a:latin typeface="微软雅黑" panose="020b0503020204020204" pitchFamily="34" charset="-122"/>
                <a:ea typeface="微软雅黑" panose="020b0503020204020204" pitchFamily="34" charset="-122"/>
                <a:sym typeface="+mn-ea"/>
              </a:rPr>
              <a:t>办公区域</a:t>
            </a:r>
          </a:p>
        </p:txBody>
      </p:sp>
      <p:sp>
        <p:nvSpPr>
          <p:cNvPr id="8" name="椭圆 7"/>
          <p:cNvSpPr/>
          <p:nvPr/>
        </p:nvSpPr>
        <p:spPr>
          <a:xfrm>
            <a:off x="1838237" y="1937346"/>
            <a:ext cx="2448272" cy="2448272"/>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椭圆 8"/>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椭圆 12"/>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椭圆 13"/>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椭圆 15"/>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椭圆 16"/>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椭圆 17"/>
          <p:cNvSpPr>
            <a:spLocks noChangeAspect="1"/>
          </p:cNvSpPr>
          <p:nvPr/>
        </p:nvSpPr>
        <p:spPr>
          <a:xfrm>
            <a:off x="3043274" y="1801451"/>
            <a:ext cx="72000" cy="72000"/>
          </a:xfrm>
          <a:prstGeom prst="ellipse">
            <a:avLst/>
          </a:prstGeom>
          <a:solidFill>
            <a:srgbClr val="202A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标题 4"/>
          <p:cNvSpPr txBox="1"/>
          <p:nvPr/>
        </p:nvSpPr>
        <p:spPr>
          <a:xfrm>
            <a:off x="1891142" y="3652055"/>
            <a:ext cx="2376264" cy="473484"/>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CB00F"/>
                </a:solidFill>
                <a:latin typeface="微软雅黑" panose="020b0503020204020204" pitchFamily="34" charset="-122"/>
                <a:ea typeface="微软雅黑" panose="020b0503020204020204" pitchFamily="34" charset="-122"/>
              </a:rPr>
              <a:t>第四章</a:t>
            </a:r>
          </a:p>
        </p:txBody>
      </p:sp>
      <p:sp>
        <p:nvSpPr>
          <p:cNvPr id="20" name="椭圆 19"/>
          <p:cNvSpPr/>
          <p:nvPr/>
        </p:nvSpPr>
        <p:spPr>
          <a:xfrm>
            <a:off x="1941993" y="2041102"/>
            <a:ext cx="2240761" cy="2240761"/>
          </a:xfrm>
          <a:prstGeom prst="ellipse">
            <a:avLst/>
          </a:prstGeom>
          <a:noFill/>
          <a:ln w="3175">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6" name="Freeform 28"/>
          <p:cNvSpPr>
            <a:spLocks noEditPoints="1"/>
          </p:cNvSpPr>
          <p:nvPr/>
        </p:nvSpPr>
        <p:spPr bwMode="auto">
          <a:xfrm>
            <a:off x="2457383" y="2507096"/>
            <a:ext cx="1315781" cy="988635"/>
          </a:xfrm>
          <a:custGeom>
            <a:gdLst>
              <a:gd name="T0" fmla="*/ 40 w 192"/>
              <a:gd name="T1" fmla="*/ 118 h 144"/>
              <a:gd name="T2" fmla="*/ 40 w 192"/>
              <a:gd name="T3" fmla="*/ 118 h 144"/>
              <a:gd name="T4" fmla="*/ 56 w 192"/>
              <a:gd name="T5" fmla="*/ 116 h 144"/>
              <a:gd name="T6" fmla="*/ 97 w 192"/>
              <a:gd name="T7" fmla="*/ 137 h 144"/>
              <a:gd name="T8" fmla="*/ 99 w 192"/>
              <a:gd name="T9" fmla="*/ 137 h 144"/>
              <a:gd name="T10" fmla="*/ 140 w 192"/>
              <a:gd name="T11" fmla="*/ 116 h 144"/>
              <a:gd name="T12" fmla="*/ 156 w 192"/>
              <a:gd name="T13" fmla="*/ 118 h 144"/>
              <a:gd name="T14" fmla="*/ 156 w 192"/>
              <a:gd name="T15" fmla="*/ 118 h 144"/>
              <a:gd name="T16" fmla="*/ 156 w 192"/>
              <a:gd name="T17" fmla="*/ 70 h 144"/>
              <a:gd name="T18" fmla="*/ 96 w 192"/>
              <a:gd name="T19" fmla="*/ 98 h 144"/>
              <a:gd name="T20" fmla="*/ 40 w 192"/>
              <a:gd name="T21" fmla="*/ 72 h 144"/>
              <a:gd name="T22" fmla="*/ 40 w 192"/>
              <a:gd name="T23" fmla="*/ 118 h 144"/>
              <a:gd name="T24" fmla="*/ 96 w 192"/>
              <a:gd name="T25" fmla="*/ 0 h 144"/>
              <a:gd name="T26" fmla="*/ 0 w 192"/>
              <a:gd name="T27" fmla="*/ 44 h 144"/>
              <a:gd name="T28" fmla="*/ 96 w 192"/>
              <a:gd name="T29" fmla="*/ 88 h 144"/>
              <a:gd name="T30" fmla="*/ 192 w 192"/>
              <a:gd name="T31" fmla="*/ 44 h 144"/>
              <a:gd name="T32" fmla="*/ 96 w 192"/>
              <a:gd name="T33" fmla="*/ 0 h 144"/>
              <a:gd name="T34" fmla="*/ 8 w 192"/>
              <a:gd name="T35" fmla="*/ 56 h 144"/>
              <a:gd name="T36" fmla="*/ 4 w 192"/>
              <a:gd name="T37" fmla="*/ 104 h 144"/>
              <a:gd name="T38" fmla="*/ 12 w 192"/>
              <a:gd name="T39" fmla="*/ 104 h 144"/>
              <a:gd name="T40" fmla="*/ 12 w 192"/>
              <a:gd name="T41" fmla="*/ 58 h 144"/>
              <a:gd name="T42" fmla="*/ 8 w 192"/>
              <a:gd name="T43" fmla="*/ 56 h 144"/>
              <a:gd name="T44" fmla="*/ 16 w 192"/>
              <a:gd name="T45" fmla="*/ 144 h 144"/>
              <a:gd name="T46" fmla="*/ 9 w 192"/>
              <a:gd name="T47" fmla="*/ 124 h 144"/>
              <a:gd name="T48" fmla="*/ 16 w 192"/>
              <a:gd name="T49" fmla="*/ 116 h 144"/>
              <a:gd name="T50" fmla="*/ 8 w 192"/>
              <a:gd name="T51" fmla="*/ 108 h 144"/>
              <a:gd name="T52" fmla="*/ 0 w 192"/>
              <a:gd name="T53" fmla="*/ 116 h 144"/>
              <a:gd name="T54" fmla="*/ 7 w 192"/>
              <a:gd name="T55" fmla="*/ 124 h 144"/>
              <a:gd name="T56" fmla="*/ 0 w 192"/>
              <a:gd name="T57" fmla="*/ 144 h 144"/>
              <a:gd name="T58" fmla="*/ 16 w 192"/>
              <a:gd name="T59" fmla="*/ 144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92" h="144">
                <a:moveTo>
                  <a:pt x="40" y="118"/>
                </a:moveTo>
                <a:cubicBezTo>
                  <a:pt x="40" y="118"/>
                  <a:pt x="40" y="118"/>
                  <a:pt x="40" y="118"/>
                </a:cubicBezTo>
                <a:cubicBezTo>
                  <a:pt x="45" y="116"/>
                  <a:pt x="50" y="116"/>
                  <a:pt x="56" y="116"/>
                </a:cubicBezTo>
                <a:cubicBezTo>
                  <a:pt x="72" y="116"/>
                  <a:pt x="91" y="127"/>
                  <a:pt x="97" y="137"/>
                </a:cubicBezTo>
                <a:cubicBezTo>
                  <a:pt x="99" y="137"/>
                  <a:pt x="99" y="137"/>
                  <a:pt x="99" y="137"/>
                </a:cubicBezTo>
                <a:cubicBezTo>
                  <a:pt x="105" y="127"/>
                  <a:pt x="123" y="116"/>
                  <a:pt x="140" y="116"/>
                </a:cubicBezTo>
                <a:cubicBezTo>
                  <a:pt x="145" y="116"/>
                  <a:pt x="151" y="116"/>
                  <a:pt x="156" y="118"/>
                </a:cubicBezTo>
                <a:cubicBezTo>
                  <a:pt x="156" y="118"/>
                  <a:pt x="156" y="118"/>
                  <a:pt x="156" y="118"/>
                </a:cubicBezTo>
                <a:cubicBezTo>
                  <a:pt x="156" y="70"/>
                  <a:pt x="156" y="70"/>
                  <a:pt x="156" y="70"/>
                </a:cubicBezTo>
                <a:cubicBezTo>
                  <a:pt x="96" y="98"/>
                  <a:pt x="96" y="98"/>
                  <a:pt x="96" y="98"/>
                </a:cubicBezTo>
                <a:cubicBezTo>
                  <a:pt x="40" y="72"/>
                  <a:pt x="40" y="72"/>
                  <a:pt x="40" y="72"/>
                </a:cubicBezTo>
                <a:lnTo>
                  <a:pt x="40" y="118"/>
                </a:lnTo>
                <a:close/>
                <a:moveTo>
                  <a:pt x="96" y="0"/>
                </a:moveTo>
                <a:cubicBezTo>
                  <a:pt x="0" y="44"/>
                  <a:pt x="0" y="44"/>
                  <a:pt x="0" y="44"/>
                </a:cubicBezTo>
                <a:cubicBezTo>
                  <a:pt x="96" y="88"/>
                  <a:pt x="96" y="88"/>
                  <a:pt x="96" y="88"/>
                </a:cubicBezTo>
                <a:cubicBezTo>
                  <a:pt x="192" y="44"/>
                  <a:pt x="192" y="44"/>
                  <a:pt x="192" y="44"/>
                </a:cubicBezTo>
                <a:lnTo>
                  <a:pt x="96" y="0"/>
                </a:lnTo>
                <a:close/>
                <a:moveTo>
                  <a:pt x="8" y="56"/>
                </a:moveTo>
                <a:cubicBezTo>
                  <a:pt x="4" y="104"/>
                  <a:pt x="4" y="104"/>
                  <a:pt x="4" y="104"/>
                </a:cubicBezTo>
                <a:cubicBezTo>
                  <a:pt x="12" y="104"/>
                  <a:pt x="12" y="104"/>
                  <a:pt x="12" y="104"/>
                </a:cubicBezTo>
                <a:cubicBezTo>
                  <a:pt x="12" y="58"/>
                  <a:pt x="12" y="58"/>
                  <a:pt x="12" y="58"/>
                </a:cubicBezTo>
                <a:lnTo>
                  <a:pt x="8" y="56"/>
                </a:lnTo>
                <a:close/>
                <a:moveTo>
                  <a:pt x="16" y="144"/>
                </a:moveTo>
                <a:cubicBezTo>
                  <a:pt x="9" y="124"/>
                  <a:pt x="9" y="124"/>
                  <a:pt x="9" y="124"/>
                </a:cubicBezTo>
                <a:cubicBezTo>
                  <a:pt x="13" y="123"/>
                  <a:pt x="16" y="120"/>
                  <a:pt x="16" y="116"/>
                </a:cubicBezTo>
                <a:cubicBezTo>
                  <a:pt x="16" y="111"/>
                  <a:pt x="12" y="108"/>
                  <a:pt x="8" y="108"/>
                </a:cubicBezTo>
                <a:cubicBezTo>
                  <a:pt x="3" y="108"/>
                  <a:pt x="0" y="111"/>
                  <a:pt x="0" y="116"/>
                </a:cubicBezTo>
                <a:cubicBezTo>
                  <a:pt x="0" y="120"/>
                  <a:pt x="3" y="123"/>
                  <a:pt x="7" y="124"/>
                </a:cubicBezTo>
                <a:cubicBezTo>
                  <a:pt x="0" y="144"/>
                  <a:pt x="0" y="144"/>
                  <a:pt x="0" y="144"/>
                </a:cubicBezTo>
                <a:lnTo>
                  <a:pt x="16" y="144"/>
                </a:lnTo>
                <a:close/>
              </a:path>
            </a:pathLst>
          </a:custGeom>
          <a:solidFill>
            <a:srgbClr val="FCB00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7753350" y="3263265"/>
            <a:ext cx="4183380" cy="14204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spcAft>
                <a:spcPct val="0"/>
              </a:spcAft>
            </a:pPr>
            <a:r>
              <a:rPr lang="zh-CN" altLang="en-US" sz="2400" b="1">
                <a:solidFill>
                  <a:schemeClr val="bg1"/>
                </a:solidFill>
                <a:latin typeface="微软雅黑" panose="020b0503020204020204" pitchFamily="34" charset="-122"/>
                <a:ea typeface="微软雅黑" panose="020b0503020204020204" pitchFamily="34" charset="-122"/>
                <a:sym typeface="+mn-ea"/>
              </a:rPr>
              <a:t>管理层办公区域</a:t>
            </a:r>
          </a:p>
          <a:p>
            <a:pPr algn="l">
              <a:lnSpc>
                <a:spcPct val="120000"/>
              </a:lnSpc>
              <a:spcBef>
                <a:spcPct val="0"/>
              </a:spcBef>
              <a:spcAft>
                <a:spcPct val="0"/>
              </a:spcAft>
            </a:pPr>
            <a:r>
              <a:rPr lang="zh-CN" altLang="en-US" sz="2400" b="1">
                <a:solidFill>
                  <a:schemeClr val="bg1"/>
                </a:solidFill>
                <a:latin typeface="微软雅黑" panose="020b0503020204020204" pitchFamily="34" charset="-122"/>
                <a:ea typeface="微软雅黑" panose="020b0503020204020204" pitchFamily="34" charset="-122"/>
                <a:sym typeface="+mn-ea"/>
              </a:rPr>
              <a:t>一般员工办公区域</a:t>
            </a:r>
          </a:p>
          <a:p>
            <a:pPr algn="l">
              <a:lnSpc>
                <a:spcPct val="120000"/>
              </a:lnSpc>
              <a:spcBef>
                <a:spcPct val="0"/>
              </a:spcBef>
              <a:spcAft>
                <a:spcPct val="0"/>
              </a:spcAft>
            </a:pPr>
            <a:r>
              <a:rPr lang="zh-CN" altLang="en-US" sz="2400" b="1">
                <a:solidFill>
                  <a:schemeClr val="bg1"/>
                </a:solidFill>
                <a:latin typeface="微软雅黑" panose="020b0503020204020204" pitchFamily="34" charset="-122"/>
                <a:ea typeface="微软雅黑" panose="020b0503020204020204" pitchFamily="34" charset="-122"/>
                <a:sym typeface="+mn-ea"/>
              </a:rPr>
              <a:t>会议室等</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par>
                          <p:cTn id="10" fill="hold" nodeType="afterGroup">
                            <p:stCondLst>
                              <p:cond delay="500"/>
                            </p:stCondLst>
                            <p:childTnLst>
                              <p:par>
                                <p:cTn id="11" presetID="53" presetClass="entr" presetSubtype="16" dur="500" fill="hold" grpId="0"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p:cTn id="13" dur="500" fill="hold"/>
                                        <p:tgtEl>
                                          <p:spTgt spid="20"/>
                                        </p:tgtEl>
                                        <p:attrNameLst>
                                          <p:attrName>ppt_w</p:attrName>
                                        </p:attrNameLst>
                                      </p:cBhvr>
                                      <p:tavLst>
                                        <p:tav tm="0">
                                          <p:val>
                                            <p:fltVal val="0"/>
                                          </p:val>
                                        </p:tav>
                                        <p:tav tm="100000">
                                          <p:val>
                                            <p:strVal val="#ppt_w"/>
                                          </p:val>
                                        </p:tav>
                                      </p:tavLst>
                                    </p:anim>
                                    <p:anim calcmode="lin" valueType="num">
                                      <p:cBhvr>
                                        <p:cTn id="14" dur="500" fill="hold"/>
                                        <p:tgtEl>
                                          <p:spTgt spid="20"/>
                                        </p:tgtEl>
                                        <p:attrNameLst>
                                          <p:attrName>ppt_h</p:attrName>
                                        </p:attrNameLst>
                                      </p:cBhvr>
                                      <p:tavLst>
                                        <p:tav tm="0">
                                          <p:val>
                                            <p:fltVal val="0"/>
                                          </p:val>
                                        </p:tav>
                                        <p:tav tm="100000">
                                          <p:val>
                                            <p:strVal val="#ppt_h"/>
                                          </p:val>
                                        </p:tav>
                                      </p:tavLst>
                                    </p:anim>
                                    <p:animEffect transition="in" filter="fade">
                                      <p:cBhvr>
                                        <p:cTn id="15" dur="500"/>
                                        <p:tgtEl>
                                          <p:spTgt spid="20"/>
                                        </p:tgtEl>
                                      </p:cBhvr>
                                    </p:animEffect>
                                  </p:childTnLst>
                                </p:cTn>
                              </p:par>
                            </p:childTnLst>
                          </p:cTn>
                        </p:par>
                        <p:par>
                          <p:cTn id="16" fill="hold" nodeType="afterGroup">
                            <p:stCondLst>
                              <p:cond delay="1000"/>
                            </p:stCondLst>
                            <p:childTnLst>
                              <p:par>
                                <p:cTn id="17" presetID="42" presetClass="entr" presetSubtype="0" dur="1000" fill="hold" grpId="0" nodeType="afterEffect">
                                  <p:stCondLst>
                                    <p:cond delay="0"/>
                                  </p:stCondLst>
                                  <p:childTnLst>
                                    <p:set>
                                      <p:cBhvr>
                                        <p:cTn id="18" dur="1" fill="hold">
                                          <p:stCondLst>
                                            <p:cond delay="0"/>
                                          </p:stCondLst>
                                        </p:cTn>
                                        <p:tgtEl>
                                          <p:spTgt spid="46"/>
                                        </p:tgtEl>
                                        <p:attrNameLst>
                                          <p:attrName>style.visibility</p:attrName>
                                        </p:attrNameLst>
                                      </p:cBhvr>
                                      <p:to>
                                        <p:strVal val="visible"/>
                                      </p:to>
                                    </p:set>
                                    <p:animEffect transition="in" filter="fade">
                                      <p:cBhvr>
                                        <p:cTn id="19" dur="1000"/>
                                        <p:tgtEl>
                                          <p:spTgt spid="46"/>
                                        </p:tgtEl>
                                      </p:cBhvr>
                                    </p:animEffect>
                                    <p:anim calcmode="lin" valueType="num">
                                      <p:cBhvr>
                                        <p:cTn id="20" dur="1000" fill="hold"/>
                                        <p:tgtEl>
                                          <p:spTgt spid="46"/>
                                        </p:tgtEl>
                                        <p:attrNameLst>
                                          <p:attrName>ppt_x</p:attrName>
                                        </p:attrNameLst>
                                      </p:cBhvr>
                                      <p:tavLst>
                                        <p:tav tm="0">
                                          <p:val>
                                            <p:strVal val="#ppt_x"/>
                                          </p:val>
                                        </p:tav>
                                        <p:tav tm="100000">
                                          <p:val>
                                            <p:strVal val="#ppt_x"/>
                                          </p:val>
                                        </p:tav>
                                      </p:tavLst>
                                    </p:anim>
                                    <p:anim calcmode="lin" valueType="num">
                                      <p:cBhvr>
                                        <p:cTn id="21" dur="1000" fill="hold"/>
                                        <p:tgtEl>
                                          <p:spTgt spid="46"/>
                                        </p:tgtEl>
                                        <p:attrNameLst>
                                          <p:attrName>ppt_y</p:attrName>
                                        </p:attrNameLst>
                                      </p:cBhvr>
                                      <p:tavLst>
                                        <p:tav tm="0">
                                          <p:val>
                                            <p:strVal val="#ppt_y+.1"/>
                                          </p:val>
                                        </p:tav>
                                        <p:tav tm="100000">
                                          <p:val>
                                            <p:strVal val="#ppt_y"/>
                                          </p:val>
                                        </p:tav>
                                      </p:tavLst>
                                    </p:anim>
                                  </p:childTnLst>
                                </p:cTn>
                              </p:par>
                            </p:childTnLst>
                          </p:cTn>
                        </p:par>
                        <p:par>
                          <p:cTn id="22" fill="hold" nodeType="afterGroup">
                            <p:stCondLst>
                              <p:cond delay="2000"/>
                            </p:stCondLst>
                            <p:childTnLst>
                              <p:par>
                                <p:cTn id="23" presetID="53" presetClass="entr" presetSubtype="16" dur="500" fill="hold" grpId="0" nodeType="afterEffect">
                                  <p:stCondLst>
                                    <p:cond delay="0"/>
                                  </p:stCondLst>
                                  <p:iterate type="lt">
                                    <p:tmPct val="0"/>
                                  </p:iterate>
                                  <p:childTnLst>
                                    <p:set>
                                      <p:cBhvr>
                                        <p:cTn id="24" dur="1" fill="hold">
                                          <p:stCondLst>
                                            <p:cond delay="0"/>
                                          </p:stCondLst>
                                        </p:cTn>
                                        <p:tgtEl>
                                          <p:spTgt spid="19"/>
                                        </p:tgtEl>
                                        <p:attrNameLst>
                                          <p:attrName>style.visibility</p:attrName>
                                        </p:attrNameLst>
                                      </p:cBhvr>
                                      <p:to>
                                        <p:strVal val="visible"/>
                                      </p:to>
                                    </p:set>
                                    <p:anim calcmode="lin" valueType="num">
                                      <p:cBhvr>
                                        <p:cTn id="25" dur="500" fill="hold"/>
                                        <p:tgtEl>
                                          <p:spTgt spid="19"/>
                                        </p:tgtEl>
                                        <p:attrNameLst>
                                          <p:attrName>ppt_w</p:attrName>
                                        </p:attrNameLst>
                                      </p:cBhvr>
                                      <p:tavLst>
                                        <p:tav tm="0">
                                          <p:val>
                                            <p:fltVal val="0"/>
                                          </p:val>
                                        </p:tav>
                                        <p:tav tm="100000">
                                          <p:val>
                                            <p:strVal val="#ppt_w"/>
                                          </p:val>
                                        </p:tav>
                                      </p:tavLst>
                                    </p:anim>
                                    <p:anim calcmode="lin" valueType="num">
                                      <p:cBhvr>
                                        <p:cTn id="26" dur="500" fill="hold"/>
                                        <p:tgtEl>
                                          <p:spTgt spid="19"/>
                                        </p:tgtEl>
                                        <p:attrNameLst>
                                          <p:attrName>ppt_h</p:attrName>
                                        </p:attrNameLst>
                                      </p:cBhvr>
                                      <p:tavLst>
                                        <p:tav tm="0">
                                          <p:val>
                                            <p:fltVal val="0"/>
                                          </p:val>
                                        </p:tav>
                                        <p:tav tm="100000">
                                          <p:val>
                                            <p:strVal val="#ppt_h"/>
                                          </p:val>
                                        </p:tav>
                                      </p:tavLst>
                                    </p:anim>
                                    <p:animEffect transition="in" filter="fade">
                                      <p:cBhvr>
                                        <p:cTn id="27" dur="500"/>
                                        <p:tgtEl>
                                          <p:spTgt spid="19"/>
                                        </p:tgtEl>
                                      </p:cBhvr>
                                    </p:animEffect>
                                  </p:childTnLst>
                                </p:cTn>
                              </p:par>
                            </p:childTnLst>
                          </p:cTn>
                        </p:par>
                        <p:par>
                          <p:cTn id="28" fill="hold" nodeType="afterGroup">
                            <p:stCondLst>
                              <p:cond delay="2500"/>
                            </p:stCondLst>
                            <p:childTnLst>
                              <p:par>
                                <p:cTn id="29" presetID="9" presetClass="entr" presetSubtype="0" dur="500" fill="hold" grpId="0" nodeType="after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dissolve">
                                      <p:cBhvr>
                                        <p:cTn id="31" dur="500"/>
                                        <p:tgtEl>
                                          <p:spTgt spid="6"/>
                                        </p:tgtEl>
                                      </p:cBhvr>
                                    </p:animEffect>
                                  </p:childTnLst>
                                </p:cTn>
                              </p:par>
                            </p:childTnLst>
                          </p:cTn>
                        </p:par>
                        <p:par>
                          <p:cTn id="32" fill="hold" nodeType="afterGroup">
                            <p:stCondLst>
                              <p:cond delay="3000"/>
                            </p:stCondLst>
                            <p:childTnLst>
                              <p:par>
                                <p:cTn id="33" presetID="22" presetClass="entr" presetSubtype="1" dur="500" fill="hold" grpId="0" nodeType="after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wipe(up)">
                                      <p:cBhvr>
                                        <p:cTn id="35" dur="500"/>
                                        <p:tgtEl>
                                          <p:spTgt spid="43"/>
                                        </p:tgtEl>
                                      </p:cBhvr>
                                    </p:animEffect>
                                  </p:childTnLst>
                                </p:cTn>
                              </p:par>
                            </p:childTnLst>
                          </p:cTn>
                        </p:par>
                        <p:par>
                          <p:cTn id="36" fill="hold" nodeType="afterGroup">
                            <p:stCondLst>
                              <p:cond delay="3500"/>
                            </p:stCondLst>
                            <p:childTnLst>
                              <p:par>
                                <p:cTn id="37" presetID="10" presetClass="entr" presetSubtype="0" dur="500" fill="hold" grpId="1" nodeType="after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fade">
                                      <p:cBhvr>
                                        <p:cTn id="39" dur="500"/>
                                        <p:tgtEl>
                                          <p:spTgt spid="9"/>
                                        </p:tgtEl>
                                      </p:cBhvr>
                                    </p:animEffect>
                                  </p:childTnLst>
                                </p:cTn>
                              </p:par>
                              <p:par>
                                <p:cTn id="40" presetID="10" presetClass="entr" presetSubtype="0" dur="500" fill="hold" grpId="1" nodeType="with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par>
                                <p:cTn id="43" presetID="10" presetClass="entr" presetSubtype="0" dur="500" fill="hold" grpId="1" nodeType="with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fade">
                                      <p:cBhvr>
                                        <p:cTn id="45" dur="500"/>
                                        <p:tgtEl>
                                          <p:spTgt spid="11"/>
                                        </p:tgtEl>
                                      </p:cBhvr>
                                    </p:animEffect>
                                  </p:childTnLst>
                                </p:cTn>
                              </p:par>
                              <p:par>
                                <p:cTn id="46" presetID="10" presetClass="entr" presetSubtype="0" dur="500" fill="hold" grpId="1" nodeType="with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500"/>
                                        <p:tgtEl>
                                          <p:spTgt spid="12"/>
                                        </p:tgtEl>
                                      </p:cBhvr>
                                    </p:animEffect>
                                  </p:childTnLst>
                                </p:cTn>
                              </p:par>
                              <p:par>
                                <p:cTn id="49" presetID="10" presetClass="entr" presetSubtype="0" dur="500" fill="hold" grpId="1"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500"/>
                                        <p:tgtEl>
                                          <p:spTgt spid="13"/>
                                        </p:tgtEl>
                                      </p:cBhvr>
                                    </p:animEffect>
                                  </p:childTnLst>
                                </p:cTn>
                              </p:par>
                              <p:par>
                                <p:cTn id="52" presetID="10" presetClass="entr" presetSubtype="0" dur="500" fill="hold" grpId="1" nodeType="withEffect">
                                  <p:stCondLst>
                                    <p:cond delay="0"/>
                                  </p:stCondLst>
                                  <p:childTnLst>
                                    <p:set>
                                      <p:cBhvr>
                                        <p:cTn id="53" dur="1" fill="hold">
                                          <p:stCondLst>
                                            <p:cond delay="0"/>
                                          </p:stCondLst>
                                        </p:cTn>
                                        <p:tgtEl>
                                          <p:spTgt spid="14"/>
                                        </p:tgtEl>
                                        <p:attrNameLst>
                                          <p:attrName>style.visibility</p:attrName>
                                        </p:attrNameLst>
                                      </p:cBhvr>
                                      <p:to>
                                        <p:strVal val="visible"/>
                                      </p:to>
                                    </p:set>
                                    <p:animEffect transition="in" filter="fade">
                                      <p:cBhvr>
                                        <p:cTn id="54" dur="500"/>
                                        <p:tgtEl>
                                          <p:spTgt spid="14"/>
                                        </p:tgtEl>
                                      </p:cBhvr>
                                    </p:animEffect>
                                  </p:childTnLst>
                                </p:cTn>
                              </p:par>
                              <p:par>
                                <p:cTn id="55" presetID="10" presetClass="entr" presetSubtype="0" dur="500" fill="hold" grpId="1"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500"/>
                                        <p:tgtEl>
                                          <p:spTgt spid="15"/>
                                        </p:tgtEl>
                                      </p:cBhvr>
                                    </p:animEffect>
                                  </p:childTnLst>
                                </p:cTn>
                              </p:par>
                              <p:par>
                                <p:cTn id="58" presetID="10" presetClass="entr" presetSubtype="0" dur="500" fill="hold" grpId="1" nodeType="with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fade">
                                      <p:cBhvr>
                                        <p:cTn id="60" dur="500"/>
                                        <p:tgtEl>
                                          <p:spTgt spid="16"/>
                                        </p:tgtEl>
                                      </p:cBhvr>
                                    </p:animEffect>
                                  </p:childTnLst>
                                </p:cTn>
                              </p:par>
                              <p:par>
                                <p:cTn id="61" presetID="10" presetClass="entr" presetSubtype="0" dur="500" fill="hold" grpId="1" nodeType="withEffect">
                                  <p:stCondLst>
                                    <p:cond delay="0"/>
                                  </p:stCondLst>
                                  <p:childTnLst>
                                    <p:set>
                                      <p:cBhvr>
                                        <p:cTn id="62" dur="1" fill="hold">
                                          <p:stCondLst>
                                            <p:cond delay="0"/>
                                          </p:stCondLst>
                                        </p:cTn>
                                        <p:tgtEl>
                                          <p:spTgt spid="17"/>
                                        </p:tgtEl>
                                        <p:attrNameLst>
                                          <p:attrName>style.visibility</p:attrName>
                                        </p:attrNameLst>
                                      </p:cBhvr>
                                      <p:to>
                                        <p:strVal val="visible"/>
                                      </p:to>
                                    </p:set>
                                    <p:animEffect transition="in" filter="fade">
                                      <p:cBhvr>
                                        <p:cTn id="63" dur="500"/>
                                        <p:tgtEl>
                                          <p:spTgt spid="17"/>
                                        </p:tgtEl>
                                      </p:cBhvr>
                                    </p:animEffect>
                                  </p:childTnLst>
                                </p:cTn>
                              </p:par>
                              <p:par>
                                <p:cTn id="64" presetID="10" presetClass="entr" presetSubtype="0" dur="500" fill="hold" grpId="1"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500"/>
                                        <p:tgtEl>
                                          <p:spTgt spid="18"/>
                                        </p:tgtEl>
                                      </p:cBhvr>
                                    </p:animEffect>
                                  </p:childTnLst>
                                </p:cTn>
                              </p:par>
                            </p:childTnLst>
                          </p:cTn>
                        </p:par>
                        <p:par>
                          <p:cTn id="67" fill="hold" nodeType="afterGroup">
                            <p:stCondLst>
                              <p:cond delay="4000"/>
                            </p:stCondLst>
                            <p:childTnLst>
                              <p:par>
                                <p:cTn id="68" presetID="1" presetClass="path" presetSubtype="0" dur="2000" repeatCount="3000" accel="50000" decel="50000" fill="remove" grpId="0" nodeType="afterEffect">
                                  <p:stCondLst>
                                    <p:cond delay="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69" dur="2000" fill="hold"/>
                                        <p:tgtEl>
                                          <p:spTgt spid="9"/>
                                        </p:tgtEl>
                                        <p:attrNameLst>
                                          <p:attrName>ppt_x</p:attrName>
                                          <p:attrName>ppt_y</p:attrName>
                                        </p:attrNameLst>
                                      </p:cBhvr>
                                      <p:rCtr x="17" y="18981"/>
                                    </p:animMotion>
                                  </p:childTnLst>
                                </p:cTn>
                              </p:par>
                              <p:par>
                                <p:cTn id="70" presetID="1" presetClass="path" presetSubtype="0" dur="2000" repeatCount="3000" accel="50000" decel="50000" fill="remove" grpId="0" nodeType="withEffect">
                                  <p:stCondLst>
                                    <p:cond delay="1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1" dur="2000" fill="hold"/>
                                        <p:tgtEl>
                                          <p:spTgt spid="10"/>
                                        </p:tgtEl>
                                        <p:attrNameLst>
                                          <p:attrName>ppt_x</p:attrName>
                                          <p:attrName>ppt_y</p:attrName>
                                        </p:attrNameLst>
                                      </p:cBhvr>
                                      <p:rCtr x="17" y="18981"/>
                                    </p:animMotion>
                                  </p:childTnLst>
                                </p:cTn>
                              </p:par>
                              <p:par>
                                <p:cTn id="72" presetID="1" presetClass="path" presetSubtype="0" dur="2000" repeatCount="3000" accel="50000" decel="50000" fill="remove" grpId="0" nodeType="withEffect">
                                  <p:stCondLst>
                                    <p:cond delay="2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3" dur="2000" fill="hold"/>
                                        <p:tgtEl>
                                          <p:spTgt spid="11"/>
                                        </p:tgtEl>
                                        <p:attrNameLst>
                                          <p:attrName>ppt_x</p:attrName>
                                          <p:attrName>ppt_y</p:attrName>
                                        </p:attrNameLst>
                                      </p:cBhvr>
                                      <p:rCtr x="17" y="18981"/>
                                    </p:animMotion>
                                  </p:childTnLst>
                                </p:cTn>
                              </p:par>
                              <p:par>
                                <p:cTn id="74" presetID="1" presetClass="path" presetSubtype="0" dur="2000" repeatCount="3000" accel="50000" decel="50000" fill="remove" grpId="0" nodeType="withEffect">
                                  <p:stCondLst>
                                    <p:cond delay="3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5" dur="2000" fill="hold"/>
                                        <p:tgtEl>
                                          <p:spTgt spid="12"/>
                                        </p:tgtEl>
                                        <p:attrNameLst>
                                          <p:attrName>ppt_x</p:attrName>
                                          <p:attrName>ppt_y</p:attrName>
                                        </p:attrNameLst>
                                      </p:cBhvr>
                                      <p:rCtr x="17" y="18981"/>
                                    </p:animMotion>
                                  </p:childTnLst>
                                </p:cTn>
                              </p:par>
                              <p:par>
                                <p:cTn id="76" presetID="1" presetClass="path" presetSubtype="0" dur="2000" repeatCount="3000" accel="50000" decel="50000" fill="remove" grpId="0" nodeType="withEffect">
                                  <p:stCondLst>
                                    <p:cond delay="4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7" dur="2000" fill="hold"/>
                                        <p:tgtEl>
                                          <p:spTgt spid="13"/>
                                        </p:tgtEl>
                                        <p:attrNameLst>
                                          <p:attrName>ppt_x</p:attrName>
                                          <p:attrName>ppt_y</p:attrName>
                                        </p:attrNameLst>
                                      </p:cBhvr>
                                      <p:rCtr x="17" y="18981"/>
                                    </p:animMotion>
                                  </p:childTnLst>
                                </p:cTn>
                              </p:par>
                              <p:par>
                                <p:cTn id="78" presetID="1" presetClass="path" presetSubtype="0" dur="2000" repeatCount="3000" accel="50000" decel="50000" fill="remove" grpId="0" nodeType="withEffect">
                                  <p:stCondLst>
                                    <p:cond delay="5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79" dur="2000" fill="hold"/>
                                        <p:tgtEl>
                                          <p:spTgt spid="14"/>
                                        </p:tgtEl>
                                        <p:attrNameLst>
                                          <p:attrName>ppt_x</p:attrName>
                                          <p:attrName>ppt_y</p:attrName>
                                        </p:attrNameLst>
                                      </p:cBhvr>
                                      <p:rCtr x="17" y="18981"/>
                                    </p:animMotion>
                                  </p:childTnLst>
                                </p:cTn>
                              </p:par>
                              <p:par>
                                <p:cTn id="80" presetID="1" presetClass="path" presetSubtype="0" dur="2000" repeatCount="3000" accel="50000" decel="50000" fill="remove" grpId="0" nodeType="withEffect">
                                  <p:stCondLst>
                                    <p:cond delay="6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1" dur="2000" fill="hold"/>
                                        <p:tgtEl>
                                          <p:spTgt spid="15"/>
                                        </p:tgtEl>
                                        <p:attrNameLst>
                                          <p:attrName>ppt_x</p:attrName>
                                          <p:attrName>ppt_y</p:attrName>
                                        </p:attrNameLst>
                                      </p:cBhvr>
                                      <p:rCtr x="17" y="18981"/>
                                    </p:animMotion>
                                  </p:childTnLst>
                                </p:cTn>
                              </p:par>
                              <p:par>
                                <p:cTn id="82" presetID="1" presetClass="path" presetSubtype="0" dur="2000" repeatCount="3000" accel="50000" decel="50000" fill="remove" grpId="0" nodeType="withEffect">
                                  <p:stCondLst>
                                    <p:cond delay="7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3" dur="2000" fill="hold"/>
                                        <p:tgtEl>
                                          <p:spTgt spid="16"/>
                                        </p:tgtEl>
                                        <p:attrNameLst>
                                          <p:attrName>ppt_x</p:attrName>
                                          <p:attrName>ppt_y</p:attrName>
                                        </p:attrNameLst>
                                      </p:cBhvr>
                                      <p:rCtr x="17" y="18981"/>
                                    </p:animMotion>
                                  </p:childTnLst>
                                </p:cTn>
                              </p:par>
                              <p:par>
                                <p:cTn id="84" presetID="1" presetClass="path" presetSubtype="0" dur="2000" repeatCount="3000" accel="50000" decel="50000" fill="remove" grpId="0" nodeType="withEffect">
                                  <p:stCondLst>
                                    <p:cond delay="8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5" dur="2000" fill="hold"/>
                                        <p:tgtEl>
                                          <p:spTgt spid="17"/>
                                        </p:tgtEl>
                                        <p:attrNameLst>
                                          <p:attrName>ppt_x</p:attrName>
                                          <p:attrName>ppt_y</p:attrName>
                                        </p:attrNameLst>
                                      </p:cBhvr>
                                      <p:rCtr x="17" y="18981"/>
                                    </p:animMotion>
                                  </p:childTnLst>
                                </p:cTn>
                              </p:par>
                              <p:par>
                                <p:cTn id="86" presetID="1" presetClass="path" presetSubtype="0" dur="2000" repeatCount="3000" accel="50000" decel="50000" fill="remove" grpId="0" nodeType="withEffect">
                                  <p:stCondLst>
                                    <p:cond delay="900"/>
                                  </p:stCondLst>
                                  <p:childTnLst>
                                    <p:animMotion origin="layout" path="M -0.00087 0.00309 C 0.05885 0.00309 0.10781 0.08673 0.10781 0.19167 C 0.10781 0.29722 0.05885 0.38303 -0.00087 0.38303 C -0.06076 0.38303 -0.1092 0.29722 -0.1092 0.19167 C -0.1092 0.08673 -0.06076 0.00309 -0.00087 0.00309 Z" pathEditMode="relative" rAng="0" ptsTypes="fffff">
                                      <p:cBhvr>
                                        <p:cTn id="87" dur="2000" fill="hold"/>
                                        <p:tgtEl>
                                          <p:spTgt spid="18"/>
                                        </p:tgtEl>
                                        <p:attrNameLst>
                                          <p:attrName>ppt_x</p:attrName>
                                          <p:attrName>ppt_y</p:attrName>
                                        </p:attrNameLst>
                                      </p:cBhvr>
                                      <p:rCtr x="17" y="18981"/>
                                    </p:animMotion>
                                  </p:childTnLst>
                                </p:cTn>
                              </p:par>
                            </p:childTnLst>
                          </p:cTn>
                        </p:par>
                        <p:par>
                          <p:cTn id="88" fill="hold" nodeType="afterGroup">
                            <p:stCondLst>
                              <p:cond delay="6900"/>
                            </p:stCondLst>
                            <p:childTnLst>
                              <p:par>
                                <p:cTn id="89" presetID="9" presetClass="entr" presetSubtype="0" dur="500" fill="hold" grpId="0" nodeType="afterEffect">
                                  <p:stCondLst>
                                    <p:cond delay="0"/>
                                  </p:stCondLst>
                                  <p:childTnLst>
                                    <p:set>
                                      <p:cBhvr>
                                        <p:cTn id="90" dur="1" fill="hold">
                                          <p:stCondLst>
                                            <p:cond delay="0"/>
                                          </p:stCondLst>
                                        </p:cTn>
                                        <p:tgtEl>
                                          <p:spTgt spid="2"/>
                                        </p:tgtEl>
                                        <p:attrNameLst>
                                          <p:attrName>style.visibility</p:attrName>
                                        </p:attrNameLst>
                                      </p:cBhvr>
                                      <p:to>
                                        <p:strVal val="visible"/>
                                      </p:to>
                                    </p:set>
                                    <p:animEffect transition="in" filter="dissolve">
                                      <p:cBhvr>
                                        <p:cTn id="9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6" grpId="0"/>
      <p:bldP spid="8" grpId="0"/>
      <p:bldP spid="9" grpId="0"/>
      <p:bldP spid="9" grpId="1"/>
      <p:bldP spid="10" grpId="0"/>
      <p:bldP spid="10" grpId="1"/>
      <p:bldP spid="11" grpId="0"/>
      <p:bldP spid="11" grpId="1"/>
      <p:bldP spid="12" grpId="0"/>
      <p:bldP spid="12" grpId="1"/>
      <p:bldP spid="13" grpId="0"/>
      <p:bldP spid="13" grpId="1"/>
      <p:bldP spid="14" grpId="0"/>
      <p:bldP spid="14" grpId="1"/>
      <p:bldP spid="15" grpId="0"/>
      <p:bldP spid="15" grpId="1"/>
      <p:bldP spid="16" grpId="0"/>
      <p:bldP spid="16" grpId="1"/>
      <p:bldP spid="17" grpId="0"/>
      <p:bldP spid="17" grpId="1"/>
      <p:bldP spid="18" grpId="0"/>
      <p:bldP spid="18" grpId="1"/>
      <p:bldP spid="19" grpId="0"/>
      <p:bldP spid="20" grpId="0"/>
      <p:bldP spid="46" grpId="0"/>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https://d.book118.com/665103334322011122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ww.33ppt.com">
  <a:themeElements>
    <a:clrScheme name="气流">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www.33ppt.com">
  <a:themeElements>
    <a:clrScheme name="气流">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Paragraphs>
  <Slides>11</Slides>
  <Notes>10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Calibri Light</vt:lpstr>
      <vt:lpstr>宋体</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2024-09-26T12:33:48.533</cp:lastPrinted>
  <dcterms:created xsi:type="dcterms:W3CDTF">2024-09-26T04:33:48Z</dcterms:created>
  <dcterms:modified xsi:type="dcterms:W3CDTF">2024-09-26T04:33:50Z</dcterms:modified>
</cp:coreProperties>
</file>