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image" ContentType="image/unknown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zh-CN" altLang="en-US"/>
              <a:t>叶秀卿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17C1BF-8031-4E9F-B1F0-E48939AD520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A2E49B-E9B3-4BC0-85E1-7FAF0039202A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2E49B-E9B3-4BC0-85E1-7FAF0039202A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2E49B-E9B3-4BC0-85E1-7FAF0039202A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2E49B-E9B3-4BC0-85E1-7FAF0039202A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2E49B-E9B3-4BC0-85E1-7FAF0039202A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2E49B-E9B3-4BC0-85E1-7FAF0039202A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2E49B-E9B3-4BC0-85E1-7FAF0039202A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2E49B-E9B3-4BC0-85E1-7FAF0039202A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2E49B-E9B3-4BC0-85E1-7FAF0039202A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2E49B-E9B3-4BC0-85E1-7FAF0039202A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2E49B-E9B3-4BC0-85E1-7FAF0039202A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2E49B-E9B3-4BC0-85E1-7FAF0039202A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2E49B-E9B3-4BC0-85E1-7FAF0039202A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2E49B-E9B3-4BC0-85E1-7FAF0039202A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2E49B-E9B3-4BC0-85E1-7FAF0039202A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A2E49B-E9B3-4BC0-85E1-7FAF0039202A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DD6FA7-614C-4D39-81AD-CE3C070EF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1F5D2-7A21-4CED-928E-E8B07EE54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9F256-1BD1-457F-AA97-E0A52195D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F4B7F-2E09-4307-9B89-6AEA4779C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7BC0A7-9341-4A1E-AEB3-B24E6E7FF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9D3227-AFEF-4D28-9BE9-5C1450079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443D03-1803-4EBB-81AF-B35D42073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0114F-B5B6-44EB-B418-7E59E52E7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3DC34-49B7-4E00-821B-7BF580A12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E06BF-4D92-4A1D-948A-9DFAAA693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C947B0-1AD4-4DD6-BCED-110528F9C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file:///D:\qq&#25991;&#20214;\712321467\Image\C2C\Image2\%7b75232B38-A165-1FB7-499C-2E1C792CACB5%7d.png" TargetMode="External" /><Relationship Id="rId3" Type="http://schemas.openxmlformats.org/officeDocument/2006/relationships/image" Target="../media/image1.png" /><Relationship Id="rId4" Type="http://schemas.openxmlformats.org/officeDocument/2006/relationships/image" Target="../media/image2.jpeg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tags" Target="../tags/tag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tags" Target="../tags/tag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Relationship Id="rId4" Type="http://schemas.openxmlformats.org/officeDocument/2006/relationships/image" Target="../media/image7.image" /><Relationship Id="rId5" Type="http://schemas.openxmlformats.org/officeDocument/2006/relationships/image" Target="../media/image8.jpeg" /><Relationship Id="rId6" Type="http://schemas.openxmlformats.org/officeDocument/2006/relationships/image" Target="../media/image9.jpeg" /><Relationship Id="rId7" Type="http://schemas.openxmlformats.org/officeDocument/2006/relationships/tags" Target="../tags/tag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0.jpeg" /><Relationship Id="rId4" Type="http://schemas.openxmlformats.org/officeDocument/2006/relationships/tags" Target="../tags/tag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0.jpeg" /><Relationship Id="rId4" Type="http://schemas.openxmlformats.org/officeDocument/2006/relationships/tags" Target="../tags/tag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3.png" /><Relationship Id="rId4" Type="http://schemas.openxmlformats.org/officeDocument/2006/relationships/image" Target="../media/image7.image" /><Relationship Id="rId5" Type="http://schemas.openxmlformats.org/officeDocument/2006/relationships/image" Target="../media/image8.jpeg" /><Relationship Id="rId6" Type="http://schemas.openxmlformats.org/officeDocument/2006/relationships/image" Target="../media/image9.jpeg" /><Relationship Id="rId7" Type="http://schemas.openxmlformats.org/officeDocument/2006/relationships/tags" Target="../tags/tag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tags" Target="../tags/tag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tags" Target="../tags/tag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tags" Target="../tags/tag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tags" Target="../tags/tag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11324120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810" y="-4445"/>
            <a:ext cx="4022725" cy="3571875"/>
          </a:xfrm>
          <a:prstGeom prst="rect">
            <a:avLst/>
          </a:prstGeom>
        </p:spPr>
      </p:pic>
      <p:pic>
        <p:nvPicPr>
          <p:cNvPr id="5" name="图片 4" title="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V="1">
            <a:off x="9496425" y="2910840"/>
            <a:ext cx="2696845" cy="3946525"/>
          </a:xfrm>
          <a:prstGeom prst="rect">
            <a:avLst/>
          </a:prstGeom>
        </p:spPr>
      </p:pic>
      <p:grpSp>
        <p:nvGrpSpPr>
          <p:cNvPr id="10" name="组合 9" title=""/>
          <p:cNvGrpSpPr/>
          <p:nvPr/>
        </p:nvGrpSpPr>
        <p:grpSpPr>
          <a:xfrm>
            <a:off x="4190365" y="276225"/>
            <a:ext cx="7716520" cy="2592070"/>
            <a:chOff x="6578" y="580"/>
            <a:chExt cx="12152" cy="4082"/>
          </a:xfrm>
        </p:grpSpPr>
        <p:sp>
          <p:nvSpPr>
            <p:cNvPr id="6" name="椭圆 5"/>
            <p:cNvSpPr/>
            <p:nvPr/>
          </p:nvSpPr>
          <p:spPr>
            <a:xfrm>
              <a:off x="6578" y="580"/>
              <a:ext cx="180" cy="180"/>
            </a:xfrm>
            <a:prstGeom prst="ellipse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7" name="直接连接符 6"/>
            <p:cNvCxnSpPr>
              <a:stCxn id="6" idx="6"/>
            </p:cNvCxnSpPr>
            <p:nvPr/>
          </p:nvCxnSpPr>
          <p:spPr>
            <a:xfrm>
              <a:off x="6758" y="670"/>
              <a:ext cx="11881" cy="1"/>
            </a:xfrm>
            <a:prstGeom prst="line">
              <a:avLst/>
            </a:prstGeom>
            <a:ln w="15875">
              <a:solidFill>
                <a:srgbClr val="6B9D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/>
          </p:nvCxnSpPr>
          <p:spPr>
            <a:xfrm>
              <a:off x="18640" y="670"/>
              <a:ext cx="1" cy="3812"/>
            </a:xfrm>
            <a:prstGeom prst="line">
              <a:avLst/>
            </a:prstGeom>
            <a:ln w="15875">
              <a:solidFill>
                <a:srgbClr val="6B9D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椭圆 8"/>
            <p:cNvSpPr/>
            <p:nvPr/>
          </p:nvSpPr>
          <p:spPr>
            <a:xfrm>
              <a:off x="18550" y="4482"/>
              <a:ext cx="180" cy="180"/>
            </a:xfrm>
            <a:prstGeom prst="ellipse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1" name="组合 10" title=""/>
          <p:cNvGrpSpPr/>
          <p:nvPr/>
        </p:nvGrpSpPr>
        <p:grpSpPr>
          <a:xfrm flipH="1" flipV="1">
            <a:off x="285115" y="3975100"/>
            <a:ext cx="8950325" cy="2591435"/>
            <a:chOff x="4635" y="581"/>
            <a:chExt cx="14095" cy="4081"/>
          </a:xfrm>
        </p:grpSpPr>
        <p:sp>
          <p:nvSpPr>
            <p:cNvPr id="12" name="椭圆 11"/>
            <p:cNvSpPr/>
            <p:nvPr/>
          </p:nvSpPr>
          <p:spPr>
            <a:xfrm>
              <a:off x="4635" y="581"/>
              <a:ext cx="180" cy="180"/>
            </a:xfrm>
            <a:prstGeom prst="ellipse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13" name="直接连接符 12"/>
            <p:cNvCxnSpPr>
              <a:stCxn id="12" idx="6"/>
            </p:cNvCxnSpPr>
            <p:nvPr/>
          </p:nvCxnSpPr>
          <p:spPr>
            <a:xfrm>
              <a:off x="4815" y="671"/>
              <a:ext cx="13839" cy="1"/>
            </a:xfrm>
            <a:prstGeom prst="line">
              <a:avLst/>
            </a:prstGeom>
            <a:ln w="15875">
              <a:solidFill>
                <a:srgbClr val="6B9D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13"/>
            <p:cNvCxnSpPr/>
            <p:nvPr/>
          </p:nvCxnSpPr>
          <p:spPr>
            <a:xfrm>
              <a:off x="18640" y="670"/>
              <a:ext cx="1" cy="3812"/>
            </a:xfrm>
            <a:prstGeom prst="line">
              <a:avLst/>
            </a:prstGeom>
            <a:ln w="15875">
              <a:solidFill>
                <a:srgbClr val="6B9D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椭圆 14"/>
            <p:cNvSpPr/>
            <p:nvPr/>
          </p:nvSpPr>
          <p:spPr>
            <a:xfrm>
              <a:off x="18550" y="4482"/>
              <a:ext cx="180" cy="180"/>
            </a:xfrm>
            <a:prstGeom prst="ellipse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组合 19" title=""/>
          <p:cNvGrpSpPr/>
          <p:nvPr/>
        </p:nvGrpSpPr>
        <p:grpSpPr>
          <a:xfrm>
            <a:off x="10828655" y="276225"/>
            <a:ext cx="1077595" cy="1021080"/>
            <a:chOff x="17053" y="435"/>
            <a:chExt cx="1697" cy="1608"/>
          </a:xfrm>
        </p:grpSpPr>
        <p:sp>
          <p:nvSpPr>
            <p:cNvPr id="16" name="矩形 15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组合 23" title=""/>
          <p:cNvGrpSpPr/>
          <p:nvPr/>
        </p:nvGrpSpPr>
        <p:grpSpPr>
          <a:xfrm flipH="1" flipV="1">
            <a:off x="284480" y="5544820"/>
            <a:ext cx="1077595" cy="1021080"/>
            <a:chOff x="17053" y="435"/>
            <a:chExt cx="1697" cy="1608"/>
          </a:xfrm>
        </p:grpSpPr>
        <p:sp>
          <p:nvSpPr>
            <p:cNvPr id="25" name="矩形 24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矩形 25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27" name="直接连接符 26" title=""/>
          <p:cNvCxnSpPr/>
          <p:nvPr/>
        </p:nvCxnSpPr>
        <p:spPr>
          <a:xfrm>
            <a:off x="9571355" y="276225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 title=""/>
          <p:cNvCxnSpPr/>
          <p:nvPr/>
        </p:nvCxnSpPr>
        <p:spPr>
          <a:xfrm>
            <a:off x="1538605" y="6566535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 title=""/>
          <p:cNvCxnSpPr/>
          <p:nvPr/>
        </p:nvCxnSpPr>
        <p:spPr>
          <a:xfrm rot="5400000">
            <a:off x="11254740" y="2104390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 title=""/>
          <p:cNvCxnSpPr/>
          <p:nvPr/>
        </p:nvCxnSpPr>
        <p:spPr>
          <a:xfrm rot="5400000">
            <a:off x="-139065" y="4817110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本框 30" title=""/>
          <p:cNvSpPr txBox="1"/>
          <p:nvPr/>
        </p:nvSpPr>
        <p:spPr>
          <a:xfrm>
            <a:off x="2704466" y="1885504"/>
            <a:ext cx="673481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春季传染病预防知识</a:t>
            </a:r>
            <a:endParaRPr lang="en-US" altLang="zh-CN" sz="4800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  <a:p>
            <a:pPr algn="ctr"/>
            <a:r>
              <a:rPr lang="zh-CN" altLang="en-US" sz="4800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主题班会</a:t>
            </a:r>
            <a:endParaRPr lang="zh-CN" altLang="en-US" sz="4800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cxnSp>
        <p:nvCxnSpPr>
          <p:cNvPr id="35" name="直接连接符 34" title=""/>
          <p:cNvCxnSpPr/>
          <p:nvPr/>
        </p:nvCxnSpPr>
        <p:spPr>
          <a:xfrm flipV="1">
            <a:off x="3030584" y="4128074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 title=""/>
          <p:cNvCxnSpPr/>
          <p:nvPr/>
        </p:nvCxnSpPr>
        <p:spPr>
          <a:xfrm flipV="1">
            <a:off x="7637509" y="4129344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文本框 37" title=""/>
          <p:cNvSpPr txBox="1"/>
          <p:nvPr/>
        </p:nvSpPr>
        <p:spPr>
          <a:xfrm>
            <a:off x="4512039" y="3950274"/>
            <a:ext cx="312928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400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****</a:t>
            </a:r>
            <a:r>
              <a:rPr lang="zh-CN" altLang="en-US" sz="2400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中学</a:t>
            </a:r>
            <a:endParaRPr lang="zh-CN" altLang="en-US" sz="2400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4934585" y="4623435"/>
            <a:ext cx="232283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/>
              <a:t>20***</a:t>
            </a:r>
            <a:r>
              <a:rPr lang="zh-CN" altLang="en-US" sz="2800" b="1"/>
              <a:t>年</a:t>
            </a:r>
            <a:r>
              <a:rPr lang="en-US" altLang="zh-CN" sz="2800" b="1"/>
              <a:t>**</a:t>
            </a:r>
            <a:r>
              <a:rPr lang="zh-CN" altLang="en-US" sz="2800" b="1"/>
              <a:t>月</a:t>
            </a:r>
            <a:endParaRPr lang="zh-CN" altLang="en-US" sz="2800" b="1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1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5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5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6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8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344170" y="334010"/>
            <a:ext cx="11502390" cy="6187440"/>
          </a:xfrm>
          <a:prstGeom prst="rect">
            <a:avLst/>
          </a:prstGeom>
          <a:noFill/>
          <a:ln w="19050">
            <a:solidFill>
              <a:srgbClr val="6B9D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组合 19" title=""/>
          <p:cNvGrpSpPr/>
          <p:nvPr/>
        </p:nvGrpSpPr>
        <p:grpSpPr>
          <a:xfrm>
            <a:off x="10828655" y="276225"/>
            <a:ext cx="1077595" cy="1021080"/>
            <a:chOff x="17053" y="435"/>
            <a:chExt cx="1697" cy="1608"/>
          </a:xfrm>
        </p:grpSpPr>
        <p:sp>
          <p:nvSpPr>
            <p:cNvPr id="16" name="矩形 15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组合 23" title=""/>
          <p:cNvGrpSpPr/>
          <p:nvPr/>
        </p:nvGrpSpPr>
        <p:grpSpPr>
          <a:xfrm flipH="1" flipV="1">
            <a:off x="284480" y="5562600"/>
            <a:ext cx="1077595" cy="1021080"/>
            <a:chOff x="17053" y="435"/>
            <a:chExt cx="1697" cy="1608"/>
          </a:xfrm>
        </p:grpSpPr>
        <p:sp>
          <p:nvSpPr>
            <p:cNvPr id="25" name="矩形 24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矩形 25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" name="组合 3" title=""/>
          <p:cNvGrpSpPr/>
          <p:nvPr/>
        </p:nvGrpSpPr>
        <p:grpSpPr>
          <a:xfrm flipH="1">
            <a:off x="288290" y="276225"/>
            <a:ext cx="1077595" cy="1021080"/>
            <a:chOff x="17053" y="435"/>
            <a:chExt cx="1697" cy="1608"/>
          </a:xfrm>
        </p:grpSpPr>
        <p:sp>
          <p:nvSpPr>
            <p:cNvPr id="5" name="矩形 4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" name="组合 8" title=""/>
          <p:cNvGrpSpPr/>
          <p:nvPr/>
        </p:nvGrpSpPr>
        <p:grpSpPr>
          <a:xfrm flipV="1">
            <a:off x="10824845" y="5562600"/>
            <a:ext cx="1077595" cy="1021080"/>
            <a:chOff x="17053" y="435"/>
            <a:chExt cx="1697" cy="1608"/>
          </a:xfrm>
        </p:grpSpPr>
        <p:sp>
          <p:nvSpPr>
            <p:cNvPr id="10" name="矩形 9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2" name="矩形 11" title=""/>
          <p:cNvSpPr/>
          <p:nvPr/>
        </p:nvSpPr>
        <p:spPr>
          <a:xfrm>
            <a:off x="1449481" y="3579261"/>
            <a:ext cx="2868295" cy="1793240"/>
          </a:xfrm>
          <a:prstGeom prst="rect">
            <a:avLst/>
          </a:prstGeom>
          <a:blipFill rotWithShape="1">
            <a:blip r:embed="rId3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矩形 12" title=""/>
          <p:cNvSpPr/>
          <p:nvPr/>
        </p:nvSpPr>
        <p:spPr>
          <a:xfrm>
            <a:off x="1449481" y="1158408"/>
            <a:ext cx="2868295" cy="1793240"/>
          </a:xfrm>
          <a:prstGeom prst="rect">
            <a:avLst/>
          </a:prstGeom>
          <a:blipFill rotWithShape="1">
            <a:blip r:embed="rId4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14" name="直接连接符 13" title=""/>
          <p:cNvCxnSpPr/>
          <p:nvPr/>
        </p:nvCxnSpPr>
        <p:spPr>
          <a:xfrm flipH="1">
            <a:off x="4531136" y="1158408"/>
            <a:ext cx="0" cy="419989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76" title=""/>
          <p:cNvSpPr txBox="1"/>
          <p:nvPr/>
        </p:nvSpPr>
        <p:spPr>
          <a:xfrm>
            <a:off x="4587335" y="3571100"/>
            <a:ext cx="619464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3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、人体呼吸道黏膜屏障作用下降，春季气候干燥，人体缺水，呼吸道黏膜失去滋润，黏膜细胞脱落，屏障作用下降，导致呼吸道传染病多发。</a:t>
            </a:r>
            <a:endParaRPr lang="zh-CN" altLang="zh-CN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7" name="TextBox 76" title=""/>
          <p:cNvSpPr txBox="1"/>
          <p:nvPr/>
        </p:nvSpPr>
        <p:spPr>
          <a:xfrm>
            <a:off x="4547868" y="4726930"/>
            <a:ext cx="64703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4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  <a:sym typeface="+mn-ea"/>
              </a:rPr>
              <a:t>、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春季户外活动人数增多，人口流动频繁，为病菌的传播提供方便。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  <a:sym typeface="+mn-ea"/>
            </a:endParaRPr>
          </a:p>
        </p:txBody>
      </p:sp>
      <p:cxnSp>
        <p:nvCxnSpPr>
          <p:cNvPr id="29" name="直接连接符 28" title=""/>
          <p:cNvCxnSpPr/>
          <p:nvPr/>
        </p:nvCxnSpPr>
        <p:spPr>
          <a:xfrm flipV="1">
            <a:off x="676499" y="617791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 title=""/>
          <p:cNvCxnSpPr/>
          <p:nvPr/>
        </p:nvCxnSpPr>
        <p:spPr>
          <a:xfrm flipV="1">
            <a:off x="5283424" y="617918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本框 30" title=""/>
          <p:cNvSpPr txBox="1"/>
          <p:nvPr/>
        </p:nvSpPr>
        <p:spPr>
          <a:xfrm>
            <a:off x="2157954" y="6000115"/>
            <a:ext cx="312928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巴中博雅中学</a:t>
            </a:r>
            <a:r>
              <a:rPr lang="en-US" altLang="zh-CN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    </a:t>
            </a:r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政教处</a:t>
            </a:r>
            <a:endParaRPr lang="zh-CN" altLang="en-US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4547868" y="1183292"/>
            <a:ext cx="6096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1</a:t>
            </a:r>
            <a:r>
              <a:rPr lang="zh-CN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、春季气温变化莫测，忽冷忽热的气温变化使得机体调整失去了平衡，容易患病。</a:t>
            </a:r>
            <a:endParaRPr lang="zh-CN" altLang="zh-CN" sz="2000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  <p:sp>
        <p:nvSpPr>
          <p:cNvPr id="18" name="文本框 17" title=""/>
          <p:cNvSpPr txBox="1"/>
          <p:nvPr/>
        </p:nvSpPr>
        <p:spPr>
          <a:xfrm>
            <a:off x="4531136" y="2055139"/>
            <a:ext cx="60960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2</a:t>
            </a:r>
            <a:r>
              <a:rPr lang="zh-CN" altLang="en-US" sz="2000" b="1">
                <a:latin typeface="华文新魏" panose="02010800040101010101" pitchFamily="2" charset="-122"/>
                <a:ea typeface="华文新魏" panose="02010800040101010101" pitchFamily="2" charset="-122"/>
              </a:rPr>
              <a:t>、病原微生物生长活跃，春季到来，万物复苏，环境中的细菌、病毒也随之进入活跃繁殖期，为疾病传播奠定基础。</a:t>
            </a:r>
            <a:endParaRPr lang="zh-CN" altLang="en-US" sz="2000" b="1"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0" presetClass="entr" presetSubtype="0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  <p:cond evt="onBegin" delay="0">
                          <p:tn val="41"/>
                        </p:cond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0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  <p:cond evt="onBegin" delay="0">
                          <p:tn val="54"/>
                        </p:cond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  <p:cond evt="onBegin" delay="0">
                          <p:tn val="60"/>
                        </p:cond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7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80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  <p:bldP spid="12" grpId="0"/>
      <p:bldP spid="13" grpId="0"/>
      <p:bldP spid="27" grpId="0"/>
      <p:bldP spid="17" grpId="0"/>
      <p:bldP spid="31" grpId="0"/>
      <p:bldP spid="8" grpId="0"/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344170" y="334010"/>
            <a:ext cx="11502390" cy="6187440"/>
          </a:xfrm>
          <a:prstGeom prst="rect">
            <a:avLst/>
          </a:prstGeom>
          <a:noFill/>
          <a:ln w="19050">
            <a:solidFill>
              <a:srgbClr val="6B9D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组合 19" title=""/>
          <p:cNvGrpSpPr/>
          <p:nvPr/>
        </p:nvGrpSpPr>
        <p:grpSpPr>
          <a:xfrm>
            <a:off x="10828655" y="276225"/>
            <a:ext cx="1077595" cy="1021080"/>
            <a:chOff x="17053" y="435"/>
            <a:chExt cx="1697" cy="1608"/>
          </a:xfrm>
        </p:grpSpPr>
        <p:sp>
          <p:nvSpPr>
            <p:cNvPr id="16" name="矩形 15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27" name="直接连接符 26" title=""/>
          <p:cNvCxnSpPr/>
          <p:nvPr/>
        </p:nvCxnSpPr>
        <p:spPr>
          <a:xfrm>
            <a:off x="9571355" y="276225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 title=""/>
          <p:cNvCxnSpPr/>
          <p:nvPr/>
        </p:nvCxnSpPr>
        <p:spPr>
          <a:xfrm rot="5400000">
            <a:off x="11250930" y="2104390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4" name="组合 23" title=""/>
          <p:cNvGrpSpPr/>
          <p:nvPr/>
        </p:nvGrpSpPr>
        <p:grpSpPr>
          <a:xfrm flipH="1" flipV="1">
            <a:off x="284480" y="5562600"/>
            <a:ext cx="1077595" cy="1021080"/>
            <a:chOff x="17053" y="435"/>
            <a:chExt cx="1697" cy="1608"/>
          </a:xfrm>
        </p:grpSpPr>
        <p:sp>
          <p:nvSpPr>
            <p:cNvPr id="25" name="矩形 24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矩形 25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28" name="直接连接符 27" title=""/>
          <p:cNvCxnSpPr/>
          <p:nvPr/>
        </p:nvCxnSpPr>
        <p:spPr>
          <a:xfrm>
            <a:off x="1538605" y="6584315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 title=""/>
          <p:cNvCxnSpPr/>
          <p:nvPr/>
        </p:nvCxnSpPr>
        <p:spPr>
          <a:xfrm rot="5400000">
            <a:off x="-139065" y="4817110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组合 3" title=""/>
          <p:cNvGrpSpPr/>
          <p:nvPr/>
        </p:nvGrpSpPr>
        <p:grpSpPr>
          <a:xfrm flipH="1">
            <a:off x="288290" y="276225"/>
            <a:ext cx="1077595" cy="1021080"/>
            <a:chOff x="17053" y="435"/>
            <a:chExt cx="1697" cy="1608"/>
          </a:xfrm>
        </p:grpSpPr>
        <p:sp>
          <p:nvSpPr>
            <p:cNvPr id="5" name="矩形 4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7" name="直接连接符 6" title=""/>
          <p:cNvCxnSpPr/>
          <p:nvPr/>
        </p:nvCxnSpPr>
        <p:spPr>
          <a:xfrm flipV="1">
            <a:off x="1538605" y="276225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 title=""/>
          <p:cNvCxnSpPr/>
          <p:nvPr/>
        </p:nvCxnSpPr>
        <p:spPr>
          <a:xfrm rot="16200000" flipV="1">
            <a:off x="-135255" y="2104390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组合 8" title=""/>
          <p:cNvGrpSpPr/>
          <p:nvPr/>
        </p:nvGrpSpPr>
        <p:grpSpPr>
          <a:xfrm flipV="1">
            <a:off x="10824845" y="5562600"/>
            <a:ext cx="1077595" cy="1021080"/>
            <a:chOff x="17053" y="435"/>
            <a:chExt cx="1697" cy="1608"/>
          </a:xfrm>
        </p:grpSpPr>
        <p:sp>
          <p:nvSpPr>
            <p:cNvPr id="10" name="矩形 9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12" name="直接连接符 11" title=""/>
          <p:cNvCxnSpPr/>
          <p:nvPr/>
        </p:nvCxnSpPr>
        <p:spPr>
          <a:xfrm rot="5400000">
            <a:off x="11250930" y="4817110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 title=""/>
          <p:cNvCxnSpPr/>
          <p:nvPr/>
        </p:nvCxnSpPr>
        <p:spPr>
          <a:xfrm>
            <a:off x="9571355" y="6584315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文本框 13" title=""/>
          <p:cNvSpPr txBox="1"/>
          <p:nvPr/>
        </p:nvSpPr>
        <p:spPr>
          <a:xfrm>
            <a:off x="1795989" y="2502688"/>
            <a:ext cx="149288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目 录</a:t>
            </a:r>
            <a:endParaRPr lang="zh-CN" altLang="en-US" sz="4400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文本框 14" title=""/>
          <p:cNvSpPr txBox="1"/>
          <p:nvPr/>
        </p:nvSpPr>
        <p:spPr>
          <a:xfrm>
            <a:off x="1780433" y="3414965"/>
            <a:ext cx="14928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Contents</a:t>
            </a:r>
            <a:endParaRPr lang="en-US" altLang="zh-CN" sz="2000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2" name="文本框 21" title=""/>
          <p:cNvSpPr txBox="1"/>
          <p:nvPr/>
        </p:nvSpPr>
        <p:spPr>
          <a:xfrm>
            <a:off x="3587395" y="1913528"/>
            <a:ext cx="8540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rgbClr val="205337"/>
                </a:solidFill>
                <a:latin typeface="华文细黑" panose="02010600040101010101" charset="-122"/>
                <a:ea typeface="华文细黑" panose="02010600040101010101" charset="-122"/>
              </a:rPr>
              <a:t>01</a:t>
            </a:r>
            <a:endParaRPr lang="en-US" altLang="zh-CN" sz="3600" b="1">
              <a:solidFill>
                <a:srgbClr val="205337"/>
              </a:solidFill>
              <a:latin typeface="华文细黑" panose="02010600040101010101" charset="-122"/>
              <a:ea typeface="华文细黑" panose="02010600040101010101" charset="-122"/>
            </a:endParaRPr>
          </a:p>
        </p:txBody>
      </p:sp>
      <p:sp>
        <p:nvSpPr>
          <p:cNvPr id="23" name="文本框 22" title=""/>
          <p:cNvSpPr txBox="1"/>
          <p:nvPr/>
        </p:nvSpPr>
        <p:spPr>
          <a:xfrm>
            <a:off x="4862793" y="1838663"/>
            <a:ext cx="48123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传染病基本知识</a:t>
            </a:r>
            <a:endParaRPr lang="en-US" altLang="zh-CN" sz="4800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2" name="文本框 31" title=""/>
          <p:cNvSpPr txBox="1"/>
          <p:nvPr/>
        </p:nvSpPr>
        <p:spPr>
          <a:xfrm>
            <a:off x="3587395" y="3101395"/>
            <a:ext cx="8540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rgbClr val="6B9D43"/>
                </a:solidFill>
                <a:latin typeface="华文细黑" panose="02010600040101010101" charset="-122"/>
                <a:ea typeface="华文细黑" panose="02010600040101010101" charset="-122"/>
              </a:rPr>
              <a:t>02</a:t>
            </a:r>
            <a:endParaRPr lang="en-US" altLang="zh-CN" sz="3600" b="1">
              <a:solidFill>
                <a:srgbClr val="6B9D43"/>
              </a:solidFill>
              <a:latin typeface="华文细黑" panose="02010600040101010101" charset="-122"/>
              <a:ea typeface="华文细黑" panose="02010600040101010101" charset="-122"/>
            </a:endParaRPr>
          </a:p>
        </p:txBody>
      </p:sp>
      <p:sp>
        <p:nvSpPr>
          <p:cNvPr id="33" name="文本框 32" title=""/>
          <p:cNvSpPr txBox="1"/>
          <p:nvPr/>
        </p:nvSpPr>
        <p:spPr>
          <a:xfrm>
            <a:off x="4875493" y="3054785"/>
            <a:ext cx="52232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6B9D43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春季常见传染病</a:t>
            </a:r>
            <a:endParaRPr lang="zh-CN" altLang="en-US" sz="4800" b="1">
              <a:solidFill>
                <a:srgbClr val="6B9D43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6" name="文本框 35" title=""/>
          <p:cNvSpPr txBox="1"/>
          <p:nvPr/>
        </p:nvSpPr>
        <p:spPr>
          <a:xfrm>
            <a:off x="3587395" y="4233328"/>
            <a:ext cx="8540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rgbClr val="205337"/>
                </a:solidFill>
                <a:latin typeface="华文细黑" panose="02010600040101010101" charset="-122"/>
                <a:ea typeface="华文细黑" panose="02010600040101010101" charset="-122"/>
              </a:rPr>
              <a:t>03</a:t>
            </a:r>
            <a:endParaRPr lang="en-US" altLang="zh-CN" sz="3600" b="1">
              <a:solidFill>
                <a:srgbClr val="205337"/>
              </a:solidFill>
              <a:latin typeface="华文细黑" panose="02010600040101010101" charset="-122"/>
              <a:ea typeface="华文细黑" panose="02010600040101010101" charset="-122"/>
            </a:endParaRPr>
          </a:p>
        </p:txBody>
      </p:sp>
      <p:sp>
        <p:nvSpPr>
          <p:cNvPr id="37" name="文本框 36" title=""/>
          <p:cNvSpPr txBox="1"/>
          <p:nvPr/>
        </p:nvSpPr>
        <p:spPr>
          <a:xfrm>
            <a:off x="4875494" y="4171117"/>
            <a:ext cx="55056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00000"/>
              </a:lnSpc>
            </a:pPr>
            <a:r>
              <a:rPr lang="zh-CN" altLang="en-US" sz="4800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春季传染病的预防</a:t>
            </a:r>
            <a:endParaRPr lang="zh-CN" altLang="en-US" sz="4800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cxnSp>
        <p:nvCxnSpPr>
          <p:cNvPr id="2" name="直接连接符 1" title=""/>
          <p:cNvCxnSpPr/>
          <p:nvPr/>
        </p:nvCxnSpPr>
        <p:spPr>
          <a:xfrm flipV="1">
            <a:off x="676499" y="617791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 title=""/>
          <p:cNvCxnSpPr/>
          <p:nvPr/>
        </p:nvCxnSpPr>
        <p:spPr>
          <a:xfrm flipV="1">
            <a:off x="5283424" y="617918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文本框 16" title=""/>
          <p:cNvSpPr txBox="1"/>
          <p:nvPr>
            <p:custDataLst>
              <p:tags r:id="rId3"/>
            </p:custDataLst>
          </p:nvPr>
        </p:nvSpPr>
        <p:spPr>
          <a:xfrm>
            <a:off x="2157954" y="6000115"/>
            <a:ext cx="312928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巴中博雅中学</a:t>
            </a:r>
            <a:r>
              <a:rPr lang="en-US" altLang="zh-CN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    </a:t>
            </a:r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政教处</a:t>
            </a:r>
            <a:endParaRPr lang="zh-CN" altLang="en-US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55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1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67" presetID="5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8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76" presetID="5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8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85" presetID="5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8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9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9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101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0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  <p:bldP spid="14" grpId="0"/>
      <p:bldP spid="15" grpId="0"/>
      <p:bldP spid="22" grpId="0"/>
      <p:bldP spid="23" grpId="1"/>
      <p:bldP spid="32" grpId="0"/>
      <p:bldP spid="33" grpId="1"/>
      <p:bldP spid="36" grpId="0"/>
      <p:bldP spid="37" grpId="1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344170" y="334010"/>
            <a:ext cx="11502390" cy="6187440"/>
          </a:xfrm>
          <a:prstGeom prst="rect">
            <a:avLst/>
          </a:prstGeom>
          <a:noFill/>
          <a:ln w="19050">
            <a:solidFill>
              <a:srgbClr val="6B9D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组合 19" title=""/>
          <p:cNvGrpSpPr/>
          <p:nvPr/>
        </p:nvGrpSpPr>
        <p:grpSpPr>
          <a:xfrm>
            <a:off x="10828655" y="276225"/>
            <a:ext cx="1077595" cy="1021080"/>
            <a:chOff x="17053" y="435"/>
            <a:chExt cx="1697" cy="1608"/>
          </a:xfrm>
        </p:grpSpPr>
        <p:sp>
          <p:nvSpPr>
            <p:cNvPr id="16" name="矩形 15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27" name="直接连接符 26" title=""/>
          <p:cNvCxnSpPr/>
          <p:nvPr/>
        </p:nvCxnSpPr>
        <p:spPr>
          <a:xfrm>
            <a:off x="9571355" y="276225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 title=""/>
          <p:cNvCxnSpPr/>
          <p:nvPr/>
        </p:nvCxnSpPr>
        <p:spPr>
          <a:xfrm rot="5400000">
            <a:off x="11250930" y="2104390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4" name="组合 23" title=""/>
          <p:cNvGrpSpPr/>
          <p:nvPr/>
        </p:nvGrpSpPr>
        <p:grpSpPr>
          <a:xfrm flipH="1" flipV="1">
            <a:off x="284480" y="5562600"/>
            <a:ext cx="1077595" cy="1021080"/>
            <a:chOff x="17053" y="435"/>
            <a:chExt cx="1697" cy="1608"/>
          </a:xfrm>
        </p:grpSpPr>
        <p:sp>
          <p:nvSpPr>
            <p:cNvPr id="25" name="矩形 24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矩形 25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28" name="直接连接符 27" title=""/>
          <p:cNvCxnSpPr/>
          <p:nvPr/>
        </p:nvCxnSpPr>
        <p:spPr>
          <a:xfrm>
            <a:off x="1538605" y="6584315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 title=""/>
          <p:cNvCxnSpPr/>
          <p:nvPr/>
        </p:nvCxnSpPr>
        <p:spPr>
          <a:xfrm rot="5400000">
            <a:off x="-139065" y="4817110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组合 3" title=""/>
          <p:cNvGrpSpPr/>
          <p:nvPr/>
        </p:nvGrpSpPr>
        <p:grpSpPr>
          <a:xfrm flipH="1">
            <a:off x="288290" y="276225"/>
            <a:ext cx="1077595" cy="1021080"/>
            <a:chOff x="17053" y="435"/>
            <a:chExt cx="1697" cy="1608"/>
          </a:xfrm>
        </p:grpSpPr>
        <p:sp>
          <p:nvSpPr>
            <p:cNvPr id="5" name="矩形 4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7" name="直接连接符 6" title=""/>
          <p:cNvCxnSpPr/>
          <p:nvPr/>
        </p:nvCxnSpPr>
        <p:spPr>
          <a:xfrm flipV="1">
            <a:off x="1538605" y="276225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 title=""/>
          <p:cNvCxnSpPr/>
          <p:nvPr/>
        </p:nvCxnSpPr>
        <p:spPr>
          <a:xfrm rot="16200000" flipV="1">
            <a:off x="-135255" y="2104390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组合 8" title=""/>
          <p:cNvGrpSpPr/>
          <p:nvPr/>
        </p:nvGrpSpPr>
        <p:grpSpPr>
          <a:xfrm flipV="1">
            <a:off x="10824845" y="5562600"/>
            <a:ext cx="1077595" cy="1021080"/>
            <a:chOff x="17053" y="435"/>
            <a:chExt cx="1697" cy="1608"/>
          </a:xfrm>
        </p:grpSpPr>
        <p:sp>
          <p:nvSpPr>
            <p:cNvPr id="10" name="矩形 9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12" name="直接连接符 11" title=""/>
          <p:cNvCxnSpPr/>
          <p:nvPr/>
        </p:nvCxnSpPr>
        <p:spPr>
          <a:xfrm rot="5400000">
            <a:off x="11250930" y="4817110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 title=""/>
          <p:cNvCxnSpPr/>
          <p:nvPr/>
        </p:nvCxnSpPr>
        <p:spPr>
          <a:xfrm>
            <a:off x="9571355" y="6584315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文本框 21" title=""/>
          <p:cNvSpPr txBox="1"/>
          <p:nvPr/>
        </p:nvSpPr>
        <p:spPr>
          <a:xfrm>
            <a:off x="2858083" y="2577575"/>
            <a:ext cx="85407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rgbClr val="205337"/>
                </a:solidFill>
                <a:latin typeface="华文细黑" panose="02010600040101010101" charset="-122"/>
                <a:ea typeface="华文细黑" panose="02010600040101010101" charset="-122"/>
              </a:rPr>
              <a:t>01</a:t>
            </a:r>
            <a:endParaRPr lang="en-US" altLang="zh-CN" sz="3600" b="1">
              <a:solidFill>
                <a:srgbClr val="205337"/>
              </a:solidFill>
              <a:latin typeface="华文细黑" panose="02010600040101010101" charset="-122"/>
              <a:ea typeface="华文细黑" panose="02010600040101010101" charset="-122"/>
            </a:endParaRPr>
          </a:p>
        </p:txBody>
      </p:sp>
      <p:sp>
        <p:nvSpPr>
          <p:cNvPr id="23" name="文本框 22" title=""/>
          <p:cNvSpPr txBox="1"/>
          <p:nvPr/>
        </p:nvSpPr>
        <p:spPr>
          <a:xfrm>
            <a:off x="4133480" y="2502710"/>
            <a:ext cx="742378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传染病基本知识</a:t>
            </a:r>
            <a:endParaRPr lang="en-US" altLang="zh-CN" sz="4800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cxnSp>
        <p:nvCxnSpPr>
          <p:cNvPr id="2" name="直接连接符 1" title=""/>
          <p:cNvCxnSpPr/>
          <p:nvPr/>
        </p:nvCxnSpPr>
        <p:spPr>
          <a:xfrm flipV="1">
            <a:off x="676499" y="617791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 title=""/>
          <p:cNvCxnSpPr/>
          <p:nvPr/>
        </p:nvCxnSpPr>
        <p:spPr>
          <a:xfrm flipV="1">
            <a:off x="5283424" y="617918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文本框 13" title=""/>
          <p:cNvSpPr txBox="1"/>
          <p:nvPr>
            <p:custDataLst>
              <p:tags r:id="rId3"/>
            </p:custDataLst>
          </p:nvPr>
        </p:nvSpPr>
        <p:spPr>
          <a:xfrm>
            <a:off x="2157954" y="6000115"/>
            <a:ext cx="312928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巴中博雅中学</a:t>
            </a:r>
            <a:r>
              <a:rPr lang="en-US" altLang="zh-CN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    </a:t>
            </a:r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政教处</a:t>
            </a:r>
            <a:endParaRPr lang="zh-CN" altLang="en-US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55" presetID="5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71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  <p:bldP spid="22" grpId="0"/>
      <p:bldP spid="2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图片 2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810" y="-4445"/>
            <a:ext cx="4022725" cy="3571875"/>
          </a:xfrm>
          <a:prstGeom prst="rect">
            <a:avLst/>
          </a:prstGeom>
        </p:spPr>
      </p:pic>
      <p:sp>
        <p:nvSpPr>
          <p:cNvPr id="47" name="矩形: 圆角 46" title=""/>
          <p:cNvSpPr/>
          <p:nvPr/>
        </p:nvSpPr>
        <p:spPr>
          <a:xfrm>
            <a:off x="4322261" y="823040"/>
            <a:ext cx="2445857" cy="503015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矩形: 圆角 47" title=""/>
          <p:cNvSpPr/>
          <p:nvPr/>
        </p:nvSpPr>
        <p:spPr>
          <a:xfrm>
            <a:off x="1362075" y="811295"/>
            <a:ext cx="2445857" cy="503015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矩形: 圆角 45" title=""/>
          <p:cNvSpPr/>
          <p:nvPr/>
        </p:nvSpPr>
        <p:spPr>
          <a:xfrm>
            <a:off x="7317364" y="823040"/>
            <a:ext cx="2445857" cy="503015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组合 19" title=""/>
          <p:cNvGrpSpPr/>
          <p:nvPr/>
        </p:nvGrpSpPr>
        <p:grpSpPr>
          <a:xfrm>
            <a:off x="10828655" y="276225"/>
            <a:ext cx="1077595" cy="1021080"/>
            <a:chOff x="17053" y="435"/>
            <a:chExt cx="1697" cy="1608"/>
          </a:xfrm>
        </p:grpSpPr>
        <p:sp>
          <p:nvSpPr>
            <p:cNvPr id="16" name="矩形 15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组合 23" title=""/>
          <p:cNvGrpSpPr/>
          <p:nvPr/>
        </p:nvGrpSpPr>
        <p:grpSpPr>
          <a:xfrm flipH="1" flipV="1">
            <a:off x="284480" y="5562600"/>
            <a:ext cx="1077595" cy="1021080"/>
            <a:chOff x="17053" y="435"/>
            <a:chExt cx="1697" cy="1608"/>
          </a:xfrm>
        </p:grpSpPr>
        <p:sp>
          <p:nvSpPr>
            <p:cNvPr id="25" name="矩形 24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矩形 25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" name="组合 8" title=""/>
          <p:cNvGrpSpPr/>
          <p:nvPr/>
        </p:nvGrpSpPr>
        <p:grpSpPr>
          <a:xfrm flipV="1">
            <a:off x="10824845" y="5562600"/>
            <a:ext cx="1077595" cy="1021080"/>
            <a:chOff x="17053" y="435"/>
            <a:chExt cx="1697" cy="1608"/>
          </a:xfrm>
        </p:grpSpPr>
        <p:sp>
          <p:nvSpPr>
            <p:cNvPr id="10" name="矩形 9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" name="TextBox 76" title=""/>
          <p:cNvSpPr txBox="1"/>
          <p:nvPr/>
        </p:nvSpPr>
        <p:spPr>
          <a:xfrm>
            <a:off x="1630930" y="1022599"/>
            <a:ext cx="18834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传染源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8" name="文本框 27" title=""/>
          <p:cNvSpPr txBox="1"/>
          <p:nvPr/>
        </p:nvSpPr>
        <p:spPr>
          <a:xfrm>
            <a:off x="1485385" y="3686584"/>
            <a:ext cx="2200246" cy="16537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就是传染的源头，通常指传染病病人或者病原携带者</a:t>
            </a:r>
            <a:endParaRPr lang="zh-CN" altLang="en-US" sz="20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3" name="TextBox 76" title=""/>
          <p:cNvSpPr txBox="1"/>
          <p:nvPr/>
        </p:nvSpPr>
        <p:spPr>
          <a:xfrm>
            <a:off x="4611214" y="1004810"/>
            <a:ext cx="18834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传播途径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4" name="文本框 13" title=""/>
          <p:cNvSpPr txBox="1"/>
          <p:nvPr/>
        </p:nvSpPr>
        <p:spPr>
          <a:xfrm>
            <a:off x="4457945" y="3686854"/>
            <a:ext cx="2173282" cy="20538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通过什么方式传播，常见传播途径有：呼吸道传播，消化道传播，接触传播等</a:t>
            </a:r>
            <a:endParaRPr lang="zh-CN" altLang="en-US" sz="20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5" name="TextBox 76" title=""/>
          <p:cNvSpPr txBox="1"/>
          <p:nvPr/>
        </p:nvSpPr>
        <p:spPr>
          <a:xfrm>
            <a:off x="7596932" y="1004809"/>
            <a:ext cx="18834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易感人群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7" name="文本框 16" title=""/>
          <p:cNvSpPr txBox="1"/>
          <p:nvPr/>
        </p:nvSpPr>
        <p:spPr>
          <a:xfrm>
            <a:off x="7525504" y="3686584"/>
            <a:ext cx="2126866" cy="20538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容易被感染的人群，</a:t>
            </a:r>
            <a:r>
              <a:rPr lang="en-US" altLang="zh-CN" sz="20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 </a:t>
            </a:r>
            <a:r>
              <a:rPr lang="zh-CN" alt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如</a:t>
            </a:r>
            <a:r>
              <a:rPr lang="en-US" altLang="zh-CN" sz="20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60</a:t>
            </a:r>
            <a:r>
              <a:rPr lang="zh-CN" alt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岁及以上老年人、儿童、孕妇、慢性病患者和医务人员</a:t>
            </a:r>
            <a:endParaRPr lang="zh-CN" altLang="en-US" sz="20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cxnSp>
        <p:nvCxnSpPr>
          <p:cNvPr id="23" name="直接连接符 22" title=""/>
          <p:cNvCxnSpPr/>
          <p:nvPr/>
        </p:nvCxnSpPr>
        <p:spPr>
          <a:xfrm flipV="1">
            <a:off x="676499" y="617791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 title=""/>
          <p:cNvCxnSpPr/>
          <p:nvPr/>
        </p:nvCxnSpPr>
        <p:spPr>
          <a:xfrm flipV="1">
            <a:off x="5283424" y="617918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7" name="图片 36" title="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7945" y="1686709"/>
            <a:ext cx="2173282" cy="2020392"/>
          </a:xfrm>
          <a:prstGeom prst="rect">
            <a:avLst/>
          </a:prstGeom>
        </p:spPr>
      </p:pic>
      <p:pic>
        <p:nvPicPr>
          <p:cNvPr id="43" name="图片 42" title="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2964" y="1686709"/>
            <a:ext cx="2129406" cy="2020392"/>
          </a:xfrm>
          <a:prstGeom prst="rect">
            <a:avLst/>
          </a:prstGeom>
        </p:spPr>
      </p:pic>
      <p:pic>
        <p:nvPicPr>
          <p:cNvPr id="45" name="图片 44" title="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4760" y="1686709"/>
            <a:ext cx="2200246" cy="2020392"/>
          </a:xfrm>
          <a:prstGeom prst="rect">
            <a:avLst/>
          </a:prstGeom>
        </p:spPr>
      </p:pic>
      <p:sp>
        <p:nvSpPr>
          <p:cNvPr id="49" name="矩形: 圆角 48" title=""/>
          <p:cNvSpPr/>
          <p:nvPr/>
        </p:nvSpPr>
        <p:spPr>
          <a:xfrm>
            <a:off x="10309155" y="838441"/>
            <a:ext cx="784220" cy="5030150"/>
          </a:xfrm>
          <a:prstGeom prst="round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eaVert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>
                <a:solidFill>
                  <a:schemeClr val="tx1"/>
                </a:solidFill>
              </a:rPr>
              <a:t>传染病的三要素</a:t>
            </a:r>
            <a:endParaRPr lang="zh-CN" altLang="en-US" sz="4800">
              <a:solidFill>
                <a:schemeClr val="tx1"/>
              </a:solidFill>
            </a:endParaRPr>
          </a:p>
        </p:txBody>
      </p:sp>
      <p:sp>
        <p:nvSpPr>
          <p:cNvPr id="31" name="文本框 30" title=""/>
          <p:cNvSpPr txBox="1"/>
          <p:nvPr>
            <p:custDataLst>
              <p:tags r:id="rId7"/>
            </p:custDataLst>
          </p:nvPr>
        </p:nvSpPr>
        <p:spPr>
          <a:xfrm>
            <a:off x="2157954" y="6000115"/>
            <a:ext cx="312928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巴中博雅中学</a:t>
            </a:r>
            <a:r>
              <a:rPr lang="en-US" altLang="zh-CN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    </a:t>
            </a:r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政教处</a:t>
            </a:r>
            <a:endParaRPr lang="zh-CN" altLang="en-US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  <p:cond evt="onBegin" delay="0">
                          <p:tn val="31"/>
                        </p:cond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  <p:cond evt="onBegin" delay="0">
                          <p:tn val="43"/>
                        </p:cond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  <p:cond evt="onBegin" delay="0">
                          <p:tn val="49"/>
                        </p:cond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6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68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  <p:bldP spid="13" grpId="0"/>
      <p:bldP spid="14" grpId="0"/>
      <p:bldP spid="15" grpId="0"/>
      <p:bldP spid="17" grpId="0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344170" y="334010"/>
            <a:ext cx="11502390" cy="6187440"/>
          </a:xfrm>
          <a:prstGeom prst="rect">
            <a:avLst/>
          </a:prstGeom>
          <a:noFill/>
          <a:ln w="19050">
            <a:solidFill>
              <a:srgbClr val="6B9D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组合 19" title=""/>
          <p:cNvGrpSpPr/>
          <p:nvPr/>
        </p:nvGrpSpPr>
        <p:grpSpPr>
          <a:xfrm>
            <a:off x="10828655" y="276225"/>
            <a:ext cx="1077595" cy="1021080"/>
            <a:chOff x="17053" y="435"/>
            <a:chExt cx="1697" cy="1608"/>
          </a:xfrm>
        </p:grpSpPr>
        <p:sp>
          <p:nvSpPr>
            <p:cNvPr id="16" name="矩形 15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组合 23" title=""/>
          <p:cNvGrpSpPr/>
          <p:nvPr/>
        </p:nvGrpSpPr>
        <p:grpSpPr>
          <a:xfrm flipH="1" flipV="1">
            <a:off x="284480" y="5562600"/>
            <a:ext cx="1077595" cy="1021080"/>
            <a:chOff x="17053" y="435"/>
            <a:chExt cx="1697" cy="1608"/>
          </a:xfrm>
        </p:grpSpPr>
        <p:sp>
          <p:nvSpPr>
            <p:cNvPr id="25" name="矩形 24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矩形 25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" name="组合 3" title=""/>
          <p:cNvGrpSpPr/>
          <p:nvPr/>
        </p:nvGrpSpPr>
        <p:grpSpPr>
          <a:xfrm flipH="1">
            <a:off x="288290" y="276225"/>
            <a:ext cx="1077595" cy="1021080"/>
            <a:chOff x="17053" y="435"/>
            <a:chExt cx="1697" cy="1608"/>
          </a:xfrm>
        </p:grpSpPr>
        <p:sp>
          <p:nvSpPr>
            <p:cNvPr id="5" name="矩形 4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" name="组合 8" title=""/>
          <p:cNvGrpSpPr/>
          <p:nvPr/>
        </p:nvGrpSpPr>
        <p:grpSpPr>
          <a:xfrm flipV="1">
            <a:off x="10824845" y="5562600"/>
            <a:ext cx="1077595" cy="1021080"/>
            <a:chOff x="17053" y="435"/>
            <a:chExt cx="1697" cy="1608"/>
          </a:xfrm>
        </p:grpSpPr>
        <p:sp>
          <p:nvSpPr>
            <p:cNvPr id="10" name="矩形 9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矩形 1" title=""/>
          <p:cNvSpPr/>
          <p:nvPr/>
        </p:nvSpPr>
        <p:spPr>
          <a:xfrm>
            <a:off x="4815840" y="579755"/>
            <a:ext cx="2560320" cy="37655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问   题</a:t>
            </a:r>
            <a:endParaRPr lang="zh-CN" altLang="en-US" sz="4000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50" name="马" title=""/>
          <p:cNvSpPr/>
          <p:nvPr/>
        </p:nvSpPr>
        <p:spPr bwMode="auto">
          <a:xfrm>
            <a:off x="398463" y="1785937"/>
            <a:ext cx="3642378" cy="2869247"/>
          </a:xfrm>
          <a:custGeom>
            <a:gdLst>
              <a:gd name="T0" fmla="*/ 809532 w 4104"/>
              <a:gd name="T1" fmla="*/ 384342 h 3258"/>
              <a:gd name="T2" fmla="*/ 1077365 w 4104"/>
              <a:gd name="T3" fmla="*/ 447935 h 3258"/>
              <a:gd name="T4" fmla="*/ 1208728 w 4104"/>
              <a:gd name="T5" fmla="*/ 417763 h 3258"/>
              <a:gd name="T6" fmla="*/ 1252825 w 4104"/>
              <a:gd name="T7" fmla="*/ 372273 h 3258"/>
              <a:gd name="T8" fmla="*/ 1258860 w 4104"/>
              <a:gd name="T9" fmla="*/ 323999 h 3258"/>
              <a:gd name="T10" fmla="*/ 1387902 w 4104"/>
              <a:gd name="T11" fmla="*/ 232555 h 3258"/>
              <a:gd name="T12" fmla="*/ 1403220 w 4104"/>
              <a:gd name="T13" fmla="*/ 218629 h 3258"/>
              <a:gd name="T14" fmla="*/ 1506732 w 4104"/>
              <a:gd name="T15" fmla="*/ 179638 h 3258"/>
              <a:gd name="T16" fmla="*/ 1515552 w 4104"/>
              <a:gd name="T17" fmla="*/ 171747 h 3258"/>
              <a:gd name="T18" fmla="*/ 1661769 w 4104"/>
              <a:gd name="T19" fmla="*/ 94693 h 3258"/>
              <a:gd name="T20" fmla="*/ 1707259 w 4104"/>
              <a:gd name="T21" fmla="*/ 65450 h 3258"/>
              <a:gd name="T22" fmla="*/ 1782920 w 4104"/>
              <a:gd name="T23" fmla="*/ 168962 h 3258"/>
              <a:gd name="T24" fmla="*/ 1904536 w 4104"/>
              <a:gd name="T25" fmla="*/ 437723 h 3258"/>
              <a:gd name="T26" fmla="*/ 1866009 w 4104"/>
              <a:gd name="T27" fmla="*/ 518955 h 3258"/>
              <a:gd name="T28" fmla="*/ 1689156 w 4104"/>
              <a:gd name="T29" fmla="*/ 417763 h 3258"/>
              <a:gd name="T30" fmla="*/ 1608388 w 4104"/>
              <a:gd name="T31" fmla="*/ 504565 h 3258"/>
              <a:gd name="T32" fmla="*/ 1564291 w 4104"/>
              <a:gd name="T33" fmla="*/ 790501 h 3258"/>
              <a:gd name="T34" fmla="*/ 1485844 w 4104"/>
              <a:gd name="T35" fmla="*/ 939039 h 3258"/>
              <a:gd name="T36" fmla="*/ 1564755 w 4104"/>
              <a:gd name="T37" fmla="*/ 1131210 h 3258"/>
              <a:gd name="T38" fmla="*/ 1490950 w 4104"/>
              <a:gd name="T39" fmla="*/ 1333593 h 3258"/>
              <a:gd name="T40" fmla="*/ 1361444 w 4104"/>
              <a:gd name="T41" fmla="*/ 1450567 h 3258"/>
              <a:gd name="T42" fmla="*/ 1300172 w 4104"/>
              <a:gd name="T43" fmla="*/ 1446853 h 3258"/>
              <a:gd name="T44" fmla="*/ 1375369 w 4104"/>
              <a:gd name="T45" fmla="*/ 1365622 h 3258"/>
              <a:gd name="T46" fmla="*/ 1441747 w 4104"/>
              <a:gd name="T47" fmla="*/ 1308063 h 3258"/>
              <a:gd name="T48" fmla="*/ 1501162 w 4104"/>
              <a:gd name="T49" fmla="*/ 1149313 h 3258"/>
              <a:gd name="T50" fmla="*/ 1385117 w 4104"/>
              <a:gd name="T51" fmla="*/ 1030947 h 3258"/>
              <a:gd name="T52" fmla="*/ 1297387 w 4104"/>
              <a:gd name="T53" fmla="*/ 1269072 h 3258"/>
              <a:gd name="T54" fmla="*/ 1174843 w 4104"/>
              <a:gd name="T55" fmla="*/ 1414825 h 3258"/>
              <a:gd name="T56" fmla="*/ 981279 w 4104"/>
              <a:gd name="T57" fmla="*/ 1486309 h 3258"/>
              <a:gd name="T58" fmla="*/ 1070402 w 4104"/>
              <a:gd name="T59" fmla="*/ 1401364 h 3258"/>
              <a:gd name="T60" fmla="*/ 1237043 w 4104"/>
              <a:gd name="T61" fmla="*/ 1190161 h 3258"/>
              <a:gd name="T62" fmla="*/ 1134923 w 4104"/>
              <a:gd name="T63" fmla="*/ 981279 h 3258"/>
              <a:gd name="T64" fmla="*/ 891692 w 4104"/>
              <a:gd name="T65" fmla="*/ 909331 h 3258"/>
              <a:gd name="T66" fmla="*/ 740369 w 4104"/>
              <a:gd name="T67" fmla="*/ 1066689 h 3258"/>
              <a:gd name="T68" fmla="*/ 850380 w 4104"/>
              <a:gd name="T69" fmla="*/ 1280212 h 3258"/>
              <a:gd name="T70" fmla="*/ 818816 w 4104"/>
              <a:gd name="T71" fmla="*/ 1476097 h 3258"/>
              <a:gd name="T72" fmla="*/ 793286 w 4104"/>
              <a:gd name="T73" fmla="*/ 1337771 h 3258"/>
              <a:gd name="T74" fmla="*/ 636857 w 4104"/>
              <a:gd name="T75" fmla="*/ 1106144 h 3258"/>
              <a:gd name="T76" fmla="*/ 705556 w 4104"/>
              <a:gd name="T77" fmla="*/ 1329416 h 3258"/>
              <a:gd name="T78" fmla="*/ 629894 w 4104"/>
              <a:gd name="T79" fmla="*/ 1510446 h 3258"/>
              <a:gd name="T80" fmla="*/ 606685 w 4104"/>
              <a:gd name="T81" fmla="*/ 1391152 h 3258"/>
              <a:gd name="T82" fmla="*/ 576977 w 4104"/>
              <a:gd name="T83" fmla="*/ 1137244 h 3258"/>
              <a:gd name="T84" fmla="*/ 559338 w 4104"/>
              <a:gd name="T85" fmla="*/ 1009130 h 3258"/>
              <a:gd name="T86" fmla="*/ 622003 w 4104"/>
              <a:gd name="T87" fmla="*/ 848524 h 3258"/>
              <a:gd name="T88" fmla="*/ 538914 w 4104"/>
              <a:gd name="T89" fmla="*/ 637785 h 3258"/>
              <a:gd name="T90" fmla="*/ 520347 w 4104"/>
              <a:gd name="T91" fmla="*/ 498067 h 3258"/>
              <a:gd name="T92" fmla="*/ 468823 w 4104"/>
              <a:gd name="T93" fmla="*/ 531952 h 3258"/>
              <a:gd name="T94" fmla="*/ 408480 w 4104"/>
              <a:gd name="T95" fmla="*/ 529631 h 3258"/>
              <a:gd name="T96" fmla="*/ 347672 w 4104"/>
              <a:gd name="T97" fmla="*/ 597401 h 3258"/>
              <a:gd name="T98" fmla="*/ 267833 w 4104"/>
              <a:gd name="T99" fmla="*/ 596473 h 3258"/>
              <a:gd name="T100" fmla="*/ 103048 w 4104"/>
              <a:gd name="T101" fmla="*/ 524525 h 3258"/>
              <a:gd name="T102" fmla="*/ 0 w 4104"/>
              <a:gd name="T103" fmla="*/ 538450 h 3258"/>
              <a:gd name="T104" fmla="*/ 92372 w 4104"/>
              <a:gd name="T105" fmla="*/ 500852 h 3258"/>
              <a:gd name="T106" fmla="*/ 89123 w 4104"/>
              <a:gd name="T107" fmla="*/ 439116 h 3258"/>
              <a:gd name="T108" fmla="*/ 191243 w 4104"/>
              <a:gd name="T109" fmla="*/ 531024 h 3258"/>
              <a:gd name="T110" fmla="*/ 220022 w 4104"/>
              <a:gd name="T111" fmla="*/ 484141 h 3258"/>
              <a:gd name="T112" fmla="*/ 245552 w 4104"/>
              <a:gd name="T113" fmla="*/ 468823 h 3258"/>
              <a:gd name="T114" fmla="*/ 365775 w 4104"/>
              <a:gd name="T115" fmla="*/ 333746 h 3258"/>
              <a:gd name="T116" fmla="*/ 498995 w 4104"/>
              <a:gd name="T117" fmla="*/ 391769 h 3258"/>
              <a:gd name="T118" fmla="*/ 565837 w 4104"/>
              <a:gd name="T119" fmla="*/ 462789 h 3258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</a:gdLst>
            <a:cxnLst>
              <a:cxn ang="T120">
                <a:pos x="T0" y="T1"/>
              </a:cxn>
              <a:cxn ang="T121">
                <a:pos x="T2" y="T3"/>
              </a:cxn>
              <a:cxn ang="T122">
                <a:pos x="T4" y="T5"/>
              </a:cxn>
              <a:cxn ang="T123">
                <a:pos x="T6" y="T7"/>
              </a:cxn>
              <a:cxn ang="T124">
                <a:pos x="T8" y="T9"/>
              </a:cxn>
              <a:cxn ang="T125">
                <a:pos x="T10" y="T11"/>
              </a:cxn>
              <a:cxn ang="T126">
                <a:pos x="T12" y="T13"/>
              </a:cxn>
              <a:cxn ang="T127">
                <a:pos x="T14" y="T15"/>
              </a:cxn>
              <a:cxn ang="T128">
                <a:pos x="T16" y="T17"/>
              </a:cxn>
              <a:cxn ang="T129">
                <a:pos x="T18" y="T19"/>
              </a:cxn>
              <a:cxn ang="T130">
                <a:pos x="T20" y="T21"/>
              </a:cxn>
              <a:cxn ang="T131">
                <a:pos x="T22" y="T23"/>
              </a:cxn>
              <a:cxn ang="T132">
                <a:pos x="T24" y="T25"/>
              </a:cxn>
              <a:cxn ang="T133">
                <a:pos x="T26" y="T27"/>
              </a:cxn>
              <a:cxn ang="T134">
                <a:pos x="T28" y="T29"/>
              </a:cxn>
              <a:cxn ang="T135">
                <a:pos x="T30" y="T31"/>
              </a:cxn>
              <a:cxn ang="T136">
                <a:pos x="T32" y="T33"/>
              </a:cxn>
              <a:cxn ang="T137">
                <a:pos x="T34" y="T35"/>
              </a:cxn>
              <a:cxn ang="T138">
                <a:pos x="T36" y="T37"/>
              </a:cxn>
              <a:cxn ang="T139">
                <a:pos x="T38" y="T39"/>
              </a:cxn>
              <a:cxn ang="T140">
                <a:pos x="T40" y="T41"/>
              </a:cxn>
              <a:cxn ang="T141">
                <a:pos x="T42" y="T43"/>
              </a:cxn>
              <a:cxn ang="T142">
                <a:pos x="T44" y="T45"/>
              </a:cxn>
              <a:cxn ang="T143">
                <a:pos x="T46" y="T47"/>
              </a:cxn>
              <a:cxn ang="T144">
                <a:pos x="T48" y="T49"/>
              </a:cxn>
              <a:cxn ang="T145">
                <a:pos x="T50" y="T51"/>
              </a:cxn>
              <a:cxn ang="T146">
                <a:pos x="T52" y="T53"/>
              </a:cxn>
              <a:cxn ang="T147">
                <a:pos x="T54" y="T55"/>
              </a:cxn>
              <a:cxn ang="T148">
                <a:pos x="T56" y="T57"/>
              </a:cxn>
              <a:cxn ang="T149">
                <a:pos x="T58" y="T59"/>
              </a:cxn>
              <a:cxn ang="T150">
                <a:pos x="T60" y="T61"/>
              </a:cxn>
              <a:cxn ang="T151">
                <a:pos x="T62" y="T63"/>
              </a:cxn>
              <a:cxn ang="T152">
                <a:pos x="T64" y="T65"/>
              </a:cxn>
              <a:cxn ang="T153">
                <a:pos x="T66" y="T67"/>
              </a:cxn>
              <a:cxn ang="T154">
                <a:pos x="T68" y="T69"/>
              </a:cxn>
              <a:cxn ang="T155">
                <a:pos x="T70" y="T71"/>
              </a:cxn>
              <a:cxn ang="T156">
                <a:pos x="T72" y="T73"/>
              </a:cxn>
              <a:cxn ang="T157">
                <a:pos x="T74" y="T75"/>
              </a:cxn>
              <a:cxn ang="T158">
                <a:pos x="T76" y="T77"/>
              </a:cxn>
              <a:cxn ang="T159">
                <a:pos x="T78" y="T79"/>
              </a:cxn>
              <a:cxn ang="T160">
                <a:pos x="T80" y="T81"/>
              </a:cxn>
              <a:cxn ang="T161">
                <a:pos x="T82" y="T83"/>
              </a:cxn>
              <a:cxn ang="T162">
                <a:pos x="T84" y="T85"/>
              </a:cxn>
              <a:cxn ang="T163">
                <a:pos x="T86" y="T87"/>
              </a:cxn>
              <a:cxn ang="T164">
                <a:pos x="T88" y="T89"/>
              </a:cxn>
              <a:cxn ang="T165">
                <a:pos x="T90" y="T91"/>
              </a:cxn>
              <a:cxn ang="T166">
                <a:pos x="T92" y="T93"/>
              </a:cxn>
              <a:cxn ang="T167">
                <a:pos x="T94" y="T95"/>
              </a:cxn>
              <a:cxn ang="T168">
                <a:pos x="T96" y="T97"/>
              </a:cxn>
              <a:cxn ang="T169">
                <a:pos x="T98" y="T99"/>
              </a:cxn>
              <a:cxn ang="T170">
                <a:pos x="T100" y="T101"/>
              </a:cxn>
              <a:cxn ang="T171">
                <a:pos x="T102" y="T103"/>
              </a:cxn>
              <a:cxn ang="T172">
                <a:pos x="T104" y="T105"/>
              </a:cxn>
              <a:cxn ang="T173">
                <a:pos x="T106" y="T107"/>
              </a:cxn>
              <a:cxn ang="T174">
                <a:pos x="T108" y="T109"/>
              </a:cxn>
              <a:cxn ang="T175">
                <a:pos x="T110" y="T111"/>
              </a:cxn>
              <a:cxn ang="T176">
                <a:pos x="T112" y="T113"/>
              </a:cxn>
              <a:cxn ang="T177">
                <a:pos x="T114" y="T115"/>
              </a:cxn>
              <a:cxn ang="T178">
                <a:pos x="T116" y="T117"/>
              </a:cxn>
              <a:cxn ang="T179">
                <a:pos x="T118" y="T119"/>
              </a:cxn>
            </a:cxnLst>
            <a:rect l="0" t="0" r="r" b="b"/>
            <a:pathLst>
              <a:path w="4104" h="3258">
                <a:moveTo>
                  <a:pt x="1307" y="957"/>
                </a:moveTo>
                <a:lnTo>
                  <a:pt x="1307" y="957"/>
                </a:lnTo>
                <a:lnTo>
                  <a:pt x="1321" y="947"/>
                </a:lnTo>
                <a:lnTo>
                  <a:pt x="1339" y="936"/>
                </a:lnTo>
                <a:lnTo>
                  <a:pt x="1363" y="923"/>
                </a:lnTo>
                <a:lnTo>
                  <a:pt x="1392" y="909"/>
                </a:lnTo>
                <a:lnTo>
                  <a:pt x="1427" y="893"/>
                </a:lnTo>
                <a:lnTo>
                  <a:pt x="1466" y="876"/>
                </a:lnTo>
                <a:lnTo>
                  <a:pt x="1511" y="862"/>
                </a:lnTo>
                <a:lnTo>
                  <a:pt x="1533" y="855"/>
                </a:lnTo>
                <a:lnTo>
                  <a:pt x="1557" y="849"/>
                </a:lnTo>
                <a:lnTo>
                  <a:pt x="1583" y="843"/>
                </a:lnTo>
                <a:lnTo>
                  <a:pt x="1608" y="838"/>
                </a:lnTo>
                <a:lnTo>
                  <a:pt x="1634" y="834"/>
                </a:lnTo>
                <a:lnTo>
                  <a:pt x="1661" y="831"/>
                </a:lnTo>
                <a:lnTo>
                  <a:pt x="1688" y="828"/>
                </a:lnTo>
                <a:lnTo>
                  <a:pt x="1716" y="828"/>
                </a:lnTo>
                <a:lnTo>
                  <a:pt x="1744" y="828"/>
                </a:lnTo>
                <a:lnTo>
                  <a:pt x="1773" y="831"/>
                </a:lnTo>
                <a:lnTo>
                  <a:pt x="1802" y="834"/>
                </a:lnTo>
                <a:lnTo>
                  <a:pt x="1831" y="839"/>
                </a:lnTo>
                <a:lnTo>
                  <a:pt x="1860" y="846"/>
                </a:lnTo>
                <a:lnTo>
                  <a:pt x="1890" y="856"/>
                </a:lnTo>
                <a:lnTo>
                  <a:pt x="1918" y="867"/>
                </a:lnTo>
                <a:lnTo>
                  <a:pt x="1948" y="879"/>
                </a:lnTo>
                <a:lnTo>
                  <a:pt x="1970" y="887"/>
                </a:lnTo>
                <a:lnTo>
                  <a:pt x="1996" y="895"/>
                </a:lnTo>
                <a:lnTo>
                  <a:pt x="2031" y="906"/>
                </a:lnTo>
                <a:lnTo>
                  <a:pt x="2073" y="918"/>
                </a:lnTo>
                <a:lnTo>
                  <a:pt x="2122" y="930"/>
                </a:lnTo>
                <a:lnTo>
                  <a:pt x="2175" y="942"/>
                </a:lnTo>
                <a:lnTo>
                  <a:pt x="2231" y="953"/>
                </a:lnTo>
                <a:lnTo>
                  <a:pt x="2261" y="958"/>
                </a:lnTo>
                <a:lnTo>
                  <a:pt x="2291" y="961"/>
                </a:lnTo>
                <a:lnTo>
                  <a:pt x="2321" y="965"/>
                </a:lnTo>
                <a:lnTo>
                  <a:pt x="2352" y="967"/>
                </a:lnTo>
                <a:lnTo>
                  <a:pt x="2384" y="969"/>
                </a:lnTo>
                <a:lnTo>
                  <a:pt x="2413" y="969"/>
                </a:lnTo>
                <a:lnTo>
                  <a:pt x="2443" y="967"/>
                </a:lnTo>
                <a:lnTo>
                  <a:pt x="2473" y="966"/>
                </a:lnTo>
                <a:lnTo>
                  <a:pt x="2503" y="963"/>
                </a:lnTo>
                <a:lnTo>
                  <a:pt x="2532" y="958"/>
                </a:lnTo>
                <a:lnTo>
                  <a:pt x="2560" y="952"/>
                </a:lnTo>
                <a:lnTo>
                  <a:pt x="2587" y="943"/>
                </a:lnTo>
                <a:lnTo>
                  <a:pt x="2613" y="934"/>
                </a:lnTo>
                <a:lnTo>
                  <a:pt x="2638" y="922"/>
                </a:lnTo>
                <a:lnTo>
                  <a:pt x="2660" y="907"/>
                </a:lnTo>
                <a:lnTo>
                  <a:pt x="2683" y="892"/>
                </a:lnTo>
                <a:lnTo>
                  <a:pt x="2665" y="895"/>
                </a:lnTo>
                <a:lnTo>
                  <a:pt x="2647" y="898"/>
                </a:lnTo>
                <a:lnTo>
                  <a:pt x="2627" y="900"/>
                </a:lnTo>
                <a:lnTo>
                  <a:pt x="2604" y="900"/>
                </a:lnTo>
                <a:lnTo>
                  <a:pt x="2593" y="900"/>
                </a:lnTo>
                <a:lnTo>
                  <a:pt x="2583" y="898"/>
                </a:lnTo>
                <a:lnTo>
                  <a:pt x="2573" y="895"/>
                </a:lnTo>
                <a:lnTo>
                  <a:pt x="2563" y="892"/>
                </a:lnTo>
                <a:lnTo>
                  <a:pt x="2556" y="887"/>
                </a:lnTo>
                <a:lnTo>
                  <a:pt x="2550" y="881"/>
                </a:lnTo>
                <a:lnTo>
                  <a:pt x="2555" y="880"/>
                </a:lnTo>
                <a:lnTo>
                  <a:pt x="2568" y="879"/>
                </a:lnTo>
                <a:lnTo>
                  <a:pt x="2587" y="874"/>
                </a:lnTo>
                <a:lnTo>
                  <a:pt x="2599" y="870"/>
                </a:lnTo>
                <a:lnTo>
                  <a:pt x="2613" y="865"/>
                </a:lnTo>
                <a:lnTo>
                  <a:pt x="2626" y="859"/>
                </a:lnTo>
                <a:lnTo>
                  <a:pt x="2640" y="852"/>
                </a:lnTo>
                <a:lnTo>
                  <a:pt x="2654" y="843"/>
                </a:lnTo>
                <a:lnTo>
                  <a:pt x="2669" y="831"/>
                </a:lnTo>
                <a:lnTo>
                  <a:pt x="2684" y="817"/>
                </a:lnTo>
                <a:lnTo>
                  <a:pt x="2699" y="802"/>
                </a:lnTo>
                <a:lnTo>
                  <a:pt x="2712" y="784"/>
                </a:lnTo>
                <a:lnTo>
                  <a:pt x="2725" y="762"/>
                </a:lnTo>
                <a:lnTo>
                  <a:pt x="2732" y="750"/>
                </a:lnTo>
                <a:lnTo>
                  <a:pt x="2741" y="737"/>
                </a:lnTo>
                <a:lnTo>
                  <a:pt x="2753" y="722"/>
                </a:lnTo>
                <a:lnTo>
                  <a:pt x="2768" y="705"/>
                </a:lnTo>
                <a:lnTo>
                  <a:pt x="2785" y="688"/>
                </a:lnTo>
                <a:lnTo>
                  <a:pt x="2796" y="680"/>
                </a:lnTo>
                <a:lnTo>
                  <a:pt x="2807" y="672"/>
                </a:lnTo>
                <a:lnTo>
                  <a:pt x="2818" y="665"/>
                </a:lnTo>
                <a:lnTo>
                  <a:pt x="2830" y="659"/>
                </a:lnTo>
                <a:lnTo>
                  <a:pt x="2814" y="663"/>
                </a:lnTo>
                <a:lnTo>
                  <a:pt x="2776" y="674"/>
                </a:lnTo>
                <a:lnTo>
                  <a:pt x="2754" y="681"/>
                </a:lnTo>
                <a:lnTo>
                  <a:pt x="2731" y="689"/>
                </a:lnTo>
                <a:lnTo>
                  <a:pt x="2712" y="698"/>
                </a:lnTo>
                <a:lnTo>
                  <a:pt x="2704" y="702"/>
                </a:lnTo>
                <a:lnTo>
                  <a:pt x="2696" y="707"/>
                </a:lnTo>
                <a:lnTo>
                  <a:pt x="2714" y="695"/>
                </a:lnTo>
                <a:lnTo>
                  <a:pt x="2764" y="666"/>
                </a:lnTo>
                <a:lnTo>
                  <a:pt x="2794" y="648"/>
                </a:lnTo>
                <a:lnTo>
                  <a:pt x="2827" y="632"/>
                </a:lnTo>
                <a:lnTo>
                  <a:pt x="2862" y="615"/>
                </a:lnTo>
                <a:lnTo>
                  <a:pt x="2894" y="601"/>
                </a:lnTo>
                <a:lnTo>
                  <a:pt x="2907" y="590"/>
                </a:lnTo>
                <a:lnTo>
                  <a:pt x="2937" y="565"/>
                </a:lnTo>
                <a:lnTo>
                  <a:pt x="2954" y="549"/>
                </a:lnTo>
                <a:lnTo>
                  <a:pt x="2970" y="532"/>
                </a:lnTo>
                <a:lnTo>
                  <a:pt x="2982" y="515"/>
                </a:lnTo>
                <a:lnTo>
                  <a:pt x="2987" y="508"/>
                </a:lnTo>
                <a:lnTo>
                  <a:pt x="2990" y="501"/>
                </a:lnTo>
                <a:lnTo>
                  <a:pt x="2969" y="503"/>
                </a:lnTo>
                <a:lnTo>
                  <a:pt x="2921" y="509"/>
                </a:lnTo>
                <a:lnTo>
                  <a:pt x="2893" y="514"/>
                </a:lnTo>
                <a:lnTo>
                  <a:pt x="2865" y="519"/>
                </a:lnTo>
                <a:lnTo>
                  <a:pt x="2843" y="526"/>
                </a:lnTo>
                <a:lnTo>
                  <a:pt x="2834" y="530"/>
                </a:lnTo>
                <a:lnTo>
                  <a:pt x="2826" y="535"/>
                </a:lnTo>
                <a:lnTo>
                  <a:pt x="2848" y="523"/>
                </a:lnTo>
                <a:lnTo>
                  <a:pt x="2870" y="512"/>
                </a:lnTo>
                <a:lnTo>
                  <a:pt x="2899" y="499"/>
                </a:lnTo>
                <a:lnTo>
                  <a:pt x="2930" y="487"/>
                </a:lnTo>
                <a:lnTo>
                  <a:pt x="2947" y="481"/>
                </a:lnTo>
                <a:lnTo>
                  <a:pt x="2963" y="477"/>
                </a:lnTo>
                <a:lnTo>
                  <a:pt x="2979" y="473"/>
                </a:lnTo>
                <a:lnTo>
                  <a:pt x="2995" y="471"/>
                </a:lnTo>
                <a:lnTo>
                  <a:pt x="3009" y="470"/>
                </a:lnTo>
                <a:lnTo>
                  <a:pt x="3023" y="471"/>
                </a:lnTo>
                <a:lnTo>
                  <a:pt x="3029" y="465"/>
                </a:lnTo>
                <a:lnTo>
                  <a:pt x="3047" y="450"/>
                </a:lnTo>
                <a:lnTo>
                  <a:pt x="3072" y="428"/>
                </a:lnTo>
                <a:lnTo>
                  <a:pt x="3087" y="417"/>
                </a:lnTo>
                <a:lnTo>
                  <a:pt x="3104" y="405"/>
                </a:lnTo>
                <a:lnTo>
                  <a:pt x="3121" y="396"/>
                </a:lnTo>
                <a:lnTo>
                  <a:pt x="3140" y="386"/>
                </a:lnTo>
                <a:lnTo>
                  <a:pt x="3158" y="379"/>
                </a:lnTo>
                <a:lnTo>
                  <a:pt x="3176" y="374"/>
                </a:lnTo>
                <a:lnTo>
                  <a:pt x="3186" y="372"/>
                </a:lnTo>
                <a:lnTo>
                  <a:pt x="3195" y="372"/>
                </a:lnTo>
                <a:lnTo>
                  <a:pt x="3204" y="372"/>
                </a:lnTo>
                <a:lnTo>
                  <a:pt x="3212" y="373"/>
                </a:lnTo>
                <a:lnTo>
                  <a:pt x="3222" y="374"/>
                </a:lnTo>
                <a:lnTo>
                  <a:pt x="3230" y="378"/>
                </a:lnTo>
                <a:lnTo>
                  <a:pt x="3237" y="381"/>
                </a:lnTo>
                <a:lnTo>
                  <a:pt x="3246" y="387"/>
                </a:lnTo>
                <a:lnTo>
                  <a:pt x="3229" y="381"/>
                </a:lnTo>
                <a:lnTo>
                  <a:pt x="3188" y="368"/>
                </a:lnTo>
                <a:lnTo>
                  <a:pt x="3164" y="362"/>
                </a:lnTo>
                <a:lnTo>
                  <a:pt x="3140" y="356"/>
                </a:lnTo>
                <a:lnTo>
                  <a:pt x="3117" y="351"/>
                </a:lnTo>
                <a:lnTo>
                  <a:pt x="3099" y="350"/>
                </a:lnTo>
                <a:lnTo>
                  <a:pt x="3121" y="346"/>
                </a:lnTo>
                <a:lnTo>
                  <a:pt x="3142" y="344"/>
                </a:lnTo>
                <a:lnTo>
                  <a:pt x="3170" y="344"/>
                </a:lnTo>
                <a:lnTo>
                  <a:pt x="3184" y="344"/>
                </a:lnTo>
                <a:lnTo>
                  <a:pt x="3199" y="345"/>
                </a:lnTo>
                <a:lnTo>
                  <a:pt x="3213" y="348"/>
                </a:lnTo>
                <a:lnTo>
                  <a:pt x="3228" y="351"/>
                </a:lnTo>
                <a:lnTo>
                  <a:pt x="3241" y="356"/>
                </a:lnTo>
                <a:lnTo>
                  <a:pt x="3254" y="362"/>
                </a:lnTo>
                <a:lnTo>
                  <a:pt x="3265" y="370"/>
                </a:lnTo>
                <a:lnTo>
                  <a:pt x="3274" y="379"/>
                </a:lnTo>
                <a:lnTo>
                  <a:pt x="3282" y="379"/>
                </a:lnTo>
                <a:lnTo>
                  <a:pt x="3292" y="376"/>
                </a:lnTo>
                <a:lnTo>
                  <a:pt x="3307" y="370"/>
                </a:lnTo>
                <a:lnTo>
                  <a:pt x="3326" y="361"/>
                </a:lnTo>
                <a:lnTo>
                  <a:pt x="3351" y="345"/>
                </a:lnTo>
                <a:lnTo>
                  <a:pt x="3382" y="324"/>
                </a:lnTo>
                <a:lnTo>
                  <a:pt x="3421" y="295"/>
                </a:lnTo>
                <a:lnTo>
                  <a:pt x="3440" y="280"/>
                </a:lnTo>
                <a:lnTo>
                  <a:pt x="3461" y="265"/>
                </a:lnTo>
                <a:lnTo>
                  <a:pt x="3487" y="248"/>
                </a:lnTo>
                <a:lnTo>
                  <a:pt x="3515" y="231"/>
                </a:lnTo>
                <a:lnTo>
                  <a:pt x="3543" y="217"/>
                </a:lnTo>
                <a:lnTo>
                  <a:pt x="3556" y="211"/>
                </a:lnTo>
                <a:lnTo>
                  <a:pt x="3568" y="206"/>
                </a:lnTo>
                <a:lnTo>
                  <a:pt x="3580" y="204"/>
                </a:lnTo>
                <a:lnTo>
                  <a:pt x="3590" y="203"/>
                </a:lnTo>
                <a:lnTo>
                  <a:pt x="3588" y="181"/>
                </a:lnTo>
                <a:lnTo>
                  <a:pt x="3588" y="158"/>
                </a:lnTo>
                <a:lnTo>
                  <a:pt x="3591" y="128"/>
                </a:lnTo>
                <a:lnTo>
                  <a:pt x="3593" y="113"/>
                </a:lnTo>
                <a:lnTo>
                  <a:pt x="3597" y="96"/>
                </a:lnTo>
                <a:lnTo>
                  <a:pt x="3602" y="79"/>
                </a:lnTo>
                <a:lnTo>
                  <a:pt x="3608" y="62"/>
                </a:lnTo>
                <a:lnTo>
                  <a:pt x="3615" y="46"/>
                </a:lnTo>
                <a:lnTo>
                  <a:pt x="3623" y="30"/>
                </a:lnTo>
                <a:lnTo>
                  <a:pt x="3634" y="14"/>
                </a:lnTo>
                <a:lnTo>
                  <a:pt x="3646" y="0"/>
                </a:lnTo>
                <a:lnTo>
                  <a:pt x="3651" y="24"/>
                </a:lnTo>
                <a:lnTo>
                  <a:pt x="3663" y="79"/>
                </a:lnTo>
                <a:lnTo>
                  <a:pt x="3671" y="111"/>
                </a:lnTo>
                <a:lnTo>
                  <a:pt x="3678" y="141"/>
                </a:lnTo>
                <a:lnTo>
                  <a:pt x="3687" y="167"/>
                </a:lnTo>
                <a:lnTo>
                  <a:pt x="3690" y="176"/>
                </a:lnTo>
                <a:lnTo>
                  <a:pt x="3694" y="183"/>
                </a:lnTo>
                <a:lnTo>
                  <a:pt x="3702" y="187"/>
                </a:lnTo>
                <a:lnTo>
                  <a:pt x="3713" y="192"/>
                </a:lnTo>
                <a:lnTo>
                  <a:pt x="3725" y="199"/>
                </a:lnTo>
                <a:lnTo>
                  <a:pt x="3738" y="207"/>
                </a:lnTo>
                <a:lnTo>
                  <a:pt x="3753" y="218"/>
                </a:lnTo>
                <a:lnTo>
                  <a:pt x="3766" y="231"/>
                </a:lnTo>
                <a:lnTo>
                  <a:pt x="3771" y="239"/>
                </a:lnTo>
                <a:lnTo>
                  <a:pt x="3777" y="247"/>
                </a:lnTo>
                <a:lnTo>
                  <a:pt x="3786" y="260"/>
                </a:lnTo>
                <a:lnTo>
                  <a:pt x="3797" y="276"/>
                </a:lnTo>
                <a:lnTo>
                  <a:pt x="3810" y="300"/>
                </a:lnTo>
                <a:lnTo>
                  <a:pt x="3826" y="328"/>
                </a:lnTo>
                <a:lnTo>
                  <a:pt x="3841" y="364"/>
                </a:lnTo>
                <a:lnTo>
                  <a:pt x="3850" y="385"/>
                </a:lnTo>
                <a:lnTo>
                  <a:pt x="3857" y="408"/>
                </a:lnTo>
                <a:lnTo>
                  <a:pt x="3864" y="432"/>
                </a:lnTo>
                <a:lnTo>
                  <a:pt x="3871" y="457"/>
                </a:lnTo>
                <a:lnTo>
                  <a:pt x="3937" y="645"/>
                </a:lnTo>
                <a:lnTo>
                  <a:pt x="3963" y="676"/>
                </a:lnTo>
                <a:lnTo>
                  <a:pt x="3989" y="711"/>
                </a:lnTo>
                <a:lnTo>
                  <a:pt x="4019" y="754"/>
                </a:lnTo>
                <a:lnTo>
                  <a:pt x="4034" y="778"/>
                </a:lnTo>
                <a:lnTo>
                  <a:pt x="4049" y="802"/>
                </a:lnTo>
                <a:lnTo>
                  <a:pt x="4063" y="827"/>
                </a:lnTo>
                <a:lnTo>
                  <a:pt x="4076" y="851"/>
                </a:lnTo>
                <a:lnTo>
                  <a:pt x="4087" y="876"/>
                </a:lnTo>
                <a:lnTo>
                  <a:pt x="4096" y="900"/>
                </a:lnTo>
                <a:lnTo>
                  <a:pt x="4100" y="922"/>
                </a:lnTo>
                <a:lnTo>
                  <a:pt x="4103" y="933"/>
                </a:lnTo>
                <a:lnTo>
                  <a:pt x="4103" y="943"/>
                </a:lnTo>
                <a:lnTo>
                  <a:pt x="4104" y="964"/>
                </a:lnTo>
                <a:lnTo>
                  <a:pt x="4103" y="985"/>
                </a:lnTo>
                <a:lnTo>
                  <a:pt x="4100" y="1010"/>
                </a:lnTo>
                <a:lnTo>
                  <a:pt x="4098" y="1024"/>
                </a:lnTo>
                <a:lnTo>
                  <a:pt x="4094" y="1037"/>
                </a:lnTo>
                <a:lnTo>
                  <a:pt x="4091" y="1050"/>
                </a:lnTo>
                <a:lnTo>
                  <a:pt x="4086" y="1061"/>
                </a:lnTo>
                <a:lnTo>
                  <a:pt x="4079" y="1072"/>
                </a:lnTo>
                <a:lnTo>
                  <a:pt x="4072" y="1081"/>
                </a:lnTo>
                <a:lnTo>
                  <a:pt x="4063" y="1090"/>
                </a:lnTo>
                <a:lnTo>
                  <a:pt x="4052" y="1094"/>
                </a:lnTo>
                <a:lnTo>
                  <a:pt x="4050" y="1097"/>
                </a:lnTo>
                <a:lnTo>
                  <a:pt x="4044" y="1104"/>
                </a:lnTo>
                <a:lnTo>
                  <a:pt x="4033" y="1112"/>
                </a:lnTo>
                <a:lnTo>
                  <a:pt x="4027" y="1116"/>
                </a:lnTo>
                <a:lnTo>
                  <a:pt x="4020" y="1118"/>
                </a:lnTo>
                <a:lnTo>
                  <a:pt x="4012" y="1121"/>
                </a:lnTo>
                <a:lnTo>
                  <a:pt x="4003" y="1121"/>
                </a:lnTo>
                <a:lnTo>
                  <a:pt x="3994" y="1118"/>
                </a:lnTo>
                <a:lnTo>
                  <a:pt x="3984" y="1115"/>
                </a:lnTo>
                <a:lnTo>
                  <a:pt x="3973" y="1108"/>
                </a:lnTo>
                <a:lnTo>
                  <a:pt x="3963" y="1098"/>
                </a:lnTo>
                <a:lnTo>
                  <a:pt x="3952" y="1085"/>
                </a:lnTo>
                <a:lnTo>
                  <a:pt x="3940" y="1068"/>
                </a:lnTo>
                <a:lnTo>
                  <a:pt x="3913" y="1013"/>
                </a:lnTo>
                <a:lnTo>
                  <a:pt x="3879" y="1002"/>
                </a:lnTo>
                <a:lnTo>
                  <a:pt x="3843" y="990"/>
                </a:lnTo>
                <a:lnTo>
                  <a:pt x="3798" y="975"/>
                </a:lnTo>
                <a:lnTo>
                  <a:pt x="3749" y="955"/>
                </a:lnTo>
                <a:lnTo>
                  <a:pt x="3701" y="934"/>
                </a:lnTo>
                <a:lnTo>
                  <a:pt x="3678" y="923"/>
                </a:lnTo>
                <a:lnTo>
                  <a:pt x="3658" y="911"/>
                </a:lnTo>
                <a:lnTo>
                  <a:pt x="3639" y="900"/>
                </a:lnTo>
                <a:lnTo>
                  <a:pt x="3622" y="888"/>
                </a:lnTo>
                <a:lnTo>
                  <a:pt x="3617" y="888"/>
                </a:lnTo>
                <a:lnTo>
                  <a:pt x="3603" y="891"/>
                </a:lnTo>
                <a:lnTo>
                  <a:pt x="3593" y="893"/>
                </a:lnTo>
                <a:lnTo>
                  <a:pt x="3581" y="897"/>
                </a:lnTo>
                <a:lnTo>
                  <a:pt x="3569" y="903"/>
                </a:lnTo>
                <a:lnTo>
                  <a:pt x="3557" y="910"/>
                </a:lnTo>
                <a:lnTo>
                  <a:pt x="3544" y="921"/>
                </a:lnTo>
                <a:lnTo>
                  <a:pt x="3530" y="934"/>
                </a:lnTo>
                <a:lnTo>
                  <a:pt x="3518" y="949"/>
                </a:lnTo>
                <a:lnTo>
                  <a:pt x="3505" y="969"/>
                </a:lnTo>
                <a:lnTo>
                  <a:pt x="3493" y="993"/>
                </a:lnTo>
                <a:lnTo>
                  <a:pt x="3482" y="1019"/>
                </a:lnTo>
                <a:lnTo>
                  <a:pt x="3472" y="1051"/>
                </a:lnTo>
                <a:lnTo>
                  <a:pt x="3469" y="1068"/>
                </a:lnTo>
                <a:lnTo>
                  <a:pt x="3465" y="1087"/>
                </a:lnTo>
                <a:lnTo>
                  <a:pt x="3457" y="1147"/>
                </a:lnTo>
                <a:lnTo>
                  <a:pt x="3447" y="1209"/>
                </a:lnTo>
                <a:lnTo>
                  <a:pt x="3434" y="1284"/>
                </a:lnTo>
                <a:lnTo>
                  <a:pt x="3417" y="1363"/>
                </a:lnTo>
                <a:lnTo>
                  <a:pt x="3409" y="1401"/>
                </a:lnTo>
                <a:lnTo>
                  <a:pt x="3399" y="1438"/>
                </a:lnTo>
                <a:lnTo>
                  <a:pt x="3388" y="1472"/>
                </a:lnTo>
                <a:lnTo>
                  <a:pt x="3377" y="1502"/>
                </a:lnTo>
                <a:lnTo>
                  <a:pt x="3367" y="1528"/>
                </a:lnTo>
                <a:lnTo>
                  <a:pt x="3361" y="1539"/>
                </a:lnTo>
                <a:lnTo>
                  <a:pt x="3355" y="1547"/>
                </a:lnTo>
                <a:lnTo>
                  <a:pt x="3358" y="1563"/>
                </a:lnTo>
                <a:lnTo>
                  <a:pt x="3362" y="1581"/>
                </a:lnTo>
                <a:lnTo>
                  <a:pt x="3364" y="1605"/>
                </a:lnTo>
                <a:lnTo>
                  <a:pt x="3368" y="1634"/>
                </a:lnTo>
                <a:lnTo>
                  <a:pt x="3369" y="1667"/>
                </a:lnTo>
                <a:lnTo>
                  <a:pt x="3370" y="1703"/>
                </a:lnTo>
                <a:lnTo>
                  <a:pt x="3368" y="1742"/>
                </a:lnTo>
                <a:lnTo>
                  <a:pt x="3365" y="1761"/>
                </a:lnTo>
                <a:lnTo>
                  <a:pt x="3363" y="1781"/>
                </a:lnTo>
                <a:lnTo>
                  <a:pt x="3359" y="1800"/>
                </a:lnTo>
                <a:lnTo>
                  <a:pt x="3355" y="1821"/>
                </a:lnTo>
                <a:lnTo>
                  <a:pt x="3350" y="1841"/>
                </a:lnTo>
                <a:lnTo>
                  <a:pt x="3343" y="1860"/>
                </a:lnTo>
                <a:lnTo>
                  <a:pt x="3335" y="1881"/>
                </a:lnTo>
                <a:lnTo>
                  <a:pt x="3326" y="1899"/>
                </a:lnTo>
                <a:lnTo>
                  <a:pt x="3316" y="1918"/>
                </a:lnTo>
                <a:lnTo>
                  <a:pt x="3304" y="1936"/>
                </a:lnTo>
                <a:lnTo>
                  <a:pt x="3291" y="1953"/>
                </a:lnTo>
                <a:lnTo>
                  <a:pt x="3277" y="1969"/>
                </a:lnTo>
                <a:lnTo>
                  <a:pt x="3260" y="1984"/>
                </a:lnTo>
                <a:lnTo>
                  <a:pt x="3242" y="1998"/>
                </a:lnTo>
                <a:lnTo>
                  <a:pt x="3223" y="2011"/>
                </a:lnTo>
                <a:lnTo>
                  <a:pt x="3201" y="2023"/>
                </a:lnTo>
                <a:lnTo>
                  <a:pt x="3204" y="2037"/>
                </a:lnTo>
                <a:lnTo>
                  <a:pt x="3212" y="2074"/>
                </a:lnTo>
                <a:lnTo>
                  <a:pt x="3225" y="2126"/>
                </a:lnTo>
                <a:lnTo>
                  <a:pt x="3235" y="2158"/>
                </a:lnTo>
                <a:lnTo>
                  <a:pt x="3244" y="2190"/>
                </a:lnTo>
                <a:lnTo>
                  <a:pt x="3255" y="2225"/>
                </a:lnTo>
                <a:lnTo>
                  <a:pt x="3268" y="2258"/>
                </a:lnTo>
                <a:lnTo>
                  <a:pt x="3282" y="2292"/>
                </a:lnTo>
                <a:lnTo>
                  <a:pt x="3296" y="2323"/>
                </a:lnTo>
                <a:lnTo>
                  <a:pt x="3311" y="2353"/>
                </a:lnTo>
                <a:lnTo>
                  <a:pt x="3328" y="2379"/>
                </a:lnTo>
                <a:lnTo>
                  <a:pt x="3337" y="2391"/>
                </a:lnTo>
                <a:lnTo>
                  <a:pt x="3345" y="2403"/>
                </a:lnTo>
                <a:lnTo>
                  <a:pt x="3355" y="2413"/>
                </a:lnTo>
                <a:lnTo>
                  <a:pt x="3364" y="2421"/>
                </a:lnTo>
                <a:lnTo>
                  <a:pt x="3367" y="2425"/>
                </a:lnTo>
                <a:lnTo>
                  <a:pt x="3371" y="2437"/>
                </a:lnTo>
                <a:lnTo>
                  <a:pt x="3379" y="2456"/>
                </a:lnTo>
                <a:lnTo>
                  <a:pt x="3381" y="2468"/>
                </a:lnTo>
                <a:lnTo>
                  <a:pt x="3385" y="2481"/>
                </a:lnTo>
                <a:lnTo>
                  <a:pt x="3386" y="2497"/>
                </a:lnTo>
                <a:lnTo>
                  <a:pt x="3387" y="2514"/>
                </a:lnTo>
                <a:lnTo>
                  <a:pt x="3387" y="2532"/>
                </a:lnTo>
                <a:lnTo>
                  <a:pt x="3385" y="2551"/>
                </a:lnTo>
                <a:lnTo>
                  <a:pt x="3382" y="2571"/>
                </a:lnTo>
                <a:lnTo>
                  <a:pt x="3376" y="2593"/>
                </a:lnTo>
                <a:lnTo>
                  <a:pt x="3368" y="2616"/>
                </a:lnTo>
                <a:lnTo>
                  <a:pt x="3358" y="2638"/>
                </a:lnTo>
                <a:lnTo>
                  <a:pt x="3290" y="2716"/>
                </a:lnTo>
                <a:lnTo>
                  <a:pt x="3284" y="2729"/>
                </a:lnTo>
                <a:lnTo>
                  <a:pt x="3268" y="2765"/>
                </a:lnTo>
                <a:lnTo>
                  <a:pt x="3244" y="2816"/>
                </a:lnTo>
                <a:lnTo>
                  <a:pt x="3229" y="2844"/>
                </a:lnTo>
                <a:lnTo>
                  <a:pt x="3212" y="2873"/>
                </a:lnTo>
                <a:lnTo>
                  <a:pt x="3193" y="2903"/>
                </a:lnTo>
                <a:lnTo>
                  <a:pt x="3174" y="2932"/>
                </a:lnTo>
                <a:lnTo>
                  <a:pt x="3152" y="2960"/>
                </a:lnTo>
                <a:lnTo>
                  <a:pt x="3141" y="2972"/>
                </a:lnTo>
                <a:lnTo>
                  <a:pt x="3129" y="2984"/>
                </a:lnTo>
                <a:lnTo>
                  <a:pt x="3117" y="2994"/>
                </a:lnTo>
                <a:lnTo>
                  <a:pt x="3106" y="3005"/>
                </a:lnTo>
                <a:lnTo>
                  <a:pt x="3094" y="3013"/>
                </a:lnTo>
                <a:lnTo>
                  <a:pt x="3081" y="3021"/>
                </a:lnTo>
                <a:lnTo>
                  <a:pt x="3069" y="3027"/>
                </a:lnTo>
                <a:lnTo>
                  <a:pt x="3057" y="3031"/>
                </a:lnTo>
                <a:lnTo>
                  <a:pt x="3044" y="3035"/>
                </a:lnTo>
                <a:lnTo>
                  <a:pt x="3031" y="3036"/>
                </a:lnTo>
                <a:lnTo>
                  <a:pt x="3008" y="3059"/>
                </a:lnTo>
                <a:lnTo>
                  <a:pt x="2982" y="3083"/>
                </a:lnTo>
                <a:lnTo>
                  <a:pt x="2951" y="3111"/>
                </a:lnTo>
                <a:lnTo>
                  <a:pt x="2933" y="3125"/>
                </a:lnTo>
                <a:lnTo>
                  <a:pt x="2913" y="3138"/>
                </a:lnTo>
                <a:lnTo>
                  <a:pt x="2894" y="3153"/>
                </a:lnTo>
                <a:lnTo>
                  <a:pt x="2875" y="3165"/>
                </a:lnTo>
                <a:lnTo>
                  <a:pt x="2856" y="3175"/>
                </a:lnTo>
                <a:lnTo>
                  <a:pt x="2837" y="3185"/>
                </a:lnTo>
                <a:lnTo>
                  <a:pt x="2818" y="3191"/>
                </a:lnTo>
                <a:lnTo>
                  <a:pt x="2800" y="3196"/>
                </a:lnTo>
                <a:lnTo>
                  <a:pt x="2798" y="3194"/>
                </a:lnTo>
                <a:lnTo>
                  <a:pt x="2796" y="3193"/>
                </a:lnTo>
                <a:lnTo>
                  <a:pt x="2795" y="3192"/>
                </a:lnTo>
                <a:lnTo>
                  <a:pt x="2792" y="3188"/>
                </a:lnTo>
                <a:lnTo>
                  <a:pt x="2791" y="3182"/>
                </a:lnTo>
                <a:lnTo>
                  <a:pt x="2791" y="3175"/>
                </a:lnTo>
                <a:lnTo>
                  <a:pt x="2791" y="3165"/>
                </a:lnTo>
                <a:lnTo>
                  <a:pt x="2792" y="3153"/>
                </a:lnTo>
                <a:lnTo>
                  <a:pt x="2796" y="3136"/>
                </a:lnTo>
                <a:lnTo>
                  <a:pt x="2801" y="3117"/>
                </a:lnTo>
                <a:lnTo>
                  <a:pt x="2807" y="3093"/>
                </a:lnTo>
                <a:lnTo>
                  <a:pt x="2816" y="3065"/>
                </a:lnTo>
                <a:lnTo>
                  <a:pt x="2828" y="3033"/>
                </a:lnTo>
                <a:lnTo>
                  <a:pt x="2844" y="2994"/>
                </a:lnTo>
                <a:lnTo>
                  <a:pt x="2862" y="2952"/>
                </a:lnTo>
                <a:lnTo>
                  <a:pt x="2865" y="2949"/>
                </a:lnTo>
                <a:lnTo>
                  <a:pt x="2873" y="2943"/>
                </a:lnTo>
                <a:lnTo>
                  <a:pt x="2885" y="2934"/>
                </a:lnTo>
                <a:lnTo>
                  <a:pt x="2892" y="2931"/>
                </a:lnTo>
                <a:lnTo>
                  <a:pt x="2899" y="2927"/>
                </a:lnTo>
                <a:lnTo>
                  <a:pt x="2907" y="2925"/>
                </a:lnTo>
                <a:lnTo>
                  <a:pt x="2916" y="2922"/>
                </a:lnTo>
                <a:lnTo>
                  <a:pt x="2925" y="2922"/>
                </a:lnTo>
                <a:lnTo>
                  <a:pt x="2935" y="2924"/>
                </a:lnTo>
                <a:lnTo>
                  <a:pt x="2945" y="2927"/>
                </a:lnTo>
                <a:lnTo>
                  <a:pt x="2954" y="2933"/>
                </a:lnTo>
                <a:lnTo>
                  <a:pt x="2963" y="2942"/>
                </a:lnTo>
                <a:lnTo>
                  <a:pt x="2972" y="2952"/>
                </a:lnTo>
                <a:lnTo>
                  <a:pt x="2973" y="2952"/>
                </a:lnTo>
                <a:lnTo>
                  <a:pt x="2979" y="2952"/>
                </a:lnTo>
                <a:lnTo>
                  <a:pt x="2987" y="2950"/>
                </a:lnTo>
                <a:lnTo>
                  <a:pt x="2997" y="2946"/>
                </a:lnTo>
                <a:lnTo>
                  <a:pt x="3002" y="2943"/>
                </a:lnTo>
                <a:lnTo>
                  <a:pt x="3008" y="2938"/>
                </a:lnTo>
                <a:lnTo>
                  <a:pt x="3014" y="2933"/>
                </a:lnTo>
                <a:lnTo>
                  <a:pt x="3021" y="2926"/>
                </a:lnTo>
                <a:lnTo>
                  <a:pt x="3027" y="2918"/>
                </a:lnTo>
                <a:lnTo>
                  <a:pt x="3033" y="2907"/>
                </a:lnTo>
                <a:lnTo>
                  <a:pt x="3041" y="2896"/>
                </a:lnTo>
                <a:lnTo>
                  <a:pt x="3047" y="2882"/>
                </a:lnTo>
                <a:lnTo>
                  <a:pt x="3057" y="2871"/>
                </a:lnTo>
                <a:lnTo>
                  <a:pt x="3087" y="2840"/>
                </a:lnTo>
                <a:lnTo>
                  <a:pt x="3106" y="2818"/>
                </a:lnTo>
                <a:lnTo>
                  <a:pt x="3127" y="2794"/>
                </a:lnTo>
                <a:lnTo>
                  <a:pt x="3150" y="2765"/>
                </a:lnTo>
                <a:lnTo>
                  <a:pt x="3171" y="2735"/>
                </a:lnTo>
                <a:lnTo>
                  <a:pt x="3192" y="2704"/>
                </a:lnTo>
                <a:lnTo>
                  <a:pt x="3211" y="2672"/>
                </a:lnTo>
                <a:lnTo>
                  <a:pt x="3219" y="2655"/>
                </a:lnTo>
                <a:lnTo>
                  <a:pt x="3226" y="2637"/>
                </a:lnTo>
                <a:lnTo>
                  <a:pt x="3234" y="2620"/>
                </a:lnTo>
                <a:lnTo>
                  <a:pt x="3240" y="2604"/>
                </a:lnTo>
                <a:lnTo>
                  <a:pt x="3243" y="2587"/>
                </a:lnTo>
                <a:lnTo>
                  <a:pt x="3247" y="2570"/>
                </a:lnTo>
                <a:lnTo>
                  <a:pt x="3249" y="2553"/>
                </a:lnTo>
                <a:lnTo>
                  <a:pt x="3249" y="2538"/>
                </a:lnTo>
                <a:lnTo>
                  <a:pt x="3248" y="2522"/>
                </a:lnTo>
                <a:lnTo>
                  <a:pt x="3244" y="2506"/>
                </a:lnTo>
                <a:lnTo>
                  <a:pt x="3240" y="2491"/>
                </a:lnTo>
                <a:lnTo>
                  <a:pt x="3234" y="2476"/>
                </a:lnTo>
                <a:lnTo>
                  <a:pt x="3225" y="2473"/>
                </a:lnTo>
                <a:lnTo>
                  <a:pt x="3205" y="2461"/>
                </a:lnTo>
                <a:lnTo>
                  <a:pt x="3174" y="2443"/>
                </a:lnTo>
                <a:lnTo>
                  <a:pt x="3157" y="2431"/>
                </a:lnTo>
                <a:lnTo>
                  <a:pt x="3138" y="2417"/>
                </a:lnTo>
                <a:lnTo>
                  <a:pt x="3118" y="2401"/>
                </a:lnTo>
                <a:lnTo>
                  <a:pt x="3100" y="2384"/>
                </a:lnTo>
                <a:lnTo>
                  <a:pt x="3081" y="2366"/>
                </a:lnTo>
                <a:lnTo>
                  <a:pt x="3065" y="2346"/>
                </a:lnTo>
                <a:lnTo>
                  <a:pt x="3048" y="2324"/>
                </a:lnTo>
                <a:lnTo>
                  <a:pt x="3035" y="2301"/>
                </a:lnTo>
                <a:lnTo>
                  <a:pt x="3027" y="2289"/>
                </a:lnTo>
                <a:lnTo>
                  <a:pt x="3023" y="2277"/>
                </a:lnTo>
                <a:lnTo>
                  <a:pt x="3018" y="2264"/>
                </a:lnTo>
                <a:lnTo>
                  <a:pt x="3014" y="2252"/>
                </a:lnTo>
                <a:lnTo>
                  <a:pt x="3000" y="2236"/>
                </a:lnTo>
                <a:lnTo>
                  <a:pt x="2984" y="2221"/>
                </a:lnTo>
                <a:lnTo>
                  <a:pt x="2975" y="2213"/>
                </a:lnTo>
                <a:lnTo>
                  <a:pt x="2965" y="2206"/>
                </a:lnTo>
                <a:lnTo>
                  <a:pt x="2954" y="2198"/>
                </a:lnTo>
                <a:lnTo>
                  <a:pt x="2943" y="2194"/>
                </a:lnTo>
                <a:lnTo>
                  <a:pt x="2933" y="2189"/>
                </a:lnTo>
                <a:lnTo>
                  <a:pt x="2922" y="2186"/>
                </a:lnTo>
                <a:lnTo>
                  <a:pt x="2911" y="2186"/>
                </a:lnTo>
                <a:lnTo>
                  <a:pt x="2906" y="2188"/>
                </a:lnTo>
                <a:lnTo>
                  <a:pt x="2901" y="2189"/>
                </a:lnTo>
                <a:lnTo>
                  <a:pt x="2897" y="2191"/>
                </a:lnTo>
                <a:lnTo>
                  <a:pt x="2892" y="2195"/>
                </a:lnTo>
                <a:lnTo>
                  <a:pt x="2887" y="2198"/>
                </a:lnTo>
                <a:lnTo>
                  <a:pt x="2883" y="2204"/>
                </a:lnTo>
                <a:lnTo>
                  <a:pt x="2806" y="2672"/>
                </a:lnTo>
                <a:lnTo>
                  <a:pt x="2804" y="2680"/>
                </a:lnTo>
                <a:lnTo>
                  <a:pt x="2802" y="2702"/>
                </a:lnTo>
                <a:lnTo>
                  <a:pt x="2795" y="2734"/>
                </a:lnTo>
                <a:lnTo>
                  <a:pt x="2790" y="2752"/>
                </a:lnTo>
                <a:lnTo>
                  <a:pt x="2784" y="2771"/>
                </a:lnTo>
                <a:lnTo>
                  <a:pt x="2777" y="2791"/>
                </a:lnTo>
                <a:lnTo>
                  <a:pt x="2768" y="2810"/>
                </a:lnTo>
                <a:lnTo>
                  <a:pt x="2758" y="2829"/>
                </a:lnTo>
                <a:lnTo>
                  <a:pt x="2746" y="2846"/>
                </a:lnTo>
                <a:lnTo>
                  <a:pt x="2731" y="2861"/>
                </a:lnTo>
                <a:lnTo>
                  <a:pt x="2724" y="2868"/>
                </a:lnTo>
                <a:lnTo>
                  <a:pt x="2716" y="2876"/>
                </a:lnTo>
                <a:lnTo>
                  <a:pt x="2707" y="2880"/>
                </a:lnTo>
                <a:lnTo>
                  <a:pt x="2698" y="2885"/>
                </a:lnTo>
                <a:lnTo>
                  <a:pt x="2688" y="2890"/>
                </a:lnTo>
                <a:lnTo>
                  <a:pt x="2678" y="2894"/>
                </a:lnTo>
                <a:lnTo>
                  <a:pt x="2645" y="2926"/>
                </a:lnTo>
                <a:lnTo>
                  <a:pt x="2611" y="2962"/>
                </a:lnTo>
                <a:lnTo>
                  <a:pt x="2572" y="3004"/>
                </a:lnTo>
                <a:lnTo>
                  <a:pt x="2531" y="3048"/>
                </a:lnTo>
                <a:lnTo>
                  <a:pt x="2494" y="3093"/>
                </a:lnTo>
                <a:lnTo>
                  <a:pt x="2478" y="3112"/>
                </a:lnTo>
                <a:lnTo>
                  <a:pt x="2465" y="3130"/>
                </a:lnTo>
                <a:lnTo>
                  <a:pt x="2455" y="3145"/>
                </a:lnTo>
                <a:lnTo>
                  <a:pt x="2449" y="3159"/>
                </a:lnTo>
                <a:lnTo>
                  <a:pt x="2274" y="3221"/>
                </a:lnTo>
                <a:lnTo>
                  <a:pt x="2138" y="3254"/>
                </a:lnTo>
                <a:lnTo>
                  <a:pt x="2134" y="3256"/>
                </a:lnTo>
                <a:lnTo>
                  <a:pt x="2127" y="3257"/>
                </a:lnTo>
                <a:lnTo>
                  <a:pt x="2122" y="3257"/>
                </a:lnTo>
                <a:lnTo>
                  <a:pt x="2117" y="3256"/>
                </a:lnTo>
                <a:lnTo>
                  <a:pt x="2114" y="3253"/>
                </a:lnTo>
                <a:lnTo>
                  <a:pt x="2110" y="3248"/>
                </a:lnTo>
                <a:lnTo>
                  <a:pt x="2109" y="3241"/>
                </a:lnTo>
                <a:lnTo>
                  <a:pt x="2108" y="3230"/>
                </a:lnTo>
                <a:lnTo>
                  <a:pt x="2110" y="3218"/>
                </a:lnTo>
                <a:lnTo>
                  <a:pt x="2114" y="3202"/>
                </a:lnTo>
                <a:lnTo>
                  <a:pt x="2121" y="3181"/>
                </a:lnTo>
                <a:lnTo>
                  <a:pt x="2131" y="3156"/>
                </a:lnTo>
                <a:lnTo>
                  <a:pt x="2144" y="3127"/>
                </a:lnTo>
                <a:lnTo>
                  <a:pt x="2162" y="3093"/>
                </a:lnTo>
                <a:lnTo>
                  <a:pt x="2202" y="3045"/>
                </a:lnTo>
                <a:lnTo>
                  <a:pt x="2204" y="3041"/>
                </a:lnTo>
                <a:lnTo>
                  <a:pt x="2207" y="3033"/>
                </a:lnTo>
                <a:lnTo>
                  <a:pt x="2211" y="3028"/>
                </a:lnTo>
                <a:lnTo>
                  <a:pt x="2216" y="3023"/>
                </a:lnTo>
                <a:lnTo>
                  <a:pt x="2220" y="3018"/>
                </a:lnTo>
                <a:lnTo>
                  <a:pt x="2228" y="3015"/>
                </a:lnTo>
                <a:lnTo>
                  <a:pt x="2236" y="3011"/>
                </a:lnTo>
                <a:lnTo>
                  <a:pt x="2247" y="3009"/>
                </a:lnTo>
                <a:lnTo>
                  <a:pt x="2258" y="3009"/>
                </a:lnTo>
                <a:lnTo>
                  <a:pt x="2272" y="3010"/>
                </a:lnTo>
                <a:lnTo>
                  <a:pt x="2288" y="3013"/>
                </a:lnTo>
                <a:lnTo>
                  <a:pt x="2306" y="3019"/>
                </a:lnTo>
                <a:lnTo>
                  <a:pt x="2326" y="3028"/>
                </a:lnTo>
                <a:lnTo>
                  <a:pt x="2349" y="3041"/>
                </a:lnTo>
                <a:lnTo>
                  <a:pt x="2509" y="2949"/>
                </a:lnTo>
                <a:lnTo>
                  <a:pt x="2520" y="2928"/>
                </a:lnTo>
                <a:lnTo>
                  <a:pt x="2533" y="2907"/>
                </a:lnTo>
                <a:lnTo>
                  <a:pt x="2550" y="2882"/>
                </a:lnTo>
                <a:lnTo>
                  <a:pt x="2569" y="2853"/>
                </a:lnTo>
                <a:lnTo>
                  <a:pt x="2591" y="2824"/>
                </a:lnTo>
                <a:lnTo>
                  <a:pt x="2603" y="2810"/>
                </a:lnTo>
                <a:lnTo>
                  <a:pt x="2615" y="2798"/>
                </a:lnTo>
                <a:lnTo>
                  <a:pt x="2627" y="2786"/>
                </a:lnTo>
                <a:lnTo>
                  <a:pt x="2639" y="2775"/>
                </a:lnTo>
                <a:lnTo>
                  <a:pt x="2642" y="2753"/>
                </a:lnTo>
                <a:lnTo>
                  <a:pt x="2651" y="2696"/>
                </a:lnTo>
                <a:lnTo>
                  <a:pt x="2660" y="2613"/>
                </a:lnTo>
                <a:lnTo>
                  <a:pt x="2665" y="2564"/>
                </a:lnTo>
                <a:lnTo>
                  <a:pt x="2670" y="2512"/>
                </a:lnTo>
                <a:lnTo>
                  <a:pt x="2674" y="2460"/>
                </a:lnTo>
                <a:lnTo>
                  <a:pt x="2676" y="2406"/>
                </a:lnTo>
                <a:lnTo>
                  <a:pt x="2676" y="2353"/>
                </a:lnTo>
                <a:lnTo>
                  <a:pt x="2676" y="2303"/>
                </a:lnTo>
                <a:lnTo>
                  <a:pt x="2672" y="2255"/>
                </a:lnTo>
                <a:lnTo>
                  <a:pt x="2670" y="2233"/>
                </a:lnTo>
                <a:lnTo>
                  <a:pt x="2668" y="2212"/>
                </a:lnTo>
                <a:lnTo>
                  <a:pt x="2664" y="2192"/>
                </a:lnTo>
                <a:lnTo>
                  <a:pt x="2659" y="2176"/>
                </a:lnTo>
                <a:lnTo>
                  <a:pt x="2654" y="2159"/>
                </a:lnTo>
                <a:lnTo>
                  <a:pt x="2648" y="2144"/>
                </a:lnTo>
                <a:lnTo>
                  <a:pt x="2628" y="2143"/>
                </a:lnTo>
                <a:lnTo>
                  <a:pt x="2574" y="2137"/>
                </a:lnTo>
                <a:lnTo>
                  <a:pt x="2536" y="2131"/>
                </a:lnTo>
                <a:lnTo>
                  <a:pt x="2493" y="2124"/>
                </a:lnTo>
                <a:lnTo>
                  <a:pt x="2445" y="2114"/>
                </a:lnTo>
                <a:lnTo>
                  <a:pt x="2392" y="2104"/>
                </a:lnTo>
                <a:lnTo>
                  <a:pt x="2337" y="2089"/>
                </a:lnTo>
                <a:lnTo>
                  <a:pt x="2279" y="2073"/>
                </a:lnTo>
                <a:lnTo>
                  <a:pt x="2222" y="2052"/>
                </a:lnTo>
                <a:lnTo>
                  <a:pt x="2193" y="2041"/>
                </a:lnTo>
                <a:lnTo>
                  <a:pt x="2164" y="2029"/>
                </a:lnTo>
                <a:lnTo>
                  <a:pt x="2135" y="2017"/>
                </a:lnTo>
                <a:lnTo>
                  <a:pt x="2107" y="2003"/>
                </a:lnTo>
                <a:lnTo>
                  <a:pt x="2079" y="1989"/>
                </a:lnTo>
                <a:lnTo>
                  <a:pt x="2051" y="1973"/>
                </a:lnTo>
                <a:lnTo>
                  <a:pt x="2025" y="1957"/>
                </a:lnTo>
                <a:lnTo>
                  <a:pt x="1999" y="1939"/>
                </a:lnTo>
                <a:lnTo>
                  <a:pt x="1975" y="1921"/>
                </a:lnTo>
                <a:lnTo>
                  <a:pt x="1951" y="1901"/>
                </a:lnTo>
                <a:lnTo>
                  <a:pt x="1946" y="1912"/>
                </a:lnTo>
                <a:lnTo>
                  <a:pt x="1932" y="1939"/>
                </a:lnTo>
                <a:lnTo>
                  <a:pt x="1921" y="1959"/>
                </a:lnTo>
                <a:lnTo>
                  <a:pt x="1908" y="1981"/>
                </a:lnTo>
                <a:lnTo>
                  <a:pt x="1891" y="2005"/>
                </a:lnTo>
                <a:lnTo>
                  <a:pt x="1872" y="2033"/>
                </a:lnTo>
                <a:lnTo>
                  <a:pt x="1850" y="2061"/>
                </a:lnTo>
                <a:lnTo>
                  <a:pt x="1825" y="2090"/>
                </a:lnTo>
                <a:lnTo>
                  <a:pt x="1797" y="2120"/>
                </a:lnTo>
                <a:lnTo>
                  <a:pt x="1766" y="2150"/>
                </a:lnTo>
                <a:lnTo>
                  <a:pt x="1732" y="2180"/>
                </a:lnTo>
                <a:lnTo>
                  <a:pt x="1695" y="2209"/>
                </a:lnTo>
                <a:lnTo>
                  <a:pt x="1676" y="2224"/>
                </a:lnTo>
                <a:lnTo>
                  <a:pt x="1656" y="2237"/>
                </a:lnTo>
                <a:lnTo>
                  <a:pt x="1634" y="2250"/>
                </a:lnTo>
                <a:lnTo>
                  <a:pt x="1613" y="2263"/>
                </a:lnTo>
                <a:lnTo>
                  <a:pt x="1609" y="2267"/>
                </a:lnTo>
                <a:lnTo>
                  <a:pt x="1602" y="2279"/>
                </a:lnTo>
                <a:lnTo>
                  <a:pt x="1598" y="2287"/>
                </a:lnTo>
                <a:lnTo>
                  <a:pt x="1595" y="2298"/>
                </a:lnTo>
                <a:lnTo>
                  <a:pt x="1591" y="2310"/>
                </a:lnTo>
                <a:lnTo>
                  <a:pt x="1587" y="2324"/>
                </a:lnTo>
                <a:lnTo>
                  <a:pt x="1586" y="2340"/>
                </a:lnTo>
                <a:lnTo>
                  <a:pt x="1586" y="2358"/>
                </a:lnTo>
                <a:lnTo>
                  <a:pt x="1587" y="2377"/>
                </a:lnTo>
                <a:lnTo>
                  <a:pt x="1592" y="2399"/>
                </a:lnTo>
                <a:lnTo>
                  <a:pt x="1599" y="2421"/>
                </a:lnTo>
                <a:lnTo>
                  <a:pt x="1609" y="2445"/>
                </a:lnTo>
                <a:lnTo>
                  <a:pt x="1622" y="2472"/>
                </a:lnTo>
                <a:lnTo>
                  <a:pt x="1639" y="2499"/>
                </a:lnTo>
                <a:lnTo>
                  <a:pt x="1800" y="2713"/>
                </a:lnTo>
                <a:lnTo>
                  <a:pt x="1802" y="2714"/>
                </a:lnTo>
                <a:lnTo>
                  <a:pt x="1809" y="2720"/>
                </a:lnTo>
                <a:lnTo>
                  <a:pt x="1818" y="2731"/>
                </a:lnTo>
                <a:lnTo>
                  <a:pt x="1822" y="2738"/>
                </a:lnTo>
                <a:lnTo>
                  <a:pt x="1828" y="2747"/>
                </a:lnTo>
                <a:lnTo>
                  <a:pt x="1832" y="2758"/>
                </a:lnTo>
                <a:lnTo>
                  <a:pt x="1837" y="2770"/>
                </a:lnTo>
                <a:lnTo>
                  <a:pt x="1840" y="2785"/>
                </a:lnTo>
                <a:lnTo>
                  <a:pt x="1843" y="2801"/>
                </a:lnTo>
                <a:lnTo>
                  <a:pt x="1845" y="2819"/>
                </a:lnTo>
                <a:lnTo>
                  <a:pt x="1845" y="2841"/>
                </a:lnTo>
                <a:lnTo>
                  <a:pt x="1844" y="2864"/>
                </a:lnTo>
                <a:lnTo>
                  <a:pt x="1840" y="2890"/>
                </a:lnTo>
                <a:lnTo>
                  <a:pt x="1834" y="3015"/>
                </a:lnTo>
                <a:lnTo>
                  <a:pt x="1827" y="3039"/>
                </a:lnTo>
                <a:lnTo>
                  <a:pt x="1809" y="3093"/>
                </a:lnTo>
                <a:lnTo>
                  <a:pt x="1798" y="3121"/>
                </a:lnTo>
                <a:lnTo>
                  <a:pt x="1786" y="3149"/>
                </a:lnTo>
                <a:lnTo>
                  <a:pt x="1780" y="3160"/>
                </a:lnTo>
                <a:lnTo>
                  <a:pt x="1774" y="3169"/>
                </a:lnTo>
                <a:lnTo>
                  <a:pt x="1768" y="3176"/>
                </a:lnTo>
                <a:lnTo>
                  <a:pt x="1764" y="3180"/>
                </a:lnTo>
                <a:lnTo>
                  <a:pt x="1761" y="3180"/>
                </a:lnTo>
                <a:lnTo>
                  <a:pt x="1755" y="3178"/>
                </a:lnTo>
                <a:lnTo>
                  <a:pt x="1750" y="3175"/>
                </a:lnTo>
                <a:lnTo>
                  <a:pt x="1746" y="3170"/>
                </a:lnTo>
                <a:lnTo>
                  <a:pt x="1740" y="3165"/>
                </a:lnTo>
                <a:lnTo>
                  <a:pt x="1734" y="3157"/>
                </a:lnTo>
                <a:lnTo>
                  <a:pt x="1728" y="3148"/>
                </a:lnTo>
                <a:lnTo>
                  <a:pt x="1720" y="3135"/>
                </a:lnTo>
                <a:lnTo>
                  <a:pt x="1713" y="3119"/>
                </a:lnTo>
                <a:lnTo>
                  <a:pt x="1706" y="3101"/>
                </a:lnTo>
                <a:lnTo>
                  <a:pt x="1699" y="3079"/>
                </a:lnTo>
                <a:lnTo>
                  <a:pt x="1692" y="3054"/>
                </a:lnTo>
                <a:lnTo>
                  <a:pt x="1685" y="3025"/>
                </a:lnTo>
                <a:lnTo>
                  <a:pt x="1677" y="2993"/>
                </a:lnTo>
                <a:lnTo>
                  <a:pt x="1710" y="2901"/>
                </a:lnTo>
                <a:lnTo>
                  <a:pt x="1710" y="2892"/>
                </a:lnTo>
                <a:lnTo>
                  <a:pt x="1709" y="2882"/>
                </a:lnTo>
                <a:lnTo>
                  <a:pt x="1705" y="2867"/>
                </a:lnTo>
                <a:lnTo>
                  <a:pt x="1700" y="2849"/>
                </a:lnTo>
                <a:lnTo>
                  <a:pt x="1693" y="2826"/>
                </a:lnTo>
                <a:lnTo>
                  <a:pt x="1683" y="2799"/>
                </a:lnTo>
                <a:lnTo>
                  <a:pt x="1670" y="2768"/>
                </a:lnTo>
                <a:lnTo>
                  <a:pt x="1652" y="2733"/>
                </a:lnTo>
                <a:lnTo>
                  <a:pt x="1631" y="2693"/>
                </a:lnTo>
                <a:lnTo>
                  <a:pt x="1603" y="2649"/>
                </a:lnTo>
                <a:lnTo>
                  <a:pt x="1571" y="2600"/>
                </a:lnTo>
                <a:lnTo>
                  <a:pt x="1533" y="2547"/>
                </a:lnTo>
                <a:lnTo>
                  <a:pt x="1488" y="2490"/>
                </a:lnTo>
                <a:lnTo>
                  <a:pt x="1436" y="2429"/>
                </a:lnTo>
                <a:lnTo>
                  <a:pt x="1378" y="2363"/>
                </a:lnTo>
                <a:lnTo>
                  <a:pt x="1376" y="2365"/>
                </a:lnTo>
                <a:lnTo>
                  <a:pt x="1374" y="2369"/>
                </a:lnTo>
                <a:lnTo>
                  <a:pt x="1373" y="2375"/>
                </a:lnTo>
                <a:lnTo>
                  <a:pt x="1372" y="2383"/>
                </a:lnTo>
                <a:lnTo>
                  <a:pt x="1372" y="2396"/>
                </a:lnTo>
                <a:lnTo>
                  <a:pt x="1373" y="2412"/>
                </a:lnTo>
                <a:lnTo>
                  <a:pt x="1375" y="2433"/>
                </a:lnTo>
                <a:lnTo>
                  <a:pt x="1381" y="2458"/>
                </a:lnTo>
                <a:lnTo>
                  <a:pt x="1388" y="2491"/>
                </a:lnTo>
                <a:lnTo>
                  <a:pt x="1398" y="2528"/>
                </a:lnTo>
                <a:lnTo>
                  <a:pt x="1411" y="2572"/>
                </a:lnTo>
                <a:lnTo>
                  <a:pt x="1428" y="2624"/>
                </a:lnTo>
                <a:lnTo>
                  <a:pt x="1450" y="2683"/>
                </a:lnTo>
                <a:lnTo>
                  <a:pt x="1475" y="2751"/>
                </a:lnTo>
                <a:lnTo>
                  <a:pt x="1506" y="2826"/>
                </a:lnTo>
                <a:lnTo>
                  <a:pt x="1507" y="2829"/>
                </a:lnTo>
                <a:lnTo>
                  <a:pt x="1512" y="2835"/>
                </a:lnTo>
                <a:lnTo>
                  <a:pt x="1514" y="2840"/>
                </a:lnTo>
                <a:lnTo>
                  <a:pt x="1517" y="2847"/>
                </a:lnTo>
                <a:lnTo>
                  <a:pt x="1519" y="2854"/>
                </a:lnTo>
                <a:lnTo>
                  <a:pt x="1520" y="2864"/>
                </a:lnTo>
                <a:lnTo>
                  <a:pt x="1520" y="2873"/>
                </a:lnTo>
                <a:lnTo>
                  <a:pt x="1519" y="2886"/>
                </a:lnTo>
                <a:lnTo>
                  <a:pt x="1517" y="2900"/>
                </a:lnTo>
                <a:lnTo>
                  <a:pt x="1513" y="2915"/>
                </a:lnTo>
                <a:lnTo>
                  <a:pt x="1507" y="2933"/>
                </a:lnTo>
                <a:lnTo>
                  <a:pt x="1497" y="2952"/>
                </a:lnTo>
                <a:lnTo>
                  <a:pt x="1487" y="2973"/>
                </a:lnTo>
                <a:lnTo>
                  <a:pt x="1472" y="2997"/>
                </a:lnTo>
                <a:lnTo>
                  <a:pt x="1460" y="3118"/>
                </a:lnTo>
                <a:lnTo>
                  <a:pt x="1446" y="3141"/>
                </a:lnTo>
                <a:lnTo>
                  <a:pt x="1432" y="3165"/>
                </a:lnTo>
                <a:lnTo>
                  <a:pt x="1412" y="3191"/>
                </a:lnTo>
                <a:lnTo>
                  <a:pt x="1393" y="3217"/>
                </a:lnTo>
                <a:lnTo>
                  <a:pt x="1384" y="3229"/>
                </a:lnTo>
                <a:lnTo>
                  <a:pt x="1374" y="3240"/>
                </a:lnTo>
                <a:lnTo>
                  <a:pt x="1366" y="3248"/>
                </a:lnTo>
                <a:lnTo>
                  <a:pt x="1357" y="3254"/>
                </a:lnTo>
                <a:lnTo>
                  <a:pt x="1351" y="3257"/>
                </a:lnTo>
                <a:lnTo>
                  <a:pt x="1348" y="3258"/>
                </a:lnTo>
                <a:lnTo>
                  <a:pt x="1345" y="3257"/>
                </a:lnTo>
                <a:lnTo>
                  <a:pt x="1342" y="3254"/>
                </a:lnTo>
                <a:lnTo>
                  <a:pt x="1334" y="3247"/>
                </a:lnTo>
                <a:lnTo>
                  <a:pt x="1330" y="3241"/>
                </a:lnTo>
                <a:lnTo>
                  <a:pt x="1325" y="3233"/>
                </a:lnTo>
                <a:lnTo>
                  <a:pt x="1319" y="3222"/>
                </a:lnTo>
                <a:lnTo>
                  <a:pt x="1314" y="3210"/>
                </a:lnTo>
                <a:lnTo>
                  <a:pt x="1309" y="3194"/>
                </a:lnTo>
                <a:lnTo>
                  <a:pt x="1304" y="3176"/>
                </a:lnTo>
                <a:lnTo>
                  <a:pt x="1301" y="3155"/>
                </a:lnTo>
                <a:lnTo>
                  <a:pt x="1298" y="3130"/>
                </a:lnTo>
                <a:lnTo>
                  <a:pt x="1298" y="3102"/>
                </a:lnTo>
                <a:lnTo>
                  <a:pt x="1298" y="3071"/>
                </a:lnTo>
                <a:lnTo>
                  <a:pt x="1302" y="3036"/>
                </a:lnTo>
                <a:lnTo>
                  <a:pt x="1307" y="2997"/>
                </a:lnTo>
                <a:lnTo>
                  <a:pt x="1363" y="2937"/>
                </a:lnTo>
                <a:lnTo>
                  <a:pt x="1361" y="2931"/>
                </a:lnTo>
                <a:lnTo>
                  <a:pt x="1360" y="2921"/>
                </a:lnTo>
                <a:lnTo>
                  <a:pt x="1360" y="2909"/>
                </a:lnTo>
                <a:lnTo>
                  <a:pt x="1360" y="2894"/>
                </a:lnTo>
                <a:lnTo>
                  <a:pt x="1361" y="2873"/>
                </a:lnTo>
                <a:lnTo>
                  <a:pt x="1363" y="2850"/>
                </a:lnTo>
                <a:lnTo>
                  <a:pt x="1369" y="2823"/>
                </a:lnTo>
                <a:lnTo>
                  <a:pt x="1356" y="2773"/>
                </a:lnTo>
                <a:lnTo>
                  <a:pt x="1340" y="2717"/>
                </a:lnTo>
                <a:lnTo>
                  <a:pt x="1320" y="2648"/>
                </a:lnTo>
                <a:lnTo>
                  <a:pt x="1307" y="2610"/>
                </a:lnTo>
                <a:lnTo>
                  <a:pt x="1292" y="2571"/>
                </a:lnTo>
                <a:lnTo>
                  <a:pt x="1278" y="2530"/>
                </a:lnTo>
                <a:lnTo>
                  <a:pt x="1261" y="2491"/>
                </a:lnTo>
                <a:lnTo>
                  <a:pt x="1243" y="2450"/>
                </a:lnTo>
                <a:lnTo>
                  <a:pt x="1224" y="2412"/>
                </a:lnTo>
                <a:lnTo>
                  <a:pt x="1204" y="2375"/>
                </a:lnTo>
                <a:lnTo>
                  <a:pt x="1182" y="2340"/>
                </a:lnTo>
                <a:lnTo>
                  <a:pt x="1179" y="2336"/>
                </a:lnTo>
                <a:lnTo>
                  <a:pt x="1169" y="2327"/>
                </a:lnTo>
                <a:lnTo>
                  <a:pt x="1164" y="2319"/>
                </a:lnTo>
                <a:lnTo>
                  <a:pt x="1159" y="2311"/>
                </a:lnTo>
                <a:lnTo>
                  <a:pt x="1155" y="2301"/>
                </a:lnTo>
                <a:lnTo>
                  <a:pt x="1151" y="2291"/>
                </a:lnTo>
                <a:lnTo>
                  <a:pt x="1149" y="2279"/>
                </a:lnTo>
                <a:lnTo>
                  <a:pt x="1149" y="2265"/>
                </a:lnTo>
                <a:lnTo>
                  <a:pt x="1150" y="2252"/>
                </a:lnTo>
                <a:lnTo>
                  <a:pt x="1155" y="2238"/>
                </a:lnTo>
                <a:lnTo>
                  <a:pt x="1162" y="2222"/>
                </a:lnTo>
                <a:lnTo>
                  <a:pt x="1173" y="2207"/>
                </a:lnTo>
                <a:lnTo>
                  <a:pt x="1187" y="2191"/>
                </a:lnTo>
                <a:lnTo>
                  <a:pt x="1205" y="2174"/>
                </a:lnTo>
                <a:lnTo>
                  <a:pt x="1215" y="2165"/>
                </a:lnTo>
                <a:lnTo>
                  <a:pt x="1239" y="2136"/>
                </a:lnTo>
                <a:lnTo>
                  <a:pt x="1254" y="2116"/>
                </a:lnTo>
                <a:lnTo>
                  <a:pt x="1271" y="2093"/>
                </a:lnTo>
                <a:lnTo>
                  <a:pt x="1286" y="2067"/>
                </a:lnTo>
                <a:lnTo>
                  <a:pt x="1303" y="2038"/>
                </a:lnTo>
                <a:lnTo>
                  <a:pt x="1318" y="2007"/>
                </a:lnTo>
                <a:lnTo>
                  <a:pt x="1324" y="1990"/>
                </a:lnTo>
                <a:lnTo>
                  <a:pt x="1330" y="1973"/>
                </a:lnTo>
                <a:lnTo>
                  <a:pt x="1334" y="1956"/>
                </a:lnTo>
                <a:lnTo>
                  <a:pt x="1339" y="1938"/>
                </a:lnTo>
                <a:lnTo>
                  <a:pt x="1343" y="1920"/>
                </a:lnTo>
                <a:lnTo>
                  <a:pt x="1344" y="1902"/>
                </a:lnTo>
                <a:lnTo>
                  <a:pt x="1345" y="1884"/>
                </a:lnTo>
                <a:lnTo>
                  <a:pt x="1345" y="1865"/>
                </a:lnTo>
                <a:lnTo>
                  <a:pt x="1343" y="1847"/>
                </a:lnTo>
                <a:lnTo>
                  <a:pt x="1340" y="1828"/>
                </a:lnTo>
                <a:lnTo>
                  <a:pt x="1334" y="1810"/>
                </a:lnTo>
                <a:lnTo>
                  <a:pt x="1328" y="1791"/>
                </a:lnTo>
                <a:lnTo>
                  <a:pt x="1320" y="1773"/>
                </a:lnTo>
                <a:lnTo>
                  <a:pt x="1309" y="1754"/>
                </a:lnTo>
                <a:lnTo>
                  <a:pt x="1298" y="1737"/>
                </a:lnTo>
                <a:lnTo>
                  <a:pt x="1285" y="1718"/>
                </a:lnTo>
                <a:lnTo>
                  <a:pt x="1271" y="1691"/>
                </a:lnTo>
                <a:lnTo>
                  <a:pt x="1253" y="1658"/>
                </a:lnTo>
                <a:lnTo>
                  <a:pt x="1234" y="1621"/>
                </a:lnTo>
                <a:lnTo>
                  <a:pt x="1216" y="1577"/>
                </a:lnTo>
                <a:lnTo>
                  <a:pt x="1198" y="1531"/>
                </a:lnTo>
                <a:lnTo>
                  <a:pt x="1189" y="1506"/>
                </a:lnTo>
                <a:lnTo>
                  <a:pt x="1182" y="1480"/>
                </a:lnTo>
                <a:lnTo>
                  <a:pt x="1175" y="1454"/>
                </a:lnTo>
                <a:lnTo>
                  <a:pt x="1169" y="1428"/>
                </a:lnTo>
                <a:lnTo>
                  <a:pt x="1164" y="1401"/>
                </a:lnTo>
                <a:lnTo>
                  <a:pt x="1161" y="1374"/>
                </a:lnTo>
                <a:lnTo>
                  <a:pt x="1158" y="1345"/>
                </a:lnTo>
                <a:lnTo>
                  <a:pt x="1158" y="1317"/>
                </a:lnTo>
                <a:lnTo>
                  <a:pt x="1158" y="1289"/>
                </a:lnTo>
                <a:lnTo>
                  <a:pt x="1161" y="1261"/>
                </a:lnTo>
                <a:lnTo>
                  <a:pt x="1165" y="1232"/>
                </a:lnTo>
                <a:lnTo>
                  <a:pt x="1171" y="1205"/>
                </a:lnTo>
                <a:lnTo>
                  <a:pt x="1179" y="1176"/>
                </a:lnTo>
                <a:lnTo>
                  <a:pt x="1189" y="1148"/>
                </a:lnTo>
                <a:lnTo>
                  <a:pt x="1203" y="1121"/>
                </a:lnTo>
                <a:lnTo>
                  <a:pt x="1217" y="1094"/>
                </a:lnTo>
                <a:lnTo>
                  <a:pt x="1211" y="1091"/>
                </a:lnTo>
                <a:lnTo>
                  <a:pt x="1194" y="1082"/>
                </a:lnTo>
                <a:lnTo>
                  <a:pt x="1182" y="1079"/>
                </a:lnTo>
                <a:lnTo>
                  <a:pt x="1169" y="1075"/>
                </a:lnTo>
                <a:lnTo>
                  <a:pt x="1155" y="1073"/>
                </a:lnTo>
                <a:lnTo>
                  <a:pt x="1138" y="1072"/>
                </a:lnTo>
                <a:lnTo>
                  <a:pt x="1121" y="1073"/>
                </a:lnTo>
                <a:lnTo>
                  <a:pt x="1113" y="1075"/>
                </a:lnTo>
                <a:lnTo>
                  <a:pt x="1104" y="1078"/>
                </a:lnTo>
                <a:lnTo>
                  <a:pt x="1095" y="1080"/>
                </a:lnTo>
                <a:lnTo>
                  <a:pt x="1086" y="1085"/>
                </a:lnTo>
                <a:lnTo>
                  <a:pt x="1077" y="1090"/>
                </a:lnTo>
                <a:lnTo>
                  <a:pt x="1068" y="1096"/>
                </a:lnTo>
                <a:lnTo>
                  <a:pt x="1060" y="1103"/>
                </a:lnTo>
                <a:lnTo>
                  <a:pt x="1050" y="1111"/>
                </a:lnTo>
                <a:lnTo>
                  <a:pt x="1042" y="1121"/>
                </a:lnTo>
                <a:lnTo>
                  <a:pt x="1033" y="1132"/>
                </a:lnTo>
                <a:lnTo>
                  <a:pt x="1026" y="1145"/>
                </a:lnTo>
                <a:lnTo>
                  <a:pt x="1018" y="1158"/>
                </a:lnTo>
                <a:lnTo>
                  <a:pt x="1011" y="1174"/>
                </a:lnTo>
                <a:lnTo>
                  <a:pt x="1004" y="1190"/>
                </a:lnTo>
                <a:lnTo>
                  <a:pt x="1004" y="1177"/>
                </a:lnTo>
                <a:lnTo>
                  <a:pt x="1006" y="1164"/>
                </a:lnTo>
                <a:lnTo>
                  <a:pt x="1010" y="1146"/>
                </a:lnTo>
                <a:lnTo>
                  <a:pt x="1016" y="1128"/>
                </a:lnTo>
                <a:lnTo>
                  <a:pt x="1019" y="1117"/>
                </a:lnTo>
                <a:lnTo>
                  <a:pt x="1025" y="1108"/>
                </a:lnTo>
                <a:lnTo>
                  <a:pt x="1031" y="1098"/>
                </a:lnTo>
                <a:lnTo>
                  <a:pt x="1038" y="1088"/>
                </a:lnTo>
                <a:lnTo>
                  <a:pt x="1047" y="1080"/>
                </a:lnTo>
                <a:lnTo>
                  <a:pt x="1057" y="1073"/>
                </a:lnTo>
                <a:lnTo>
                  <a:pt x="1047" y="1073"/>
                </a:lnTo>
                <a:lnTo>
                  <a:pt x="1035" y="1075"/>
                </a:lnTo>
                <a:lnTo>
                  <a:pt x="1019" y="1078"/>
                </a:lnTo>
                <a:lnTo>
                  <a:pt x="1001" y="1082"/>
                </a:lnTo>
                <a:lnTo>
                  <a:pt x="980" y="1088"/>
                </a:lnTo>
                <a:lnTo>
                  <a:pt x="957" y="1097"/>
                </a:lnTo>
                <a:lnTo>
                  <a:pt x="932" y="1109"/>
                </a:lnTo>
                <a:lnTo>
                  <a:pt x="906" y="1123"/>
                </a:lnTo>
                <a:lnTo>
                  <a:pt x="893" y="1132"/>
                </a:lnTo>
                <a:lnTo>
                  <a:pt x="880" y="1141"/>
                </a:lnTo>
                <a:lnTo>
                  <a:pt x="868" y="1152"/>
                </a:lnTo>
                <a:lnTo>
                  <a:pt x="855" y="1163"/>
                </a:lnTo>
                <a:lnTo>
                  <a:pt x="843" y="1176"/>
                </a:lnTo>
                <a:lnTo>
                  <a:pt x="830" y="1189"/>
                </a:lnTo>
                <a:lnTo>
                  <a:pt x="819" y="1203"/>
                </a:lnTo>
                <a:lnTo>
                  <a:pt x="807" y="1219"/>
                </a:lnTo>
                <a:lnTo>
                  <a:pt x="796" y="1236"/>
                </a:lnTo>
                <a:lnTo>
                  <a:pt x="785" y="1255"/>
                </a:lnTo>
                <a:lnTo>
                  <a:pt x="776" y="1274"/>
                </a:lnTo>
                <a:lnTo>
                  <a:pt x="767" y="1296"/>
                </a:lnTo>
                <a:lnTo>
                  <a:pt x="759" y="1317"/>
                </a:lnTo>
                <a:lnTo>
                  <a:pt x="752" y="1341"/>
                </a:lnTo>
                <a:lnTo>
                  <a:pt x="751" y="1339"/>
                </a:lnTo>
                <a:lnTo>
                  <a:pt x="749" y="1331"/>
                </a:lnTo>
                <a:lnTo>
                  <a:pt x="748" y="1316"/>
                </a:lnTo>
                <a:lnTo>
                  <a:pt x="748" y="1298"/>
                </a:lnTo>
                <a:lnTo>
                  <a:pt x="749" y="1287"/>
                </a:lnTo>
                <a:lnTo>
                  <a:pt x="752" y="1275"/>
                </a:lnTo>
                <a:lnTo>
                  <a:pt x="755" y="1263"/>
                </a:lnTo>
                <a:lnTo>
                  <a:pt x="760" y="1249"/>
                </a:lnTo>
                <a:lnTo>
                  <a:pt x="766" y="1235"/>
                </a:lnTo>
                <a:lnTo>
                  <a:pt x="773" y="1219"/>
                </a:lnTo>
                <a:lnTo>
                  <a:pt x="782" y="1203"/>
                </a:lnTo>
                <a:lnTo>
                  <a:pt x="793" y="1187"/>
                </a:lnTo>
                <a:lnTo>
                  <a:pt x="778" y="1197"/>
                </a:lnTo>
                <a:lnTo>
                  <a:pt x="760" y="1208"/>
                </a:lnTo>
                <a:lnTo>
                  <a:pt x="736" y="1223"/>
                </a:lnTo>
                <a:lnTo>
                  <a:pt x="709" y="1238"/>
                </a:lnTo>
                <a:lnTo>
                  <a:pt x="675" y="1254"/>
                </a:lnTo>
                <a:lnTo>
                  <a:pt x="657" y="1261"/>
                </a:lnTo>
                <a:lnTo>
                  <a:pt x="638" y="1268"/>
                </a:lnTo>
                <a:lnTo>
                  <a:pt x="619" y="1274"/>
                </a:lnTo>
                <a:lnTo>
                  <a:pt x="598" y="1280"/>
                </a:lnTo>
                <a:lnTo>
                  <a:pt x="577" y="1285"/>
                </a:lnTo>
                <a:lnTo>
                  <a:pt x="555" y="1289"/>
                </a:lnTo>
                <a:lnTo>
                  <a:pt x="534" y="1291"/>
                </a:lnTo>
                <a:lnTo>
                  <a:pt x="511" y="1292"/>
                </a:lnTo>
                <a:lnTo>
                  <a:pt x="489" y="1292"/>
                </a:lnTo>
                <a:lnTo>
                  <a:pt x="466" y="1291"/>
                </a:lnTo>
                <a:lnTo>
                  <a:pt x="444" y="1287"/>
                </a:lnTo>
                <a:lnTo>
                  <a:pt x="421" y="1281"/>
                </a:lnTo>
                <a:lnTo>
                  <a:pt x="398" y="1274"/>
                </a:lnTo>
                <a:lnTo>
                  <a:pt x="375" y="1263"/>
                </a:lnTo>
                <a:lnTo>
                  <a:pt x="354" y="1251"/>
                </a:lnTo>
                <a:lnTo>
                  <a:pt x="332" y="1237"/>
                </a:lnTo>
                <a:lnTo>
                  <a:pt x="311" y="1219"/>
                </a:lnTo>
                <a:lnTo>
                  <a:pt x="289" y="1200"/>
                </a:lnTo>
                <a:lnTo>
                  <a:pt x="269" y="1176"/>
                </a:lnTo>
                <a:lnTo>
                  <a:pt x="249" y="1150"/>
                </a:lnTo>
                <a:lnTo>
                  <a:pt x="242" y="1144"/>
                </a:lnTo>
                <a:lnTo>
                  <a:pt x="222" y="1130"/>
                </a:lnTo>
                <a:lnTo>
                  <a:pt x="209" y="1122"/>
                </a:lnTo>
                <a:lnTo>
                  <a:pt x="192" y="1114"/>
                </a:lnTo>
                <a:lnTo>
                  <a:pt x="175" y="1105"/>
                </a:lnTo>
                <a:lnTo>
                  <a:pt x="156" y="1098"/>
                </a:lnTo>
                <a:lnTo>
                  <a:pt x="135" y="1093"/>
                </a:lnTo>
                <a:lnTo>
                  <a:pt x="115" y="1091"/>
                </a:lnTo>
                <a:lnTo>
                  <a:pt x="106" y="1091"/>
                </a:lnTo>
                <a:lnTo>
                  <a:pt x="95" y="1091"/>
                </a:lnTo>
                <a:lnTo>
                  <a:pt x="84" y="1093"/>
                </a:lnTo>
                <a:lnTo>
                  <a:pt x="74" y="1096"/>
                </a:lnTo>
                <a:lnTo>
                  <a:pt x="64" y="1099"/>
                </a:lnTo>
                <a:lnTo>
                  <a:pt x="54" y="1104"/>
                </a:lnTo>
                <a:lnTo>
                  <a:pt x="44" y="1110"/>
                </a:lnTo>
                <a:lnTo>
                  <a:pt x="35" y="1117"/>
                </a:lnTo>
                <a:lnTo>
                  <a:pt x="25" y="1126"/>
                </a:lnTo>
                <a:lnTo>
                  <a:pt x="17" y="1135"/>
                </a:lnTo>
                <a:lnTo>
                  <a:pt x="8" y="1147"/>
                </a:lnTo>
                <a:lnTo>
                  <a:pt x="0" y="1160"/>
                </a:lnTo>
                <a:lnTo>
                  <a:pt x="5" y="1153"/>
                </a:lnTo>
                <a:lnTo>
                  <a:pt x="18" y="1135"/>
                </a:lnTo>
                <a:lnTo>
                  <a:pt x="28" y="1124"/>
                </a:lnTo>
                <a:lnTo>
                  <a:pt x="40" y="1112"/>
                </a:lnTo>
                <a:lnTo>
                  <a:pt x="53" y="1100"/>
                </a:lnTo>
                <a:lnTo>
                  <a:pt x="68" y="1090"/>
                </a:lnTo>
                <a:lnTo>
                  <a:pt x="86" y="1080"/>
                </a:lnTo>
                <a:lnTo>
                  <a:pt x="96" y="1076"/>
                </a:lnTo>
                <a:lnTo>
                  <a:pt x="106" y="1073"/>
                </a:lnTo>
                <a:lnTo>
                  <a:pt x="115" y="1070"/>
                </a:lnTo>
                <a:lnTo>
                  <a:pt x="126" y="1068"/>
                </a:lnTo>
                <a:lnTo>
                  <a:pt x="138" y="1067"/>
                </a:lnTo>
                <a:lnTo>
                  <a:pt x="149" y="1067"/>
                </a:lnTo>
                <a:lnTo>
                  <a:pt x="161" y="1068"/>
                </a:lnTo>
                <a:lnTo>
                  <a:pt x="174" y="1070"/>
                </a:lnTo>
                <a:lnTo>
                  <a:pt x="186" y="1074"/>
                </a:lnTo>
                <a:lnTo>
                  <a:pt x="199" y="1079"/>
                </a:lnTo>
                <a:lnTo>
                  <a:pt x="212" y="1085"/>
                </a:lnTo>
                <a:lnTo>
                  <a:pt x="227" y="1093"/>
                </a:lnTo>
                <a:lnTo>
                  <a:pt x="241" y="1102"/>
                </a:lnTo>
                <a:lnTo>
                  <a:pt x="255" y="1112"/>
                </a:lnTo>
                <a:lnTo>
                  <a:pt x="253" y="1091"/>
                </a:lnTo>
                <a:lnTo>
                  <a:pt x="248" y="1067"/>
                </a:lnTo>
                <a:lnTo>
                  <a:pt x="242" y="1039"/>
                </a:lnTo>
                <a:lnTo>
                  <a:pt x="237" y="1024"/>
                </a:lnTo>
                <a:lnTo>
                  <a:pt x="231" y="1009"/>
                </a:lnTo>
                <a:lnTo>
                  <a:pt x="225" y="994"/>
                </a:lnTo>
                <a:lnTo>
                  <a:pt x="218" y="979"/>
                </a:lnTo>
                <a:lnTo>
                  <a:pt x="209" y="965"/>
                </a:lnTo>
                <a:lnTo>
                  <a:pt x="199" y="953"/>
                </a:lnTo>
                <a:lnTo>
                  <a:pt x="188" y="941"/>
                </a:lnTo>
                <a:lnTo>
                  <a:pt x="175" y="933"/>
                </a:lnTo>
                <a:lnTo>
                  <a:pt x="192" y="946"/>
                </a:lnTo>
                <a:lnTo>
                  <a:pt x="210" y="963"/>
                </a:lnTo>
                <a:lnTo>
                  <a:pt x="230" y="984"/>
                </a:lnTo>
                <a:lnTo>
                  <a:pt x="242" y="997"/>
                </a:lnTo>
                <a:lnTo>
                  <a:pt x="253" y="1012"/>
                </a:lnTo>
                <a:lnTo>
                  <a:pt x="264" y="1027"/>
                </a:lnTo>
                <a:lnTo>
                  <a:pt x="273" y="1044"/>
                </a:lnTo>
                <a:lnTo>
                  <a:pt x="283" y="1061"/>
                </a:lnTo>
                <a:lnTo>
                  <a:pt x="291" y="1080"/>
                </a:lnTo>
                <a:lnTo>
                  <a:pt x="297" y="1099"/>
                </a:lnTo>
                <a:lnTo>
                  <a:pt x="303" y="1121"/>
                </a:lnTo>
                <a:lnTo>
                  <a:pt x="311" y="1123"/>
                </a:lnTo>
                <a:lnTo>
                  <a:pt x="331" y="1132"/>
                </a:lnTo>
                <a:lnTo>
                  <a:pt x="344" y="1135"/>
                </a:lnTo>
                <a:lnTo>
                  <a:pt x="360" y="1139"/>
                </a:lnTo>
                <a:lnTo>
                  <a:pt x="376" y="1142"/>
                </a:lnTo>
                <a:lnTo>
                  <a:pt x="394" y="1144"/>
                </a:lnTo>
                <a:lnTo>
                  <a:pt x="412" y="1144"/>
                </a:lnTo>
                <a:lnTo>
                  <a:pt x="432" y="1141"/>
                </a:lnTo>
                <a:lnTo>
                  <a:pt x="440" y="1139"/>
                </a:lnTo>
                <a:lnTo>
                  <a:pt x="450" y="1136"/>
                </a:lnTo>
                <a:lnTo>
                  <a:pt x="458" y="1133"/>
                </a:lnTo>
                <a:lnTo>
                  <a:pt x="466" y="1128"/>
                </a:lnTo>
                <a:lnTo>
                  <a:pt x="475" y="1122"/>
                </a:lnTo>
                <a:lnTo>
                  <a:pt x="483" y="1116"/>
                </a:lnTo>
                <a:lnTo>
                  <a:pt x="490" y="1109"/>
                </a:lnTo>
                <a:lnTo>
                  <a:pt x="498" y="1100"/>
                </a:lnTo>
                <a:lnTo>
                  <a:pt x="504" y="1091"/>
                </a:lnTo>
                <a:lnTo>
                  <a:pt x="510" y="1080"/>
                </a:lnTo>
                <a:lnTo>
                  <a:pt x="516" y="1067"/>
                </a:lnTo>
                <a:lnTo>
                  <a:pt x="519" y="1054"/>
                </a:lnTo>
                <a:lnTo>
                  <a:pt x="508" y="1050"/>
                </a:lnTo>
                <a:lnTo>
                  <a:pt x="496" y="1046"/>
                </a:lnTo>
                <a:lnTo>
                  <a:pt x="482" y="1044"/>
                </a:lnTo>
                <a:lnTo>
                  <a:pt x="474" y="1043"/>
                </a:lnTo>
                <a:lnTo>
                  <a:pt x="465" y="1044"/>
                </a:lnTo>
                <a:lnTo>
                  <a:pt x="458" y="1045"/>
                </a:lnTo>
                <a:lnTo>
                  <a:pt x="450" y="1048"/>
                </a:lnTo>
                <a:lnTo>
                  <a:pt x="441" y="1051"/>
                </a:lnTo>
                <a:lnTo>
                  <a:pt x="434" y="1057"/>
                </a:lnTo>
                <a:lnTo>
                  <a:pt x="428" y="1063"/>
                </a:lnTo>
                <a:lnTo>
                  <a:pt x="422" y="1073"/>
                </a:lnTo>
                <a:lnTo>
                  <a:pt x="430" y="1060"/>
                </a:lnTo>
                <a:lnTo>
                  <a:pt x="442" y="1048"/>
                </a:lnTo>
                <a:lnTo>
                  <a:pt x="457" y="1034"/>
                </a:lnTo>
                <a:lnTo>
                  <a:pt x="465" y="1028"/>
                </a:lnTo>
                <a:lnTo>
                  <a:pt x="474" y="1022"/>
                </a:lnTo>
                <a:lnTo>
                  <a:pt x="484" y="1018"/>
                </a:lnTo>
                <a:lnTo>
                  <a:pt x="494" y="1013"/>
                </a:lnTo>
                <a:lnTo>
                  <a:pt x="505" y="1010"/>
                </a:lnTo>
                <a:lnTo>
                  <a:pt x="517" y="1009"/>
                </a:lnTo>
                <a:lnTo>
                  <a:pt x="529" y="1010"/>
                </a:lnTo>
                <a:lnTo>
                  <a:pt x="541" y="1013"/>
                </a:lnTo>
                <a:lnTo>
                  <a:pt x="547" y="998"/>
                </a:lnTo>
                <a:lnTo>
                  <a:pt x="565" y="961"/>
                </a:lnTo>
                <a:lnTo>
                  <a:pt x="578" y="936"/>
                </a:lnTo>
                <a:lnTo>
                  <a:pt x="593" y="910"/>
                </a:lnTo>
                <a:lnTo>
                  <a:pt x="611" y="880"/>
                </a:lnTo>
                <a:lnTo>
                  <a:pt x="632" y="851"/>
                </a:lnTo>
                <a:lnTo>
                  <a:pt x="653" y="821"/>
                </a:lnTo>
                <a:lnTo>
                  <a:pt x="677" y="794"/>
                </a:lnTo>
                <a:lnTo>
                  <a:pt x="689" y="782"/>
                </a:lnTo>
                <a:lnTo>
                  <a:pt x="703" y="768"/>
                </a:lnTo>
                <a:lnTo>
                  <a:pt x="716" y="758"/>
                </a:lnTo>
                <a:lnTo>
                  <a:pt x="729" y="748"/>
                </a:lnTo>
                <a:lnTo>
                  <a:pt x="743" y="738"/>
                </a:lnTo>
                <a:lnTo>
                  <a:pt x="758" y="730"/>
                </a:lnTo>
                <a:lnTo>
                  <a:pt x="772" y="724"/>
                </a:lnTo>
                <a:lnTo>
                  <a:pt x="788" y="719"/>
                </a:lnTo>
                <a:lnTo>
                  <a:pt x="802" y="717"/>
                </a:lnTo>
                <a:lnTo>
                  <a:pt x="818" y="716"/>
                </a:lnTo>
                <a:lnTo>
                  <a:pt x="833" y="716"/>
                </a:lnTo>
                <a:lnTo>
                  <a:pt x="849" y="718"/>
                </a:lnTo>
                <a:lnTo>
                  <a:pt x="857" y="719"/>
                </a:lnTo>
                <a:lnTo>
                  <a:pt x="879" y="722"/>
                </a:lnTo>
                <a:lnTo>
                  <a:pt x="894" y="725"/>
                </a:lnTo>
                <a:lnTo>
                  <a:pt x="911" y="730"/>
                </a:lnTo>
                <a:lnTo>
                  <a:pt x="930" y="737"/>
                </a:lnTo>
                <a:lnTo>
                  <a:pt x="952" y="746"/>
                </a:lnTo>
                <a:lnTo>
                  <a:pt x="974" y="756"/>
                </a:lnTo>
                <a:lnTo>
                  <a:pt x="996" y="771"/>
                </a:lnTo>
                <a:lnTo>
                  <a:pt x="1019" y="788"/>
                </a:lnTo>
                <a:lnTo>
                  <a:pt x="1042" y="807"/>
                </a:lnTo>
                <a:lnTo>
                  <a:pt x="1054" y="819"/>
                </a:lnTo>
                <a:lnTo>
                  <a:pt x="1065" y="831"/>
                </a:lnTo>
                <a:lnTo>
                  <a:pt x="1075" y="844"/>
                </a:lnTo>
                <a:lnTo>
                  <a:pt x="1086" y="858"/>
                </a:lnTo>
                <a:lnTo>
                  <a:pt x="1097" y="873"/>
                </a:lnTo>
                <a:lnTo>
                  <a:pt x="1107" y="889"/>
                </a:lnTo>
                <a:lnTo>
                  <a:pt x="1116" y="906"/>
                </a:lnTo>
                <a:lnTo>
                  <a:pt x="1126" y="925"/>
                </a:lnTo>
                <a:lnTo>
                  <a:pt x="1127" y="930"/>
                </a:lnTo>
                <a:lnTo>
                  <a:pt x="1134" y="945"/>
                </a:lnTo>
                <a:lnTo>
                  <a:pt x="1139" y="954"/>
                </a:lnTo>
                <a:lnTo>
                  <a:pt x="1146" y="964"/>
                </a:lnTo>
                <a:lnTo>
                  <a:pt x="1155" y="973"/>
                </a:lnTo>
                <a:lnTo>
                  <a:pt x="1164" y="982"/>
                </a:lnTo>
                <a:lnTo>
                  <a:pt x="1175" y="989"/>
                </a:lnTo>
                <a:lnTo>
                  <a:pt x="1188" y="995"/>
                </a:lnTo>
                <a:lnTo>
                  <a:pt x="1195" y="996"/>
                </a:lnTo>
                <a:lnTo>
                  <a:pt x="1203" y="997"/>
                </a:lnTo>
                <a:lnTo>
                  <a:pt x="1211" y="997"/>
                </a:lnTo>
                <a:lnTo>
                  <a:pt x="1219" y="997"/>
                </a:lnTo>
                <a:lnTo>
                  <a:pt x="1229" y="996"/>
                </a:lnTo>
                <a:lnTo>
                  <a:pt x="1239" y="994"/>
                </a:lnTo>
                <a:lnTo>
                  <a:pt x="1248" y="991"/>
                </a:lnTo>
                <a:lnTo>
                  <a:pt x="1259" y="987"/>
                </a:lnTo>
                <a:lnTo>
                  <a:pt x="1270" y="981"/>
                </a:lnTo>
                <a:lnTo>
                  <a:pt x="1282" y="975"/>
                </a:lnTo>
                <a:lnTo>
                  <a:pt x="1294" y="966"/>
                </a:lnTo>
                <a:lnTo>
                  <a:pt x="1307" y="957"/>
                </a:lnTo>
                <a:close/>
              </a:path>
            </a:pathLst>
          </a:custGeom>
          <a:blipFill rotWithShape="1">
            <a:blip r:embed="rId3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27" name="TextBox 76" title=""/>
          <p:cNvSpPr txBox="1"/>
          <p:nvPr/>
        </p:nvSpPr>
        <p:spPr>
          <a:xfrm>
            <a:off x="4815840" y="2065643"/>
            <a:ext cx="4234815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400" b="1"/>
              <a:t>新冠的易感人群包括哪些</a:t>
            </a:r>
            <a:r>
              <a:rPr lang="zh-CN" altLang="en-US" sz="4400" b="1"/>
              <a:t>？</a:t>
            </a:r>
            <a:endParaRPr lang="zh-CN" altLang="en-US" sz="44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2" name="TextBox 76" title=""/>
          <p:cNvSpPr txBox="1"/>
          <p:nvPr/>
        </p:nvSpPr>
        <p:spPr>
          <a:xfrm>
            <a:off x="5194719" y="4160047"/>
            <a:ext cx="33544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rgbClr val="FF0000"/>
                </a:solidFill>
                <a:ea typeface="仿宋" panose="02010609060101010101" pitchFamily="49" charset="-122"/>
                <a:cs typeface="Times New Roman" panose="02020603050405020304" pitchFamily="18" charset="0"/>
              </a:rPr>
              <a:t>人群普遍易感</a:t>
            </a:r>
            <a:endParaRPr lang="zh-CN" altLang="en-US" sz="4000" b="1">
              <a:solidFill>
                <a:srgbClr val="FF0000"/>
              </a:solidFill>
            </a:endParaRPr>
          </a:p>
        </p:txBody>
      </p:sp>
      <p:cxnSp>
        <p:nvCxnSpPr>
          <p:cNvPr id="23" name="直接连接符 22" title=""/>
          <p:cNvCxnSpPr/>
          <p:nvPr/>
        </p:nvCxnSpPr>
        <p:spPr>
          <a:xfrm flipV="1">
            <a:off x="676499" y="617791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 title=""/>
          <p:cNvCxnSpPr/>
          <p:nvPr/>
        </p:nvCxnSpPr>
        <p:spPr>
          <a:xfrm flipV="1">
            <a:off x="5283424" y="617918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本框 30" title=""/>
          <p:cNvSpPr txBox="1"/>
          <p:nvPr>
            <p:custDataLst>
              <p:tags r:id="rId4"/>
            </p:custDataLst>
          </p:nvPr>
        </p:nvSpPr>
        <p:spPr>
          <a:xfrm>
            <a:off x="2157954" y="6000115"/>
            <a:ext cx="312928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巴中博雅中学</a:t>
            </a:r>
            <a:r>
              <a:rPr lang="en-US" altLang="zh-CN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    </a:t>
            </a:r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政教处</a:t>
            </a:r>
            <a:endParaRPr lang="zh-CN" altLang="en-US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0" presetID="14" presetClass="entr" presetSubtype="10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5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  <p:bldP spid="2050" grpId="1"/>
      <p:bldP spid="27" grpId="0"/>
      <p:bldP spid="22" grpId="0"/>
      <p:bldP spid="3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344170" y="334010"/>
            <a:ext cx="11502390" cy="6187440"/>
          </a:xfrm>
          <a:prstGeom prst="rect">
            <a:avLst/>
          </a:prstGeom>
          <a:noFill/>
          <a:ln w="19050">
            <a:solidFill>
              <a:srgbClr val="6B9D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组合 19" title=""/>
          <p:cNvGrpSpPr/>
          <p:nvPr/>
        </p:nvGrpSpPr>
        <p:grpSpPr>
          <a:xfrm>
            <a:off x="10828655" y="276225"/>
            <a:ext cx="1077595" cy="1021080"/>
            <a:chOff x="17053" y="435"/>
            <a:chExt cx="1697" cy="1608"/>
          </a:xfrm>
        </p:grpSpPr>
        <p:sp>
          <p:nvSpPr>
            <p:cNvPr id="16" name="矩形 15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组合 23" title=""/>
          <p:cNvGrpSpPr/>
          <p:nvPr/>
        </p:nvGrpSpPr>
        <p:grpSpPr>
          <a:xfrm flipH="1" flipV="1">
            <a:off x="284480" y="5562600"/>
            <a:ext cx="1077595" cy="1021080"/>
            <a:chOff x="17053" y="435"/>
            <a:chExt cx="1697" cy="1608"/>
          </a:xfrm>
        </p:grpSpPr>
        <p:sp>
          <p:nvSpPr>
            <p:cNvPr id="25" name="矩形 24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矩形 25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" name="组合 3" title=""/>
          <p:cNvGrpSpPr/>
          <p:nvPr/>
        </p:nvGrpSpPr>
        <p:grpSpPr>
          <a:xfrm flipH="1">
            <a:off x="288290" y="276225"/>
            <a:ext cx="1077595" cy="1021080"/>
            <a:chOff x="17053" y="435"/>
            <a:chExt cx="1697" cy="1608"/>
          </a:xfrm>
        </p:grpSpPr>
        <p:sp>
          <p:nvSpPr>
            <p:cNvPr id="5" name="矩形 4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" name="组合 8" title=""/>
          <p:cNvGrpSpPr/>
          <p:nvPr/>
        </p:nvGrpSpPr>
        <p:grpSpPr>
          <a:xfrm flipV="1">
            <a:off x="10824845" y="5562600"/>
            <a:ext cx="1077595" cy="1021080"/>
            <a:chOff x="17053" y="435"/>
            <a:chExt cx="1697" cy="1608"/>
          </a:xfrm>
        </p:grpSpPr>
        <p:sp>
          <p:nvSpPr>
            <p:cNvPr id="10" name="矩形 9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" name="TextBox 76" title=""/>
          <p:cNvSpPr txBox="1"/>
          <p:nvPr/>
        </p:nvSpPr>
        <p:spPr>
          <a:xfrm>
            <a:off x="4406004" y="1553794"/>
            <a:ext cx="60575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/>
              <a:t>1</a:t>
            </a:r>
            <a:r>
              <a:rPr lang="zh-CN" altLang="en-US" sz="3600"/>
              <a:t>、</a:t>
            </a:r>
            <a:r>
              <a:rPr lang="zh-CN" altLang="zh-CN" sz="3600"/>
              <a:t>只有传染源会不会传染疾病</a:t>
            </a:r>
            <a:r>
              <a:rPr lang="zh-CN" altLang="en-US" sz="3600"/>
              <a:t>？</a:t>
            </a:r>
            <a:endParaRPr lang="zh-CN" altLang="en-US" sz="36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cxnSp>
        <p:nvCxnSpPr>
          <p:cNvPr id="7" name="直接连接符 6" title=""/>
          <p:cNvCxnSpPr/>
          <p:nvPr/>
        </p:nvCxnSpPr>
        <p:spPr>
          <a:xfrm>
            <a:off x="4511416" y="2790974"/>
            <a:ext cx="3794125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6" title=""/>
          <p:cNvSpPr txBox="1"/>
          <p:nvPr/>
        </p:nvSpPr>
        <p:spPr>
          <a:xfrm>
            <a:off x="4402194" y="2831152"/>
            <a:ext cx="606137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/>
              <a:t>2</a:t>
            </a:r>
            <a:r>
              <a:rPr lang="zh-CN" altLang="zh-CN" sz="3600"/>
              <a:t>、只有传播途径和易感人群会不会传染疾病</a:t>
            </a:r>
            <a:r>
              <a:rPr lang="zh-CN" altLang="en-US" sz="3600"/>
              <a:t>？</a:t>
            </a:r>
            <a:endParaRPr lang="zh-CN" altLang="en-US" sz="3600">
              <a:sym typeface="+mn-ea"/>
            </a:endParaRPr>
          </a:p>
        </p:txBody>
      </p:sp>
      <p:cxnSp>
        <p:nvCxnSpPr>
          <p:cNvPr id="13" name="直接连接符 12" title=""/>
          <p:cNvCxnSpPr/>
          <p:nvPr/>
        </p:nvCxnSpPr>
        <p:spPr>
          <a:xfrm>
            <a:off x="4511416" y="4107964"/>
            <a:ext cx="3794125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76" title=""/>
          <p:cNvSpPr txBox="1"/>
          <p:nvPr/>
        </p:nvSpPr>
        <p:spPr>
          <a:xfrm>
            <a:off x="4402194" y="4165750"/>
            <a:ext cx="59318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/>
              <a:t>3</a:t>
            </a:r>
            <a:r>
              <a:rPr lang="zh-CN" altLang="zh-CN" sz="3600"/>
              <a:t>、只有传染源和易感人群会不会传染疾病</a:t>
            </a:r>
            <a:r>
              <a:rPr lang="zh-CN" altLang="en-US" sz="3600"/>
              <a:t>？</a:t>
            </a:r>
            <a:endParaRPr lang="zh-CN" altLang="en-US" sz="3600">
              <a:sym typeface="+mn-ea"/>
            </a:endParaRPr>
          </a:p>
        </p:txBody>
      </p:sp>
      <p:sp>
        <p:nvSpPr>
          <p:cNvPr id="17" name="矩形 16" title=""/>
          <p:cNvSpPr/>
          <p:nvPr/>
        </p:nvSpPr>
        <p:spPr>
          <a:xfrm>
            <a:off x="4815840" y="579755"/>
            <a:ext cx="2560320" cy="37655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问   题</a:t>
            </a:r>
            <a:endParaRPr lang="zh-CN" altLang="en-US" sz="4000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马" title=""/>
          <p:cNvSpPr/>
          <p:nvPr/>
        </p:nvSpPr>
        <p:spPr bwMode="auto">
          <a:xfrm>
            <a:off x="398463" y="1785937"/>
            <a:ext cx="3642378" cy="2869247"/>
          </a:xfrm>
          <a:custGeom>
            <a:gdLst>
              <a:gd name="T0" fmla="*/ 809532 w 4104"/>
              <a:gd name="T1" fmla="*/ 384342 h 3258"/>
              <a:gd name="T2" fmla="*/ 1077365 w 4104"/>
              <a:gd name="T3" fmla="*/ 447935 h 3258"/>
              <a:gd name="T4" fmla="*/ 1208728 w 4104"/>
              <a:gd name="T5" fmla="*/ 417763 h 3258"/>
              <a:gd name="T6" fmla="*/ 1252825 w 4104"/>
              <a:gd name="T7" fmla="*/ 372273 h 3258"/>
              <a:gd name="T8" fmla="*/ 1258860 w 4104"/>
              <a:gd name="T9" fmla="*/ 323999 h 3258"/>
              <a:gd name="T10" fmla="*/ 1387902 w 4104"/>
              <a:gd name="T11" fmla="*/ 232555 h 3258"/>
              <a:gd name="T12" fmla="*/ 1403220 w 4104"/>
              <a:gd name="T13" fmla="*/ 218629 h 3258"/>
              <a:gd name="T14" fmla="*/ 1506732 w 4104"/>
              <a:gd name="T15" fmla="*/ 179638 h 3258"/>
              <a:gd name="T16" fmla="*/ 1515552 w 4104"/>
              <a:gd name="T17" fmla="*/ 171747 h 3258"/>
              <a:gd name="T18" fmla="*/ 1661769 w 4104"/>
              <a:gd name="T19" fmla="*/ 94693 h 3258"/>
              <a:gd name="T20" fmla="*/ 1707259 w 4104"/>
              <a:gd name="T21" fmla="*/ 65450 h 3258"/>
              <a:gd name="T22" fmla="*/ 1782920 w 4104"/>
              <a:gd name="T23" fmla="*/ 168962 h 3258"/>
              <a:gd name="T24" fmla="*/ 1904536 w 4104"/>
              <a:gd name="T25" fmla="*/ 437723 h 3258"/>
              <a:gd name="T26" fmla="*/ 1866009 w 4104"/>
              <a:gd name="T27" fmla="*/ 518955 h 3258"/>
              <a:gd name="T28" fmla="*/ 1689156 w 4104"/>
              <a:gd name="T29" fmla="*/ 417763 h 3258"/>
              <a:gd name="T30" fmla="*/ 1608388 w 4104"/>
              <a:gd name="T31" fmla="*/ 504565 h 3258"/>
              <a:gd name="T32" fmla="*/ 1564291 w 4104"/>
              <a:gd name="T33" fmla="*/ 790501 h 3258"/>
              <a:gd name="T34" fmla="*/ 1485844 w 4104"/>
              <a:gd name="T35" fmla="*/ 939039 h 3258"/>
              <a:gd name="T36" fmla="*/ 1564755 w 4104"/>
              <a:gd name="T37" fmla="*/ 1131210 h 3258"/>
              <a:gd name="T38" fmla="*/ 1490950 w 4104"/>
              <a:gd name="T39" fmla="*/ 1333593 h 3258"/>
              <a:gd name="T40" fmla="*/ 1361444 w 4104"/>
              <a:gd name="T41" fmla="*/ 1450567 h 3258"/>
              <a:gd name="T42" fmla="*/ 1300172 w 4104"/>
              <a:gd name="T43" fmla="*/ 1446853 h 3258"/>
              <a:gd name="T44" fmla="*/ 1375369 w 4104"/>
              <a:gd name="T45" fmla="*/ 1365622 h 3258"/>
              <a:gd name="T46" fmla="*/ 1441747 w 4104"/>
              <a:gd name="T47" fmla="*/ 1308063 h 3258"/>
              <a:gd name="T48" fmla="*/ 1501162 w 4104"/>
              <a:gd name="T49" fmla="*/ 1149313 h 3258"/>
              <a:gd name="T50" fmla="*/ 1385117 w 4104"/>
              <a:gd name="T51" fmla="*/ 1030947 h 3258"/>
              <a:gd name="T52" fmla="*/ 1297387 w 4104"/>
              <a:gd name="T53" fmla="*/ 1269072 h 3258"/>
              <a:gd name="T54" fmla="*/ 1174843 w 4104"/>
              <a:gd name="T55" fmla="*/ 1414825 h 3258"/>
              <a:gd name="T56" fmla="*/ 981279 w 4104"/>
              <a:gd name="T57" fmla="*/ 1486309 h 3258"/>
              <a:gd name="T58" fmla="*/ 1070402 w 4104"/>
              <a:gd name="T59" fmla="*/ 1401364 h 3258"/>
              <a:gd name="T60" fmla="*/ 1237043 w 4104"/>
              <a:gd name="T61" fmla="*/ 1190161 h 3258"/>
              <a:gd name="T62" fmla="*/ 1134923 w 4104"/>
              <a:gd name="T63" fmla="*/ 981279 h 3258"/>
              <a:gd name="T64" fmla="*/ 891692 w 4104"/>
              <a:gd name="T65" fmla="*/ 909331 h 3258"/>
              <a:gd name="T66" fmla="*/ 740369 w 4104"/>
              <a:gd name="T67" fmla="*/ 1066689 h 3258"/>
              <a:gd name="T68" fmla="*/ 850380 w 4104"/>
              <a:gd name="T69" fmla="*/ 1280212 h 3258"/>
              <a:gd name="T70" fmla="*/ 818816 w 4104"/>
              <a:gd name="T71" fmla="*/ 1476097 h 3258"/>
              <a:gd name="T72" fmla="*/ 793286 w 4104"/>
              <a:gd name="T73" fmla="*/ 1337771 h 3258"/>
              <a:gd name="T74" fmla="*/ 636857 w 4104"/>
              <a:gd name="T75" fmla="*/ 1106144 h 3258"/>
              <a:gd name="T76" fmla="*/ 705556 w 4104"/>
              <a:gd name="T77" fmla="*/ 1329416 h 3258"/>
              <a:gd name="T78" fmla="*/ 629894 w 4104"/>
              <a:gd name="T79" fmla="*/ 1510446 h 3258"/>
              <a:gd name="T80" fmla="*/ 606685 w 4104"/>
              <a:gd name="T81" fmla="*/ 1391152 h 3258"/>
              <a:gd name="T82" fmla="*/ 576977 w 4104"/>
              <a:gd name="T83" fmla="*/ 1137244 h 3258"/>
              <a:gd name="T84" fmla="*/ 559338 w 4104"/>
              <a:gd name="T85" fmla="*/ 1009130 h 3258"/>
              <a:gd name="T86" fmla="*/ 622003 w 4104"/>
              <a:gd name="T87" fmla="*/ 848524 h 3258"/>
              <a:gd name="T88" fmla="*/ 538914 w 4104"/>
              <a:gd name="T89" fmla="*/ 637785 h 3258"/>
              <a:gd name="T90" fmla="*/ 520347 w 4104"/>
              <a:gd name="T91" fmla="*/ 498067 h 3258"/>
              <a:gd name="T92" fmla="*/ 468823 w 4104"/>
              <a:gd name="T93" fmla="*/ 531952 h 3258"/>
              <a:gd name="T94" fmla="*/ 408480 w 4104"/>
              <a:gd name="T95" fmla="*/ 529631 h 3258"/>
              <a:gd name="T96" fmla="*/ 347672 w 4104"/>
              <a:gd name="T97" fmla="*/ 597401 h 3258"/>
              <a:gd name="T98" fmla="*/ 267833 w 4104"/>
              <a:gd name="T99" fmla="*/ 596473 h 3258"/>
              <a:gd name="T100" fmla="*/ 103048 w 4104"/>
              <a:gd name="T101" fmla="*/ 524525 h 3258"/>
              <a:gd name="T102" fmla="*/ 0 w 4104"/>
              <a:gd name="T103" fmla="*/ 538450 h 3258"/>
              <a:gd name="T104" fmla="*/ 92372 w 4104"/>
              <a:gd name="T105" fmla="*/ 500852 h 3258"/>
              <a:gd name="T106" fmla="*/ 89123 w 4104"/>
              <a:gd name="T107" fmla="*/ 439116 h 3258"/>
              <a:gd name="T108" fmla="*/ 191243 w 4104"/>
              <a:gd name="T109" fmla="*/ 531024 h 3258"/>
              <a:gd name="T110" fmla="*/ 220022 w 4104"/>
              <a:gd name="T111" fmla="*/ 484141 h 3258"/>
              <a:gd name="T112" fmla="*/ 245552 w 4104"/>
              <a:gd name="T113" fmla="*/ 468823 h 3258"/>
              <a:gd name="T114" fmla="*/ 365775 w 4104"/>
              <a:gd name="T115" fmla="*/ 333746 h 3258"/>
              <a:gd name="T116" fmla="*/ 498995 w 4104"/>
              <a:gd name="T117" fmla="*/ 391769 h 3258"/>
              <a:gd name="T118" fmla="*/ 565837 w 4104"/>
              <a:gd name="T119" fmla="*/ 462789 h 3258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</a:gdLst>
            <a:cxnLst>
              <a:cxn ang="T120">
                <a:pos x="T0" y="T1"/>
              </a:cxn>
              <a:cxn ang="T121">
                <a:pos x="T2" y="T3"/>
              </a:cxn>
              <a:cxn ang="T122">
                <a:pos x="T4" y="T5"/>
              </a:cxn>
              <a:cxn ang="T123">
                <a:pos x="T6" y="T7"/>
              </a:cxn>
              <a:cxn ang="T124">
                <a:pos x="T8" y="T9"/>
              </a:cxn>
              <a:cxn ang="T125">
                <a:pos x="T10" y="T11"/>
              </a:cxn>
              <a:cxn ang="T126">
                <a:pos x="T12" y="T13"/>
              </a:cxn>
              <a:cxn ang="T127">
                <a:pos x="T14" y="T15"/>
              </a:cxn>
              <a:cxn ang="T128">
                <a:pos x="T16" y="T17"/>
              </a:cxn>
              <a:cxn ang="T129">
                <a:pos x="T18" y="T19"/>
              </a:cxn>
              <a:cxn ang="T130">
                <a:pos x="T20" y="T21"/>
              </a:cxn>
              <a:cxn ang="T131">
                <a:pos x="T22" y="T23"/>
              </a:cxn>
              <a:cxn ang="T132">
                <a:pos x="T24" y="T25"/>
              </a:cxn>
              <a:cxn ang="T133">
                <a:pos x="T26" y="T27"/>
              </a:cxn>
              <a:cxn ang="T134">
                <a:pos x="T28" y="T29"/>
              </a:cxn>
              <a:cxn ang="T135">
                <a:pos x="T30" y="T31"/>
              </a:cxn>
              <a:cxn ang="T136">
                <a:pos x="T32" y="T33"/>
              </a:cxn>
              <a:cxn ang="T137">
                <a:pos x="T34" y="T35"/>
              </a:cxn>
              <a:cxn ang="T138">
                <a:pos x="T36" y="T37"/>
              </a:cxn>
              <a:cxn ang="T139">
                <a:pos x="T38" y="T39"/>
              </a:cxn>
              <a:cxn ang="T140">
                <a:pos x="T40" y="T41"/>
              </a:cxn>
              <a:cxn ang="T141">
                <a:pos x="T42" y="T43"/>
              </a:cxn>
              <a:cxn ang="T142">
                <a:pos x="T44" y="T45"/>
              </a:cxn>
              <a:cxn ang="T143">
                <a:pos x="T46" y="T47"/>
              </a:cxn>
              <a:cxn ang="T144">
                <a:pos x="T48" y="T49"/>
              </a:cxn>
              <a:cxn ang="T145">
                <a:pos x="T50" y="T51"/>
              </a:cxn>
              <a:cxn ang="T146">
                <a:pos x="T52" y="T53"/>
              </a:cxn>
              <a:cxn ang="T147">
                <a:pos x="T54" y="T55"/>
              </a:cxn>
              <a:cxn ang="T148">
                <a:pos x="T56" y="T57"/>
              </a:cxn>
              <a:cxn ang="T149">
                <a:pos x="T58" y="T59"/>
              </a:cxn>
              <a:cxn ang="T150">
                <a:pos x="T60" y="T61"/>
              </a:cxn>
              <a:cxn ang="T151">
                <a:pos x="T62" y="T63"/>
              </a:cxn>
              <a:cxn ang="T152">
                <a:pos x="T64" y="T65"/>
              </a:cxn>
              <a:cxn ang="T153">
                <a:pos x="T66" y="T67"/>
              </a:cxn>
              <a:cxn ang="T154">
                <a:pos x="T68" y="T69"/>
              </a:cxn>
              <a:cxn ang="T155">
                <a:pos x="T70" y="T71"/>
              </a:cxn>
              <a:cxn ang="T156">
                <a:pos x="T72" y="T73"/>
              </a:cxn>
              <a:cxn ang="T157">
                <a:pos x="T74" y="T75"/>
              </a:cxn>
              <a:cxn ang="T158">
                <a:pos x="T76" y="T77"/>
              </a:cxn>
              <a:cxn ang="T159">
                <a:pos x="T78" y="T79"/>
              </a:cxn>
              <a:cxn ang="T160">
                <a:pos x="T80" y="T81"/>
              </a:cxn>
              <a:cxn ang="T161">
                <a:pos x="T82" y="T83"/>
              </a:cxn>
              <a:cxn ang="T162">
                <a:pos x="T84" y="T85"/>
              </a:cxn>
              <a:cxn ang="T163">
                <a:pos x="T86" y="T87"/>
              </a:cxn>
              <a:cxn ang="T164">
                <a:pos x="T88" y="T89"/>
              </a:cxn>
              <a:cxn ang="T165">
                <a:pos x="T90" y="T91"/>
              </a:cxn>
              <a:cxn ang="T166">
                <a:pos x="T92" y="T93"/>
              </a:cxn>
              <a:cxn ang="T167">
                <a:pos x="T94" y="T95"/>
              </a:cxn>
              <a:cxn ang="T168">
                <a:pos x="T96" y="T97"/>
              </a:cxn>
              <a:cxn ang="T169">
                <a:pos x="T98" y="T99"/>
              </a:cxn>
              <a:cxn ang="T170">
                <a:pos x="T100" y="T101"/>
              </a:cxn>
              <a:cxn ang="T171">
                <a:pos x="T102" y="T103"/>
              </a:cxn>
              <a:cxn ang="T172">
                <a:pos x="T104" y="T105"/>
              </a:cxn>
              <a:cxn ang="T173">
                <a:pos x="T106" y="T107"/>
              </a:cxn>
              <a:cxn ang="T174">
                <a:pos x="T108" y="T109"/>
              </a:cxn>
              <a:cxn ang="T175">
                <a:pos x="T110" y="T111"/>
              </a:cxn>
              <a:cxn ang="T176">
                <a:pos x="T112" y="T113"/>
              </a:cxn>
              <a:cxn ang="T177">
                <a:pos x="T114" y="T115"/>
              </a:cxn>
              <a:cxn ang="T178">
                <a:pos x="T116" y="T117"/>
              </a:cxn>
              <a:cxn ang="T179">
                <a:pos x="T118" y="T119"/>
              </a:cxn>
            </a:cxnLst>
            <a:rect l="0" t="0" r="r" b="b"/>
            <a:pathLst>
              <a:path w="4104" h="3258">
                <a:moveTo>
                  <a:pt x="1307" y="957"/>
                </a:moveTo>
                <a:lnTo>
                  <a:pt x="1307" y="957"/>
                </a:lnTo>
                <a:lnTo>
                  <a:pt x="1321" y="947"/>
                </a:lnTo>
                <a:lnTo>
                  <a:pt x="1339" y="936"/>
                </a:lnTo>
                <a:lnTo>
                  <a:pt x="1363" y="923"/>
                </a:lnTo>
                <a:lnTo>
                  <a:pt x="1392" y="909"/>
                </a:lnTo>
                <a:lnTo>
                  <a:pt x="1427" y="893"/>
                </a:lnTo>
                <a:lnTo>
                  <a:pt x="1466" y="876"/>
                </a:lnTo>
                <a:lnTo>
                  <a:pt x="1511" y="862"/>
                </a:lnTo>
                <a:lnTo>
                  <a:pt x="1533" y="855"/>
                </a:lnTo>
                <a:lnTo>
                  <a:pt x="1557" y="849"/>
                </a:lnTo>
                <a:lnTo>
                  <a:pt x="1583" y="843"/>
                </a:lnTo>
                <a:lnTo>
                  <a:pt x="1608" y="838"/>
                </a:lnTo>
                <a:lnTo>
                  <a:pt x="1634" y="834"/>
                </a:lnTo>
                <a:lnTo>
                  <a:pt x="1661" y="831"/>
                </a:lnTo>
                <a:lnTo>
                  <a:pt x="1688" y="828"/>
                </a:lnTo>
                <a:lnTo>
                  <a:pt x="1716" y="828"/>
                </a:lnTo>
                <a:lnTo>
                  <a:pt x="1744" y="828"/>
                </a:lnTo>
                <a:lnTo>
                  <a:pt x="1773" y="831"/>
                </a:lnTo>
                <a:lnTo>
                  <a:pt x="1802" y="834"/>
                </a:lnTo>
                <a:lnTo>
                  <a:pt x="1831" y="839"/>
                </a:lnTo>
                <a:lnTo>
                  <a:pt x="1860" y="846"/>
                </a:lnTo>
                <a:lnTo>
                  <a:pt x="1890" y="856"/>
                </a:lnTo>
                <a:lnTo>
                  <a:pt x="1918" y="867"/>
                </a:lnTo>
                <a:lnTo>
                  <a:pt x="1948" y="879"/>
                </a:lnTo>
                <a:lnTo>
                  <a:pt x="1970" y="887"/>
                </a:lnTo>
                <a:lnTo>
                  <a:pt x="1996" y="895"/>
                </a:lnTo>
                <a:lnTo>
                  <a:pt x="2031" y="906"/>
                </a:lnTo>
                <a:lnTo>
                  <a:pt x="2073" y="918"/>
                </a:lnTo>
                <a:lnTo>
                  <a:pt x="2122" y="930"/>
                </a:lnTo>
                <a:lnTo>
                  <a:pt x="2175" y="942"/>
                </a:lnTo>
                <a:lnTo>
                  <a:pt x="2231" y="953"/>
                </a:lnTo>
                <a:lnTo>
                  <a:pt x="2261" y="958"/>
                </a:lnTo>
                <a:lnTo>
                  <a:pt x="2291" y="961"/>
                </a:lnTo>
                <a:lnTo>
                  <a:pt x="2321" y="965"/>
                </a:lnTo>
                <a:lnTo>
                  <a:pt x="2352" y="967"/>
                </a:lnTo>
                <a:lnTo>
                  <a:pt x="2384" y="969"/>
                </a:lnTo>
                <a:lnTo>
                  <a:pt x="2413" y="969"/>
                </a:lnTo>
                <a:lnTo>
                  <a:pt x="2443" y="967"/>
                </a:lnTo>
                <a:lnTo>
                  <a:pt x="2473" y="966"/>
                </a:lnTo>
                <a:lnTo>
                  <a:pt x="2503" y="963"/>
                </a:lnTo>
                <a:lnTo>
                  <a:pt x="2532" y="958"/>
                </a:lnTo>
                <a:lnTo>
                  <a:pt x="2560" y="952"/>
                </a:lnTo>
                <a:lnTo>
                  <a:pt x="2587" y="943"/>
                </a:lnTo>
                <a:lnTo>
                  <a:pt x="2613" y="934"/>
                </a:lnTo>
                <a:lnTo>
                  <a:pt x="2638" y="922"/>
                </a:lnTo>
                <a:lnTo>
                  <a:pt x="2660" y="907"/>
                </a:lnTo>
                <a:lnTo>
                  <a:pt x="2683" y="892"/>
                </a:lnTo>
                <a:lnTo>
                  <a:pt x="2665" y="895"/>
                </a:lnTo>
                <a:lnTo>
                  <a:pt x="2647" y="898"/>
                </a:lnTo>
                <a:lnTo>
                  <a:pt x="2627" y="900"/>
                </a:lnTo>
                <a:lnTo>
                  <a:pt x="2604" y="900"/>
                </a:lnTo>
                <a:lnTo>
                  <a:pt x="2593" y="900"/>
                </a:lnTo>
                <a:lnTo>
                  <a:pt x="2583" y="898"/>
                </a:lnTo>
                <a:lnTo>
                  <a:pt x="2573" y="895"/>
                </a:lnTo>
                <a:lnTo>
                  <a:pt x="2563" y="892"/>
                </a:lnTo>
                <a:lnTo>
                  <a:pt x="2556" y="887"/>
                </a:lnTo>
                <a:lnTo>
                  <a:pt x="2550" y="881"/>
                </a:lnTo>
                <a:lnTo>
                  <a:pt x="2555" y="880"/>
                </a:lnTo>
                <a:lnTo>
                  <a:pt x="2568" y="879"/>
                </a:lnTo>
                <a:lnTo>
                  <a:pt x="2587" y="874"/>
                </a:lnTo>
                <a:lnTo>
                  <a:pt x="2599" y="870"/>
                </a:lnTo>
                <a:lnTo>
                  <a:pt x="2613" y="865"/>
                </a:lnTo>
                <a:lnTo>
                  <a:pt x="2626" y="859"/>
                </a:lnTo>
                <a:lnTo>
                  <a:pt x="2640" y="852"/>
                </a:lnTo>
                <a:lnTo>
                  <a:pt x="2654" y="843"/>
                </a:lnTo>
                <a:lnTo>
                  <a:pt x="2669" y="831"/>
                </a:lnTo>
                <a:lnTo>
                  <a:pt x="2684" y="817"/>
                </a:lnTo>
                <a:lnTo>
                  <a:pt x="2699" y="802"/>
                </a:lnTo>
                <a:lnTo>
                  <a:pt x="2712" y="784"/>
                </a:lnTo>
                <a:lnTo>
                  <a:pt x="2725" y="762"/>
                </a:lnTo>
                <a:lnTo>
                  <a:pt x="2732" y="750"/>
                </a:lnTo>
                <a:lnTo>
                  <a:pt x="2741" y="737"/>
                </a:lnTo>
                <a:lnTo>
                  <a:pt x="2753" y="722"/>
                </a:lnTo>
                <a:lnTo>
                  <a:pt x="2768" y="705"/>
                </a:lnTo>
                <a:lnTo>
                  <a:pt x="2785" y="688"/>
                </a:lnTo>
                <a:lnTo>
                  <a:pt x="2796" y="680"/>
                </a:lnTo>
                <a:lnTo>
                  <a:pt x="2807" y="672"/>
                </a:lnTo>
                <a:lnTo>
                  <a:pt x="2818" y="665"/>
                </a:lnTo>
                <a:lnTo>
                  <a:pt x="2830" y="659"/>
                </a:lnTo>
                <a:lnTo>
                  <a:pt x="2814" y="663"/>
                </a:lnTo>
                <a:lnTo>
                  <a:pt x="2776" y="674"/>
                </a:lnTo>
                <a:lnTo>
                  <a:pt x="2754" y="681"/>
                </a:lnTo>
                <a:lnTo>
                  <a:pt x="2731" y="689"/>
                </a:lnTo>
                <a:lnTo>
                  <a:pt x="2712" y="698"/>
                </a:lnTo>
                <a:lnTo>
                  <a:pt x="2704" y="702"/>
                </a:lnTo>
                <a:lnTo>
                  <a:pt x="2696" y="707"/>
                </a:lnTo>
                <a:lnTo>
                  <a:pt x="2714" y="695"/>
                </a:lnTo>
                <a:lnTo>
                  <a:pt x="2764" y="666"/>
                </a:lnTo>
                <a:lnTo>
                  <a:pt x="2794" y="648"/>
                </a:lnTo>
                <a:lnTo>
                  <a:pt x="2827" y="632"/>
                </a:lnTo>
                <a:lnTo>
                  <a:pt x="2862" y="615"/>
                </a:lnTo>
                <a:lnTo>
                  <a:pt x="2894" y="601"/>
                </a:lnTo>
                <a:lnTo>
                  <a:pt x="2907" y="590"/>
                </a:lnTo>
                <a:lnTo>
                  <a:pt x="2937" y="565"/>
                </a:lnTo>
                <a:lnTo>
                  <a:pt x="2954" y="549"/>
                </a:lnTo>
                <a:lnTo>
                  <a:pt x="2970" y="532"/>
                </a:lnTo>
                <a:lnTo>
                  <a:pt x="2982" y="515"/>
                </a:lnTo>
                <a:lnTo>
                  <a:pt x="2987" y="508"/>
                </a:lnTo>
                <a:lnTo>
                  <a:pt x="2990" y="501"/>
                </a:lnTo>
                <a:lnTo>
                  <a:pt x="2969" y="503"/>
                </a:lnTo>
                <a:lnTo>
                  <a:pt x="2921" y="509"/>
                </a:lnTo>
                <a:lnTo>
                  <a:pt x="2893" y="514"/>
                </a:lnTo>
                <a:lnTo>
                  <a:pt x="2865" y="519"/>
                </a:lnTo>
                <a:lnTo>
                  <a:pt x="2843" y="526"/>
                </a:lnTo>
                <a:lnTo>
                  <a:pt x="2834" y="530"/>
                </a:lnTo>
                <a:lnTo>
                  <a:pt x="2826" y="535"/>
                </a:lnTo>
                <a:lnTo>
                  <a:pt x="2848" y="523"/>
                </a:lnTo>
                <a:lnTo>
                  <a:pt x="2870" y="512"/>
                </a:lnTo>
                <a:lnTo>
                  <a:pt x="2899" y="499"/>
                </a:lnTo>
                <a:lnTo>
                  <a:pt x="2930" y="487"/>
                </a:lnTo>
                <a:lnTo>
                  <a:pt x="2947" y="481"/>
                </a:lnTo>
                <a:lnTo>
                  <a:pt x="2963" y="477"/>
                </a:lnTo>
                <a:lnTo>
                  <a:pt x="2979" y="473"/>
                </a:lnTo>
                <a:lnTo>
                  <a:pt x="2995" y="471"/>
                </a:lnTo>
                <a:lnTo>
                  <a:pt x="3009" y="470"/>
                </a:lnTo>
                <a:lnTo>
                  <a:pt x="3023" y="471"/>
                </a:lnTo>
                <a:lnTo>
                  <a:pt x="3029" y="465"/>
                </a:lnTo>
                <a:lnTo>
                  <a:pt x="3047" y="450"/>
                </a:lnTo>
                <a:lnTo>
                  <a:pt x="3072" y="428"/>
                </a:lnTo>
                <a:lnTo>
                  <a:pt x="3087" y="417"/>
                </a:lnTo>
                <a:lnTo>
                  <a:pt x="3104" y="405"/>
                </a:lnTo>
                <a:lnTo>
                  <a:pt x="3121" y="396"/>
                </a:lnTo>
                <a:lnTo>
                  <a:pt x="3140" y="386"/>
                </a:lnTo>
                <a:lnTo>
                  <a:pt x="3158" y="379"/>
                </a:lnTo>
                <a:lnTo>
                  <a:pt x="3176" y="374"/>
                </a:lnTo>
                <a:lnTo>
                  <a:pt x="3186" y="372"/>
                </a:lnTo>
                <a:lnTo>
                  <a:pt x="3195" y="372"/>
                </a:lnTo>
                <a:lnTo>
                  <a:pt x="3204" y="372"/>
                </a:lnTo>
                <a:lnTo>
                  <a:pt x="3212" y="373"/>
                </a:lnTo>
                <a:lnTo>
                  <a:pt x="3222" y="374"/>
                </a:lnTo>
                <a:lnTo>
                  <a:pt x="3230" y="378"/>
                </a:lnTo>
                <a:lnTo>
                  <a:pt x="3237" y="381"/>
                </a:lnTo>
                <a:lnTo>
                  <a:pt x="3246" y="387"/>
                </a:lnTo>
                <a:lnTo>
                  <a:pt x="3229" y="381"/>
                </a:lnTo>
                <a:lnTo>
                  <a:pt x="3188" y="368"/>
                </a:lnTo>
                <a:lnTo>
                  <a:pt x="3164" y="362"/>
                </a:lnTo>
                <a:lnTo>
                  <a:pt x="3140" y="356"/>
                </a:lnTo>
                <a:lnTo>
                  <a:pt x="3117" y="351"/>
                </a:lnTo>
                <a:lnTo>
                  <a:pt x="3099" y="350"/>
                </a:lnTo>
                <a:lnTo>
                  <a:pt x="3121" y="346"/>
                </a:lnTo>
                <a:lnTo>
                  <a:pt x="3142" y="344"/>
                </a:lnTo>
                <a:lnTo>
                  <a:pt x="3170" y="344"/>
                </a:lnTo>
                <a:lnTo>
                  <a:pt x="3184" y="344"/>
                </a:lnTo>
                <a:lnTo>
                  <a:pt x="3199" y="345"/>
                </a:lnTo>
                <a:lnTo>
                  <a:pt x="3213" y="348"/>
                </a:lnTo>
                <a:lnTo>
                  <a:pt x="3228" y="351"/>
                </a:lnTo>
                <a:lnTo>
                  <a:pt x="3241" y="356"/>
                </a:lnTo>
                <a:lnTo>
                  <a:pt x="3254" y="362"/>
                </a:lnTo>
                <a:lnTo>
                  <a:pt x="3265" y="370"/>
                </a:lnTo>
                <a:lnTo>
                  <a:pt x="3274" y="379"/>
                </a:lnTo>
                <a:lnTo>
                  <a:pt x="3282" y="379"/>
                </a:lnTo>
                <a:lnTo>
                  <a:pt x="3292" y="376"/>
                </a:lnTo>
                <a:lnTo>
                  <a:pt x="3307" y="370"/>
                </a:lnTo>
                <a:lnTo>
                  <a:pt x="3326" y="361"/>
                </a:lnTo>
                <a:lnTo>
                  <a:pt x="3351" y="345"/>
                </a:lnTo>
                <a:lnTo>
                  <a:pt x="3382" y="324"/>
                </a:lnTo>
                <a:lnTo>
                  <a:pt x="3421" y="295"/>
                </a:lnTo>
                <a:lnTo>
                  <a:pt x="3440" y="280"/>
                </a:lnTo>
                <a:lnTo>
                  <a:pt x="3461" y="265"/>
                </a:lnTo>
                <a:lnTo>
                  <a:pt x="3487" y="248"/>
                </a:lnTo>
                <a:lnTo>
                  <a:pt x="3515" y="231"/>
                </a:lnTo>
                <a:lnTo>
                  <a:pt x="3543" y="217"/>
                </a:lnTo>
                <a:lnTo>
                  <a:pt x="3556" y="211"/>
                </a:lnTo>
                <a:lnTo>
                  <a:pt x="3568" y="206"/>
                </a:lnTo>
                <a:lnTo>
                  <a:pt x="3580" y="204"/>
                </a:lnTo>
                <a:lnTo>
                  <a:pt x="3590" y="203"/>
                </a:lnTo>
                <a:lnTo>
                  <a:pt x="3588" y="181"/>
                </a:lnTo>
                <a:lnTo>
                  <a:pt x="3588" y="158"/>
                </a:lnTo>
                <a:lnTo>
                  <a:pt x="3591" y="128"/>
                </a:lnTo>
                <a:lnTo>
                  <a:pt x="3593" y="113"/>
                </a:lnTo>
                <a:lnTo>
                  <a:pt x="3597" y="96"/>
                </a:lnTo>
                <a:lnTo>
                  <a:pt x="3602" y="79"/>
                </a:lnTo>
                <a:lnTo>
                  <a:pt x="3608" y="62"/>
                </a:lnTo>
                <a:lnTo>
                  <a:pt x="3615" y="46"/>
                </a:lnTo>
                <a:lnTo>
                  <a:pt x="3623" y="30"/>
                </a:lnTo>
                <a:lnTo>
                  <a:pt x="3634" y="14"/>
                </a:lnTo>
                <a:lnTo>
                  <a:pt x="3646" y="0"/>
                </a:lnTo>
                <a:lnTo>
                  <a:pt x="3651" y="24"/>
                </a:lnTo>
                <a:lnTo>
                  <a:pt x="3663" y="79"/>
                </a:lnTo>
                <a:lnTo>
                  <a:pt x="3671" y="111"/>
                </a:lnTo>
                <a:lnTo>
                  <a:pt x="3678" y="141"/>
                </a:lnTo>
                <a:lnTo>
                  <a:pt x="3687" y="167"/>
                </a:lnTo>
                <a:lnTo>
                  <a:pt x="3690" y="176"/>
                </a:lnTo>
                <a:lnTo>
                  <a:pt x="3694" y="183"/>
                </a:lnTo>
                <a:lnTo>
                  <a:pt x="3702" y="187"/>
                </a:lnTo>
                <a:lnTo>
                  <a:pt x="3713" y="192"/>
                </a:lnTo>
                <a:lnTo>
                  <a:pt x="3725" y="199"/>
                </a:lnTo>
                <a:lnTo>
                  <a:pt x="3738" y="207"/>
                </a:lnTo>
                <a:lnTo>
                  <a:pt x="3753" y="218"/>
                </a:lnTo>
                <a:lnTo>
                  <a:pt x="3766" y="231"/>
                </a:lnTo>
                <a:lnTo>
                  <a:pt x="3771" y="239"/>
                </a:lnTo>
                <a:lnTo>
                  <a:pt x="3777" y="247"/>
                </a:lnTo>
                <a:lnTo>
                  <a:pt x="3786" y="260"/>
                </a:lnTo>
                <a:lnTo>
                  <a:pt x="3797" y="276"/>
                </a:lnTo>
                <a:lnTo>
                  <a:pt x="3810" y="300"/>
                </a:lnTo>
                <a:lnTo>
                  <a:pt x="3826" y="328"/>
                </a:lnTo>
                <a:lnTo>
                  <a:pt x="3841" y="364"/>
                </a:lnTo>
                <a:lnTo>
                  <a:pt x="3850" y="385"/>
                </a:lnTo>
                <a:lnTo>
                  <a:pt x="3857" y="408"/>
                </a:lnTo>
                <a:lnTo>
                  <a:pt x="3864" y="432"/>
                </a:lnTo>
                <a:lnTo>
                  <a:pt x="3871" y="457"/>
                </a:lnTo>
                <a:lnTo>
                  <a:pt x="3937" y="645"/>
                </a:lnTo>
                <a:lnTo>
                  <a:pt x="3963" y="676"/>
                </a:lnTo>
                <a:lnTo>
                  <a:pt x="3989" y="711"/>
                </a:lnTo>
                <a:lnTo>
                  <a:pt x="4019" y="754"/>
                </a:lnTo>
                <a:lnTo>
                  <a:pt x="4034" y="778"/>
                </a:lnTo>
                <a:lnTo>
                  <a:pt x="4049" y="802"/>
                </a:lnTo>
                <a:lnTo>
                  <a:pt x="4063" y="827"/>
                </a:lnTo>
                <a:lnTo>
                  <a:pt x="4076" y="851"/>
                </a:lnTo>
                <a:lnTo>
                  <a:pt x="4087" y="876"/>
                </a:lnTo>
                <a:lnTo>
                  <a:pt x="4096" y="900"/>
                </a:lnTo>
                <a:lnTo>
                  <a:pt x="4100" y="922"/>
                </a:lnTo>
                <a:lnTo>
                  <a:pt x="4103" y="933"/>
                </a:lnTo>
                <a:lnTo>
                  <a:pt x="4103" y="943"/>
                </a:lnTo>
                <a:lnTo>
                  <a:pt x="4104" y="964"/>
                </a:lnTo>
                <a:lnTo>
                  <a:pt x="4103" y="985"/>
                </a:lnTo>
                <a:lnTo>
                  <a:pt x="4100" y="1010"/>
                </a:lnTo>
                <a:lnTo>
                  <a:pt x="4098" y="1024"/>
                </a:lnTo>
                <a:lnTo>
                  <a:pt x="4094" y="1037"/>
                </a:lnTo>
                <a:lnTo>
                  <a:pt x="4091" y="1050"/>
                </a:lnTo>
                <a:lnTo>
                  <a:pt x="4086" y="1061"/>
                </a:lnTo>
                <a:lnTo>
                  <a:pt x="4079" y="1072"/>
                </a:lnTo>
                <a:lnTo>
                  <a:pt x="4072" y="1081"/>
                </a:lnTo>
                <a:lnTo>
                  <a:pt x="4063" y="1090"/>
                </a:lnTo>
                <a:lnTo>
                  <a:pt x="4052" y="1094"/>
                </a:lnTo>
                <a:lnTo>
                  <a:pt x="4050" y="1097"/>
                </a:lnTo>
                <a:lnTo>
                  <a:pt x="4044" y="1104"/>
                </a:lnTo>
                <a:lnTo>
                  <a:pt x="4033" y="1112"/>
                </a:lnTo>
                <a:lnTo>
                  <a:pt x="4027" y="1116"/>
                </a:lnTo>
                <a:lnTo>
                  <a:pt x="4020" y="1118"/>
                </a:lnTo>
                <a:lnTo>
                  <a:pt x="4012" y="1121"/>
                </a:lnTo>
                <a:lnTo>
                  <a:pt x="4003" y="1121"/>
                </a:lnTo>
                <a:lnTo>
                  <a:pt x="3994" y="1118"/>
                </a:lnTo>
                <a:lnTo>
                  <a:pt x="3984" y="1115"/>
                </a:lnTo>
                <a:lnTo>
                  <a:pt x="3973" y="1108"/>
                </a:lnTo>
                <a:lnTo>
                  <a:pt x="3963" y="1098"/>
                </a:lnTo>
                <a:lnTo>
                  <a:pt x="3952" y="1085"/>
                </a:lnTo>
                <a:lnTo>
                  <a:pt x="3940" y="1068"/>
                </a:lnTo>
                <a:lnTo>
                  <a:pt x="3913" y="1013"/>
                </a:lnTo>
                <a:lnTo>
                  <a:pt x="3879" y="1002"/>
                </a:lnTo>
                <a:lnTo>
                  <a:pt x="3843" y="990"/>
                </a:lnTo>
                <a:lnTo>
                  <a:pt x="3798" y="975"/>
                </a:lnTo>
                <a:lnTo>
                  <a:pt x="3749" y="955"/>
                </a:lnTo>
                <a:lnTo>
                  <a:pt x="3701" y="934"/>
                </a:lnTo>
                <a:lnTo>
                  <a:pt x="3678" y="923"/>
                </a:lnTo>
                <a:lnTo>
                  <a:pt x="3658" y="911"/>
                </a:lnTo>
                <a:lnTo>
                  <a:pt x="3639" y="900"/>
                </a:lnTo>
                <a:lnTo>
                  <a:pt x="3622" y="888"/>
                </a:lnTo>
                <a:lnTo>
                  <a:pt x="3617" y="888"/>
                </a:lnTo>
                <a:lnTo>
                  <a:pt x="3603" y="891"/>
                </a:lnTo>
                <a:lnTo>
                  <a:pt x="3593" y="893"/>
                </a:lnTo>
                <a:lnTo>
                  <a:pt x="3581" y="897"/>
                </a:lnTo>
                <a:lnTo>
                  <a:pt x="3569" y="903"/>
                </a:lnTo>
                <a:lnTo>
                  <a:pt x="3557" y="910"/>
                </a:lnTo>
                <a:lnTo>
                  <a:pt x="3544" y="921"/>
                </a:lnTo>
                <a:lnTo>
                  <a:pt x="3530" y="934"/>
                </a:lnTo>
                <a:lnTo>
                  <a:pt x="3518" y="949"/>
                </a:lnTo>
                <a:lnTo>
                  <a:pt x="3505" y="969"/>
                </a:lnTo>
                <a:lnTo>
                  <a:pt x="3493" y="993"/>
                </a:lnTo>
                <a:lnTo>
                  <a:pt x="3482" y="1019"/>
                </a:lnTo>
                <a:lnTo>
                  <a:pt x="3472" y="1051"/>
                </a:lnTo>
                <a:lnTo>
                  <a:pt x="3469" y="1068"/>
                </a:lnTo>
                <a:lnTo>
                  <a:pt x="3465" y="1087"/>
                </a:lnTo>
                <a:lnTo>
                  <a:pt x="3457" y="1147"/>
                </a:lnTo>
                <a:lnTo>
                  <a:pt x="3447" y="1209"/>
                </a:lnTo>
                <a:lnTo>
                  <a:pt x="3434" y="1284"/>
                </a:lnTo>
                <a:lnTo>
                  <a:pt x="3417" y="1363"/>
                </a:lnTo>
                <a:lnTo>
                  <a:pt x="3409" y="1401"/>
                </a:lnTo>
                <a:lnTo>
                  <a:pt x="3399" y="1438"/>
                </a:lnTo>
                <a:lnTo>
                  <a:pt x="3388" y="1472"/>
                </a:lnTo>
                <a:lnTo>
                  <a:pt x="3377" y="1502"/>
                </a:lnTo>
                <a:lnTo>
                  <a:pt x="3367" y="1528"/>
                </a:lnTo>
                <a:lnTo>
                  <a:pt x="3361" y="1539"/>
                </a:lnTo>
                <a:lnTo>
                  <a:pt x="3355" y="1547"/>
                </a:lnTo>
                <a:lnTo>
                  <a:pt x="3358" y="1563"/>
                </a:lnTo>
                <a:lnTo>
                  <a:pt x="3362" y="1581"/>
                </a:lnTo>
                <a:lnTo>
                  <a:pt x="3364" y="1605"/>
                </a:lnTo>
                <a:lnTo>
                  <a:pt x="3368" y="1634"/>
                </a:lnTo>
                <a:lnTo>
                  <a:pt x="3369" y="1667"/>
                </a:lnTo>
                <a:lnTo>
                  <a:pt x="3370" y="1703"/>
                </a:lnTo>
                <a:lnTo>
                  <a:pt x="3368" y="1742"/>
                </a:lnTo>
                <a:lnTo>
                  <a:pt x="3365" y="1761"/>
                </a:lnTo>
                <a:lnTo>
                  <a:pt x="3363" y="1781"/>
                </a:lnTo>
                <a:lnTo>
                  <a:pt x="3359" y="1800"/>
                </a:lnTo>
                <a:lnTo>
                  <a:pt x="3355" y="1821"/>
                </a:lnTo>
                <a:lnTo>
                  <a:pt x="3350" y="1841"/>
                </a:lnTo>
                <a:lnTo>
                  <a:pt x="3343" y="1860"/>
                </a:lnTo>
                <a:lnTo>
                  <a:pt x="3335" y="1881"/>
                </a:lnTo>
                <a:lnTo>
                  <a:pt x="3326" y="1899"/>
                </a:lnTo>
                <a:lnTo>
                  <a:pt x="3316" y="1918"/>
                </a:lnTo>
                <a:lnTo>
                  <a:pt x="3304" y="1936"/>
                </a:lnTo>
                <a:lnTo>
                  <a:pt x="3291" y="1953"/>
                </a:lnTo>
                <a:lnTo>
                  <a:pt x="3277" y="1969"/>
                </a:lnTo>
                <a:lnTo>
                  <a:pt x="3260" y="1984"/>
                </a:lnTo>
                <a:lnTo>
                  <a:pt x="3242" y="1998"/>
                </a:lnTo>
                <a:lnTo>
                  <a:pt x="3223" y="2011"/>
                </a:lnTo>
                <a:lnTo>
                  <a:pt x="3201" y="2023"/>
                </a:lnTo>
                <a:lnTo>
                  <a:pt x="3204" y="2037"/>
                </a:lnTo>
                <a:lnTo>
                  <a:pt x="3212" y="2074"/>
                </a:lnTo>
                <a:lnTo>
                  <a:pt x="3225" y="2126"/>
                </a:lnTo>
                <a:lnTo>
                  <a:pt x="3235" y="2158"/>
                </a:lnTo>
                <a:lnTo>
                  <a:pt x="3244" y="2190"/>
                </a:lnTo>
                <a:lnTo>
                  <a:pt x="3255" y="2225"/>
                </a:lnTo>
                <a:lnTo>
                  <a:pt x="3268" y="2258"/>
                </a:lnTo>
                <a:lnTo>
                  <a:pt x="3282" y="2292"/>
                </a:lnTo>
                <a:lnTo>
                  <a:pt x="3296" y="2323"/>
                </a:lnTo>
                <a:lnTo>
                  <a:pt x="3311" y="2353"/>
                </a:lnTo>
                <a:lnTo>
                  <a:pt x="3328" y="2379"/>
                </a:lnTo>
                <a:lnTo>
                  <a:pt x="3337" y="2391"/>
                </a:lnTo>
                <a:lnTo>
                  <a:pt x="3345" y="2403"/>
                </a:lnTo>
                <a:lnTo>
                  <a:pt x="3355" y="2413"/>
                </a:lnTo>
                <a:lnTo>
                  <a:pt x="3364" y="2421"/>
                </a:lnTo>
                <a:lnTo>
                  <a:pt x="3367" y="2425"/>
                </a:lnTo>
                <a:lnTo>
                  <a:pt x="3371" y="2437"/>
                </a:lnTo>
                <a:lnTo>
                  <a:pt x="3379" y="2456"/>
                </a:lnTo>
                <a:lnTo>
                  <a:pt x="3381" y="2468"/>
                </a:lnTo>
                <a:lnTo>
                  <a:pt x="3385" y="2481"/>
                </a:lnTo>
                <a:lnTo>
                  <a:pt x="3386" y="2497"/>
                </a:lnTo>
                <a:lnTo>
                  <a:pt x="3387" y="2514"/>
                </a:lnTo>
                <a:lnTo>
                  <a:pt x="3387" y="2532"/>
                </a:lnTo>
                <a:lnTo>
                  <a:pt x="3385" y="2551"/>
                </a:lnTo>
                <a:lnTo>
                  <a:pt x="3382" y="2571"/>
                </a:lnTo>
                <a:lnTo>
                  <a:pt x="3376" y="2593"/>
                </a:lnTo>
                <a:lnTo>
                  <a:pt x="3368" y="2616"/>
                </a:lnTo>
                <a:lnTo>
                  <a:pt x="3358" y="2638"/>
                </a:lnTo>
                <a:lnTo>
                  <a:pt x="3290" y="2716"/>
                </a:lnTo>
                <a:lnTo>
                  <a:pt x="3284" y="2729"/>
                </a:lnTo>
                <a:lnTo>
                  <a:pt x="3268" y="2765"/>
                </a:lnTo>
                <a:lnTo>
                  <a:pt x="3244" y="2816"/>
                </a:lnTo>
                <a:lnTo>
                  <a:pt x="3229" y="2844"/>
                </a:lnTo>
                <a:lnTo>
                  <a:pt x="3212" y="2873"/>
                </a:lnTo>
                <a:lnTo>
                  <a:pt x="3193" y="2903"/>
                </a:lnTo>
                <a:lnTo>
                  <a:pt x="3174" y="2932"/>
                </a:lnTo>
                <a:lnTo>
                  <a:pt x="3152" y="2960"/>
                </a:lnTo>
                <a:lnTo>
                  <a:pt x="3141" y="2972"/>
                </a:lnTo>
                <a:lnTo>
                  <a:pt x="3129" y="2984"/>
                </a:lnTo>
                <a:lnTo>
                  <a:pt x="3117" y="2994"/>
                </a:lnTo>
                <a:lnTo>
                  <a:pt x="3106" y="3005"/>
                </a:lnTo>
                <a:lnTo>
                  <a:pt x="3094" y="3013"/>
                </a:lnTo>
                <a:lnTo>
                  <a:pt x="3081" y="3021"/>
                </a:lnTo>
                <a:lnTo>
                  <a:pt x="3069" y="3027"/>
                </a:lnTo>
                <a:lnTo>
                  <a:pt x="3057" y="3031"/>
                </a:lnTo>
                <a:lnTo>
                  <a:pt x="3044" y="3035"/>
                </a:lnTo>
                <a:lnTo>
                  <a:pt x="3031" y="3036"/>
                </a:lnTo>
                <a:lnTo>
                  <a:pt x="3008" y="3059"/>
                </a:lnTo>
                <a:lnTo>
                  <a:pt x="2982" y="3083"/>
                </a:lnTo>
                <a:lnTo>
                  <a:pt x="2951" y="3111"/>
                </a:lnTo>
                <a:lnTo>
                  <a:pt x="2933" y="3125"/>
                </a:lnTo>
                <a:lnTo>
                  <a:pt x="2913" y="3138"/>
                </a:lnTo>
                <a:lnTo>
                  <a:pt x="2894" y="3153"/>
                </a:lnTo>
                <a:lnTo>
                  <a:pt x="2875" y="3165"/>
                </a:lnTo>
                <a:lnTo>
                  <a:pt x="2856" y="3175"/>
                </a:lnTo>
                <a:lnTo>
                  <a:pt x="2837" y="3185"/>
                </a:lnTo>
                <a:lnTo>
                  <a:pt x="2818" y="3191"/>
                </a:lnTo>
                <a:lnTo>
                  <a:pt x="2800" y="3196"/>
                </a:lnTo>
                <a:lnTo>
                  <a:pt x="2798" y="3194"/>
                </a:lnTo>
                <a:lnTo>
                  <a:pt x="2796" y="3193"/>
                </a:lnTo>
                <a:lnTo>
                  <a:pt x="2795" y="3192"/>
                </a:lnTo>
                <a:lnTo>
                  <a:pt x="2792" y="3188"/>
                </a:lnTo>
                <a:lnTo>
                  <a:pt x="2791" y="3182"/>
                </a:lnTo>
                <a:lnTo>
                  <a:pt x="2791" y="3175"/>
                </a:lnTo>
                <a:lnTo>
                  <a:pt x="2791" y="3165"/>
                </a:lnTo>
                <a:lnTo>
                  <a:pt x="2792" y="3153"/>
                </a:lnTo>
                <a:lnTo>
                  <a:pt x="2796" y="3136"/>
                </a:lnTo>
                <a:lnTo>
                  <a:pt x="2801" y="3117"/>
                </a:lnTo>
                <a:lnTo>
                  <a:pt x="2807" y="3093"/>
                </a:lnTo>
                <a:lnTo>
                  <a:pt x="2816" y="3065"/>
                </a:lnTo>
                <a:lnTo>
                  <a:pt x="2828" y="3033"/>
                </a:lnTo>
                <a:lnTo>
                  <a:pt x="2844" y="2994"/>
                </a:lnTo>
                <a:lnTo>
                  <a:pt x="2862" y="2952"/>
                </a:lnTo>
                <a:lnTo>
                  <a:pt x="2865" y="2949"/>
                </a:lnTo>
                <a:lnTo>
                  <a:pt x="2873" y="2943"/>
                </a:lnTo>
                <a:lnTo>
                  <a:pt x="2885" y="2934"/>
                </a:lnTo>
                <a:lnTo>
                  <a:pt x="2892" y="2931"/>
                </a:lnTo>
                <a:lnTo>
                  <a:pt x="2899" y="2927"/>
                </a:lnTo>
                <a:lnTo>
                  <a:pt x="2907" y="2925"/>
                </a:lnTo>
                <a:lnTo>
                  <a:pt x="2916" y="2922"/>
                </a:lnTo>
                <a:lnTo>
                  <a:pt x="2925" y="2922"/>
                </a:lnTo>
                <a:lnTo>
                  <a:pt x="2935" y="2924"/>
                </a:lnTo>
                <a:lnTo>
                  <a:pt x="2945" y="2927"/>
                </a:lnTo>
                <a:lnTo>
                  <a:pt x="2954" y="2933"/>
                </a:lnTo>
                <a:lnTo>
                  <a:pt x="2963" y="2942"/>
                </a:lnTo>
                <a:lnTo>
                  <a:pt x="2972" y="2952"/>
                </a:lnTo>
                <a:lnTo>
                  <a:pt x="2973" y="2952"/>
                </a:lnTo>
                <a:lnTo>
                  <a:pt x="2979" y="2952"/>
                </a:lnTo>
                <a:lnTo>
                  <a:pt x="2987" y="2950"/>
                </a:lnTo>
                <a:lnTo>
                  <a:pt x="2997" y="2946"/>
                </a:lnTo>
                <a:lnTo>
                  <a:pt x="3002" y="2943"/>
                </a:lnTo>
                <a:lnTo>
                  <a:pt x="3008" y="2938"/>
                </a:lnTo>
                <a:lnTo>
                  <a:pt x="3014" y="2933"/>
                </a:lnTo>
                <a:lnTo>
                  <a:pt x="3021" y="2926"/>
                </a:lnTo>
                <a:lnTo>
                  <a:pt x="3027" y="2918"/>
                </a:lnTo>
                <a:lnTo>
                  <a:pt x="3033" y="2907"/>
                </a:lnTo>
                <a:lnTo>
                  <a:pt x="3041" y="2896"/>
                </a:lnTo>
                <a:lnTo>
                  <a:pt x="3047" y="2882"/>
                </a:lnTo>
                <a:lnTo>
                  <a:pt x="3057" y="2871"/>
                </a:lnTo>
                <a:lnTo>
                  <a:pt x="3087" y="2840"/>
                </a:lnTo>
                <a:lnTo>
                  <a:pt x="3106" y="2818"/>
                </a:lnTo>
                <a:lnTo>
                  <a:pt x="3127" y="2794"/>
                </a:lnTo>
                <a:lnTo>
                  <a:pt x="3150" y="2765"/>
                </a:lnTo>
                <a:lnTo>
                  <a:pt x="3171" y="2735"/>
                </a:lnTo>
                <a:lnTo>
                  <a:pt x="3192" y="2704"/>
                </a:lnTo>
                <a:lnTo>
                  <a:pt x="3211" y="2672"/>
                </a:lnTo>
                <a:lnTo>
                  <a:pt x="3219" y="2655"/>
                </a:lnTo>
                <a:lnTo>
                  <a:pt x="3226" y="2637"/>
                </a:lnTo>
                <a:lnTo>
                  <a:pt x="3234" y="2620"/>
                </a:lnTo>
                <a:lnTo>
                  <a:pt x="3240" y="2604"/>
                </a:lnTo>
                <a:lnTo>
                  <a:pt x="3243" y="2587"/>
                </a:lnTo>
                <a:lnTo>
                  <a:pt x="3247" y="2570"/>
                </a:lnTo>
                <a:lnTo>
                  <a:pt x="3249" y="2553"/>
                </a:lnTo>
                <a:lnTo>
                  <a:pt x="3249" y="2538"/>
                </a:lnTo>
                <a:lnTo>
                  <a:pt x="3248" y="2522"/>
                </a:lnTo>
                <a:lnTo>
                  <a:pt x="3244" y="2506"/>
                </a:lnTo>
                <a:lnTo>
                  <a:pt x="3240" y="2491"/>
                </a:lnTo>
                <a:lnTo>
                  <a:pt x="3234" y="2476"/>
                </a:lnTo>
                <a:lnTo>
                  <a:pt x="3225" y="2473"/>
                </a:lnTo>
                <a:lnTo>
                  <a:pt x="3205" y="2461"/>
                </a:lnTo>
                <a:lnTo>
                  <a:pt x="3174" y="2443"/>
                </a:lnTo>
                <a:lnTo>
                  <a:pt x="3157" y="2431"/>
                </a:lnTo>
                <a:lnTo>
                  <a:pt x="3138" y="2417"/>
                </a:lnTo>
                <a:lnTo>
                  <a:pt x="3118" y="2401"/>
                </a:lnTo>
                <a:lnTo>
                  <a:pt x="3100" y="2384"/>
                </a:lnTo>
                <a:lnTo>
                  <a:pt x="3081" y="2366"/>
                </a:lnTo>
                <a:lnTo>
                  <a:pt x="3065" y="2346"/>
                </a:lnTo>
                <a:lnTo>
                  <a:pt x="3048" y="2324"/>
                </a:lnTo>
                <a:lnTo>
                  <a:pt x="3035" y="2301"/>
                </a:lnTo>
                <a:lnTo>
                  <a:pt x="3027" y="2289"/>
                </a:lnTo>
                <a:lnTo>
                  <a:pt x="3023" y="2277"/>
                </a:lnTo>
                <a:lnTo>
                  <a:pt x="3018" y="2264"/>
                </a:lnTo>
                <a:lnTo>
                  <a:pt x="3014" y="2252"/>
                </a:lnTo>
                <a:lnTo>
                  <a:pt x="3000" y="2236"/>
                </a:lnTo>
                <a:lnTo>
                  <a:pt x="2984" y="2221"/>
                </a:lnTo>
                <a:lnTo>
                  <a:pt x="2975" y="2213"/>
                </a:lnTo>
                <a:lnTo>
                  <a:pt x="2965" y="2206"/>
                </a:lnTo>
                <a:lnTo>
                  <a:pt x="2954" y="2198"/>
                </a:lnTo>
                <a:lnTo>
                  <a:pt x="2943" y="2194"/>
                </a:lnTo>
                <a:lnTo>
                  <a:pt x="2933" y="2189"/>
                </a:lnTo>
                <a:lnTo>
                  <a:pt x="2922" y="2186"/>
                </a:lnTo>
                <a:lnTo>
                  <a:pt x="2911" y="2186"/>
                </a:lnTo>
                <a:lnTo>
                  <a:pt x="2906" y="2188"/>
                </a:lnTo>
                <a:lnTo>
                  <a:pt x="2901" y="2189"/>
                </a:lnTo>
                <a:lnTo>
                  <a:pt x="2897" y="2191"/>
                </a:lnTo>
                <a:lnTo>
                  <a:pt x="2892" y="2195"/>
                </a:lnTo>
                <a:lnTo>
                  <a:pt x="2887" y="2198"/>
                </a:lnTo>
                <a:lnTo>
                  <a:pt x="2883" y="2204"/>
                </a:lnTo>
                <a:lnTo>
                  <a:pt x="2806" y="2672"/>
                </a:lnTo>
                <a:lnTo>
                  <a:pt x="2804" y="2680"/>
                </a:lnTo>
                <a:lnTo>
                  <a:pt x="2802" y="2702"/>
                </a:lnTo>
                <a:lnTo>
                  <a:pt x="2795" y="2734"/>
                </a:lnTo>
                <a:lnTo>
                  <a:pt x="2790" y="2752"/>
                </a:lnTo>
                <a:lnTo>
                  <a:pt x="2784" y="2771"/>
                </a:lnTo>
                <a:lnTo>
                  <a:pt x="2777" y="2791"/>
                </a:lnTo>
                <a:lnTo>
                  <a:pt x="2768" y="2810"/>
                </a:lnTo>
                <a:lnTo>
                  <a:pt x="2758" y="2829"/>
                </a:lnTo>
                <a:lnTo>
                  <a:pt x="2746" y="2846"/>
                </a:lnTo>
                <a:lnTo>
                  <a:pt x="2731" y="2861"/>
                </a:lnTo>
                <a:lnTo>
                  <a:pt x="2724" y="2868"/>
                </a:lnTo>
                <a:lnTo>
                  <a:pt x="2716" y="2876"/>
                </a:lnTo>
                <a:lnTo>
                  <a:pt x="2707" y="2880"/>
                </a:lnTo>
                <a:lnTo>
                  <a:pt x="2698" y="2885"/>
                </a:lnTo>
                <a:lnTo>
                  <a:pt x="2688" y="2890"/>
                </a:lnTo>
                <a:lnTo>
                  <a:pt x="2678" y="2894"/>
                </a:lnTo>
                <a:lnTo>
                  <a:pt x="2645" y="2926"/>
                </a:lnTo>
                <a:lnTo>
                  <a:pt x="2611" y="2962"/>
                </a:lnTo>
                <a:lnTo>
                  <a:pt x="2572" y="3004"/>
                </a:lnTo>
                <a:lnTo>
                  <a:pt x="2531" y="3048"/>
                </a:lnTo>
                <a:lnTo>
                  <a:pt x="2494" y="3093"/>
                </a:lnTo>
                <a:lnTo>
                  <a:pt x="2478" y="3112"/>
                </a:lnTo>
                <a:lnTo>
                  <a:pt x="2465" y="3130"/>
                </a:lnTo>
                <a:lnTo>
                  <a:pt x="2455" y="3145"/>
                </a:lnTo>
                <a:lnTo>
                  <a:pt x="2449" y="3159"/>
                </a:lnTo>
                <a:lnTo>
                  <a:pt x="2274" y="3221"/>
                </a:lnTo>
                <a:lnTo>
                  <a:pt x="2138" y="3254"/>
                </a:lnTo>
                <a:lnTo>
                  <a:pt x="2134" y="3256"/>
                </a:lnTo>
                <a:lnTo>
                  <a:pt x="2127" y="3257"/>
                </a:lnTo>
                <a:lnTo>
                  <a:pt x="2122" y="3257"/>
                </a:lnTo>
                <a:lnTo>
                  <a:pt x="2117" y="3256"/>
                </a:lnTo>
                <a:lnTo>
                  <a:pt x="2114" y="3253"/>
                </a:lnTo>
                <a:lnTo>
                  <a:pt x="2110" y="3248"/>
                </a:lnTo>
                <a:lnTo>
                  <a:pt x="2109" y="3241"/>
                </a:lnTo>
                <a:lnTo>
                  <a:pt x="2108" y="3230"/>
                </a:lnTo>
                <a:lnTo>
                  <a:pt x="2110" y="3218"/>
                </a:lnTo>
                <a:lnTo>
                  <a:pt x="2114" y="3202"/>
                </a:lnTo>
                <a:lnTo>
                  <a:pt x="2121" y="3181"/>
                </a:lnTo>
                <a:lnTo>
                  <a:pt x="2131" y="3156"/>
                </a:lnTo>
                <a:lnTo>
                  <a:pt x="2144" y="3127"/>
                </a:lnTo>
                <a:lnTo>
                  <a:pt x="2162" y="3093"/>
                </a:lnTo>
                <a:lnTo>
                  <a:pt x="2202" y="3045"/>
                </a:lnTo>
                <a:lnTo>
                  <a:pt x="2204" y="3041"/>
                </a:lnTo>
                <a:lnTo>
                  <a:pt x="2207" y="3033"/>
                </a:lnTo>
                <a:lnTo>
                  <a:pt x="2211" y="3028"/>
                </a:lnTo>
                <a:lnTo>
                  <a:pt x="2216" y="3023"/>
                </a:lnTo>
                <a:lnTo>
                  <a:pt x="2220" y="3018"/>
                </a:lnTo>
                <a:lnTo>
                  <a:pt x="2228" y="3015"/>
                </a:lnTo>
                <a:lnTo>
                  <a:pt x="2236" y="3011"/>
                </a:lnTo>
                <a:lnTo>
                  <a:pt x="2247" y="3009"/>
                </a:lnTo>
                <a:lnTo>
                  <a:pt x="2258" y="3009"/>
                </a:lnTo>
                <a:lnTo>
                  <a:pt x="2272" y="3010"/>
                </a:lnTo>
                <a:lnTo>
                  <a:pt x="2288" y="3013"/>
                </a:lnTo>
                <a:lnTo>
                  <a:pt x="2306" y="3019"/>
                </a:lnTo>
                <a:lnTo>
                  <a:pt x="2326" y="3028"/>
                </a:lnTo>
                <a:lnTo>
                  <a:pt x="2349" y="3041"/>
                </a:lnTo>
                <a:lnTo>
                  <a:pt x="2509" y="2949"/>
                </a:lnTo>
                <a:lnTo>
                  <a:pt x="2520" y="2928"/>
                </a:lnTo>
                <a:lnTo>
                  <a:pt x="2533" y="2907"/>
                </a:lnTo>
                <a:lnTo>
                  <a:pt x="2550" y="2882"/>
                </a:lnTo>
                <a:lnTo>
                  <a:pt x="2569" y="2853"/>
                </a:lnTo>
                <a:lnTo>
                  <a:pt x="2591" y="2824"/>
                </a:lnTo>
                <a:lnTo>
                  <a:pt x="2603" y="2810"/>
                </a:lnTo>
                <a:lnTo>
                  <a:pt x="2615" y="2798"/>
                </a:lnTo>
                <a:lnTo>
                  <a:pt x="2627" y="2786"/>
                </a:lnTo>
                <a:lnTo>
                  <a:pt x="2639" y="2775"/>
                </a:lnTo>
                <a:lnTo>
                  <a:pt x="2642" y="2753"/>
                </a:lnTo>
                <a:lnTo>
                  <a:pt x="2651" y="2696"/>
                </a:lnTo>
                <a:lnTo>
                  <a:pt x="2660" y="2613"/>
                </a:lnTo>
                <a:lnTo>
                  <a:pt x="2665" y="2564"/>
                </a:lnTo>
                <a:lnTo>
                  <a:pt x="2670" y="2512"/>
                </a:lnTo>
                <a:lnTo>
                  <a:pt x="2674" y="2460"/>
                </a:lnTo>
                <a:lnTo>
                  <a:pt x="2676" y="2406"/>
                </a:lnTo>
                <a:lnTo>
                  <a:pt x="2676" y="2353"/>
                </a:lnTo>
                <a:lnTo>
                  <a:pt x="2676" y="2303"/>
                </a:lnTo>
                <a:lnTo>
                  <a:pt x="2672" y="2255"/>
                </a:lnTo>
                <a:lnTo>
                  <a:pt x="2670" y="2233"/>
                </a:lnTo>
                <a:lnTo>
                  <a:pt x="2668" y="2212"/>
                </a:lnTo>
                <a:lnTo>
                  <a:pt x="2664" y="2192"/>
                </a:lnTo>
                <a:lnTo>
                  <a:pt x="2659" y="2176"/>
                </a:lnTo>
                <a:lnTo>
                  <a:pt x="2654" y="2159"/>
                </a:lnTo>
                <a:lnTo>
                  <a:pt x="2648" y="2144"/>
                </a:lnTo>
                <a:lnTo>
                  <a:pt x="2628" y="2143"/>
                </a:lnTo>
                <a:lnTo>
                  <a:pt x="2574" y="2137"/>
                </a:lnTo>
                <a:lnTo>
                  <a:pt x="2536" y="2131"/>
                </a:lnTo>
                <a:lnTo>
                  <a:pt x="2493" y="2124"/>
                </a:lnTo>
                <a:lnTo>
                  <a:pt x="2445" y="2114"/>
                </a:lnTo>
                <a:lnTo>
                  <a:pt x="2392" y="2104"/>
                </a:lnTo>
                <a:lnTo>
                  <a:pt x="2337" y="2089"/>
                </a:lnTo>
                <a:lnTo>
                  <a:pt x="2279" y="2073"/>
                </a:lnTo>
                <a:lnTo>
                  <a:pt x="2222" y="2052"/>
                </a:lnTo>
                <a:lnTo>
                  <a:pt x="2193" y="2041"/>
                </a:lnTo>
                <a:lnTo>
                  <a:pt x="2164" y="2029"/>
                </a:lnTo>
                <a:lnTo>
                  <a:pt x="2135" y="2017"/>
                </a:lnTo>
                <a:lnTo>
                  <a:pt x="2107" y="2003"/>
                </a:lnTo>
                <a:lnTo>
                  <a:pt x="2079" y="1989"/>
                </a:lnTo>
                <a:lnTo>
                  <a:pt x="2051" y="1973"/>
                </a:lnTo>
                <a:lnTo>
                  <a:pt x="2025" y="1957"/>
                </a:lnTo>
                <a:lnTo>
                  <a:pt x="1999" y="1939"/>
                </a:lnTo>
                <a:lnTo>
                  <a:pt x="1975" y="1921"/>
                </a:lnTo>
                <a:lnTo>
                  <a:pt x="1951" y="1901"/>
                </a:lnTo>
                <a:lnTo>
                  <a:pt x="1946" y="1912"/>
                </a:lnTo>
                <a:lnTo>
                  <a:pt x="1932" y="1939"/>
                </a:lnTo>
                <a:lnTo>
                  <a:pt x="1921" y="1959"/>
                </a:lnTo>
                <a:lnTo>
                  <a:pt x="1908" y="1981"/>
                </a:lnTo>
                <a:lnTo>
                  <a:pt x="1891" y="2005"/>
                </a:lnTo>
                <a:lnTo>
                  <a:pt x="1872" y="2033"/>
                </a:lnTo>
                <a:lnTo>
                  <a:pt x="1850" y="2061"/>
                </a:lnTo>
                <a:lnTo>
                  <a:pt x="1825" y="2090"/>
                </a:lnTo>
                <a:lnTo>
                  <a:pt x="1797" y="2120"/>
                </a:lnTo>
                <a:lnTo>
                  <a:pt x="1766" y="2150"/>
                </a:lnTo>
                <a:lnTo>
                  <a:pt x="1732" y="2180"/>
                </a:lnTo>
                <a:lnTo>
                  <a:pt x="1695" y="2209"/>
                </a:lnTo>
                <a:lnTo>
                  <a:pt x="1676" y="2224"/>
                </a:lnTo>
                <a:lnTo>
                  <a:pt x="1656" y="2237"/>
                </a:lnTo>
                <a:lnTo>
                  <a:pt x="1634" y="2250"/>
                </a:lnTo>
                <a:lnTo>
                  <a:pt x="1613" y="2263"/>
                </a:lnTo>
                <a:lnTo>
                  <a:pt x="1609" y="2267"/>
                </a:lnTo>
                <a:lnTo>
                  <a:pt x="1602" y="2279"/>
                </a:lnTo>
                <a:lnTo>
                  <a:pt x="1598" y="2287"/>
                </a:lnTo>
                <a:lnTo>
                  <a:pt x="1595" y="2298"/>
                </a:lnTo>
                <a:lnTo>
                  <a:pt x="1591" y="2310"/>
                </a:lnTo>
                <a:lnTo>
                  <a:pt x="1587" y="2324"/>
                </a:lnTo>
                <a:lnTo>
                  <a:pt x="1586" y="2340"/>
                </a:lnTo>
                <a:lnTo>
                  <a:pt x="1586" y="2358"/>
                </a:lnTo>
                <a:lnTo>
                  <a:pt x="1587" y="2377"/>
                </a:lnTo>
                <a:lnTo>
                  <a:pt x="1592" y="2399"/>
                </a:lnTo>
                <a:lnTo>
                  <a:pt x="1599" y="2421"/>
                </a:lnTo>
                <a:lnTo>
                  <a:pt x="1609" y="2445"/>
                </a:lnTo>
                <a:lnTo>
                  <a:pt x="1622" y="2472"/>
                </a:lnTo>
                <a:lnTo>
                  <a:pt x="1639" y="2499"/>
                </a:lnTo>
                <a:lnTo>
                  <a:pt x="1800" y="2713"/>
                </a:lnTo>
                <a:lnTo>
                  <a:pt x="1802" y="2714"/>
                </a:lnTo>
                <a:lnTo>
                  <a:pt x="1809" y="2720"/>
                </a:lnTo>
                <a:lnTo>
                  <a:pt x="1818" y="2731"/>
                </a:lnTo>
                <a:lnTo>
                  <a:pt x="1822" y="2738"/>
                </a:lnTo>
                <a:lnTo>
                  <a:pt x="1828" y="2747"/>
                </a:lnTo>
                <a:lnTo>
                  <a:pt x="1832" y="2758"/>
                </a:lnTo>
                <a:lnTo>
                  <a:pt x="1837" y="2770"/>
                </a:lnTo>
                <a:lnTo>
                  <a:pt x="1840" y="2785"/>
                </a:lnTo>
                <a:lnTo>
                  <a:pt x="1843" y="2801"/>
                </a:lnTo>
                <a:lnTo>
                  <a:pt x="1845" y="2819"/>
                </a:lnTo>
                <a:lnTo>
                  <a:pt x="1845" y="2841"/>
                </a:lnTo>
                <a:lnTo>
                  <a:pt x="1844" y="2864"/>
                </a:lnTo>
                <a:lnTo>
                  <a:pt x="1840" y="2890"/>
                </a:lnTo>
                <a:lnTo>
                  <a:pt x="1834" y="3015"/>
                </a:lnTo>
                <a:lnTo>
                  <a:pt x="1827" y="3039"/>
                </a:lnTo>
                <a:lnTo>
                  <a:pt x="1809" y="3093"/>
                </a:lnTo>
                <a:lnTo>
                  <a:pt x="1798" y="3121"/>
                </a:lnTo>
                <a:lnTo>
                  <a:pt x="1786" y="3149"/>
                </a:lnTo>
                <a:lnTo>
                  <a:pt x="1780" y="3160"/>
                </a:lnTo>
                <a:lnTo>
                  <a:pt x="1774" y="3169"/>
                </a:lnTo>
                <a:lnTo>
                  <a:pt x="1768" y="3176"/>
                </a:lnTo>
                <a:lnTo>
                  <a:pt x="1764" y="3180"/>
                </a:lnTo>
                <a:lnTo>
                  <a:pt x="1761" y="3180"/>
                </a:lnTo>
                <a:lnTo>
                  <a:pt x="1755" y="3178"/>
                </a:lnTo>
                <a:lnTo>
                  <a:pt x="1750" y="3175"/>
                </a:lnTo>
                <a:lnTo>
                  <a:pt x="1746" y="3170"/>
                </a:lnTo>
                <a:lnTo>
                  <a:pt x="1740" y="3165"/>
                </a:lnTo>
                <a:lnTo>
                  <a:pt x="1734" y="3157"/>
                </a:lnTo>
                <a:lnTo>
                  <a:pt x="1728" y="3148"/>
                </a:lnTo>
                <a:lnTo>
                  <a:pt x="1720" y="3135"/>
                </a:lnTo>
                <a:lnTo>
                  <a:pt x="1713" y="3119"/>
                </a:lnTo>
                <a:lnTo>
                  <a:pt x="1706" y="3101"/>
                </a:lnTo>
                <a:lnTo>
                  <a:pt x="1699" y="3079"/>
                </a:lnTo>
                <a:lnTo>
                  <a:pt x="1692" y="3054"/>
                </a:lnTo>
                <a:lnTo>
                  <a:pt x="1685" y="3025"/>
                </a:lnTo>
                <a:lnTo>
                  <a:pt x="1677" y="2993"/>
                </a:lnTo>
                <a:lnTo>
                  <a:pt x="1710" y="2901"/>
                </a:lnTo>
                <a:lnTo>
                  <a:pt x="1710" y="2892"/>
                </a:lnTo>
                <a:lnTo>
                  <a:pt x="1709" y="2882"/>
                </a:lnTo>
                <a:lnTo>
                  <a:pt x="1705" y="2867"/>
                </a:lnTo>
                <a:lnTo>
                  <a:pt x="1700" y="2849"/>
                </a:lnTo>
                <a:lnTo>
                  <a:pt x="1693" y="2826"/>
                </a:lnTo>
                <a:lnTo>
                  <a:pt x="1683" y="2799"/>
                </a:lnTo>
                <a:lnTo>
                  <a:pt x="1670" y="2768"/>
                </a:lnTo>
                <a:lnTo>
                  <a:pt x="1652" y="2733"/>
                </a:lnTo>
                <a:lnTo>
                  <a:pt x="1631" y="2693"/>
                </a:lnTo>
                <a:lnTo>
                  <a:pt x="1603" y="2649"/>
                </a:lnTo>
                <a:lnTo>
                  <a:pt x="1571" y="2600"/>
                </a:lnTo>
                <a:lnTo>
                  <a:pt x="1533" y="2547"/>
                </a:lnTo>
                <a:lnTo>
                  <a:pt x="1488" y="2490"/>
                </a:lnTo>
                <a:lnTo>
                  <a:pt x="1436" y="2429"/>
                </a:lnTo>
                <a:lnTo>
                  <a:pt x="1378" y="2363"/>
                </a:lnTo>
                <a:lnTo>
                  <a:pt x="1376" y="2365"/>
                </a:lnTo>
                <a:lnTo>
                  <a:pt x="1374" y="2369"/>
                </a:lnTo>
                <a:lnTo>
                  <a:pt x="1373" y="2375"/>
                </a:lnTo>
                <a:lnTo>
                  <a:pt x="1372" y="2383"/>
                </a:lnTo>
                <a:lnTo>
                  <a:pt x="1372" y="2396"/>
                </a:lnTo>
                <a:lnTo>
                  <a:pt x="1373" y="2412"/>
                </a:lnTo>
                <a:lnTo>
                  <a:pt x="1375" y="2433"/>
                </a:lnTo>
                <a:lnTo>
                  <a:pt x="1381" y="2458"/>
                </a:lnTo>
                <a:lnTo>
                  <a:pt x="1388" y="2491"/>
                </a:lnTo>
                <a:lnTo>
                  <a:pt x="1398" y="2528"/>
                </a:lnTo>
                <a:lnTo>
                  <a:pt x="1411" y="2572"/>
                </a:lnTo>
                <a:lnTo>
                  <a:pt x="1428" y="2624"/>
                </a:lnTo>
                <a:lnTo>
                  <a:pt x="1450" y="2683"/>
                </a:lnTo>
                <a:lnTo>
                  <a:pt x="1475" y="2751"/>
                </a:lnTo>
                <a:lnTo>
                  <a:pt x="1506" y="2826"/>
                </a:lnTo>
                <a:lnTo>
                  <a:pt x="1507" y="2829"/>
                </a:lnTo>
                <a:lnTo>
                  <a:pt x="1512" y="2835"/>
                </a:lnTo>
                <a:lnTo>
                  <a:pt x="1514" y="2840"/>
                </a:lnTo>
                <a:lnTo>
                  <a:pt x="1517" y="2847"/>
                </a:lnTo>
                <a:lnTo>
                  <a:pt x="1519" y="2854"/>
                </a:lnTo>
                <a:lnTo>
                  <a:pt x="1520" y="2864"/>
                </a:lnTo>
                <a:lnTo>
                  <a:pt x="1520" y="2873"/>
                </a:lnTo>
                <a:lnTo>
                  <a:pt x="1519" y="2886"/>
                </a:lnTo>
                <a:lnTo>
                  <a:pt x="1517" y="2900"/>
                </a:lnTo>
                <a:lnTo>
                  <a:pt x="1513" y="2915"/>
                </a:lnTo>
                <a:lnTo>
                  <a:pt x="1507" y="2933"/>
                </a:lnTo>
                <a:lnTo>
                  <a:pt x="1497" y="2952"/>
                </a:lnTo>
                <a:lnTo>
                  <a:pt x="1487" y="2973"/>
                </a:lnTo>
                <a:lnTo>
                  <a:pt x="1472" y="2997"/>
                </a:lnTo>
                <a:lnTo>
                  <a:pt x="1460" y="3118"/>
                </a:lnTo>
                <a:lnTo>
                  <a:pt x="1446" y="3141"/>
                </a:lnTo>
                <a:lnTo>
                  <a:pt x="1432" y="3165"/>
                </a:lnTo>
                <a:lnTo>
                  <a:pt x="1412" y="3191"/>
                </a:lnTo>
                <a:lnTo>
                  <a:pt x="1393" y="3217"/>
                </a:lnTo>
                <a:lnTo>
                  <a:pt x="1384" y="3229"/>
                </a:lnTo>
                <a:lnTo>
                  <a:pt x="1374" y="3240"/>
                </a:lnTo>
                <a:lnTo>
                  <a:pt x="1366" y="3248"/>
                </a:lnTo>
                <a:lnTo>
                  <a:pt x="1357" y="3254"/>
                </a:lnTo>
                <a:lnTo>
                  <a:pt x="1351" y="3257"/>
                </a:lnTo>
                <a:lnTo>
                  <a:pt x="1348" y="3258"/>
                </a:lnTo>
                <a:lnTo>
                  <a:pt x="1345" y="3257"/>
                </a:lnTo>
                <a:lnTo>
                  <a:pt x="1342" y="3254"/>
                </a:lnTo>
                <a:lnTo>
                  <a:pt x="1334" y="3247"/>
                </a:lnTo>
                <a:lnTo>
                  <a:pt x="1330" y="3241"/>
                </a:lnTo>
                <a:lnTo>
                  <a:pt x="1325" y="3233"/>
                </a:lnTo>
                <a:lnTo>
                  <a:pt x="1319" y="3222"/>
                </a:lnTo>
                <a:lnTo>
                  <a:pt x="1314" y="3210"/>
                </a:lnTo>
                <a:lnTo>
                  <a:pt x="1309" y="3194"/>
                </a:lnTo>
                <a:lnTo>
                  <a:pt x="1304" y="3176"/>
                </a:lnTo>
                <a:lnTo>
                  <a:pt x="1301" y="3155"/>
                </a:lnTo>
                <a:lnTo>
                  <a:pt x="1298" y="3130"/>
                </a:lnTo>
                <a:lnTo>
                  <a:pt x="1298" y="3102"/>
                </a:lnTo>
                <a:lnTo>
                  <a:pt x="1298" y="3071"/>
                </a:lnTo>
                <a:lnTo>
                  <a:pt x="1302" y="3036"/>
                </a:lnTo>
                <a:lnTo>
                  <a:pt x="1307" y="2997"/>
                </a:lnTo>
                <a:lnTo>
                  <a:pt x="1363" y="2937"/>
                </a:lnTo>
                <a:lnTo>
                  <a:pt x="1361" y="2931"/>
                </a:lnTo>
                <a:lnTo>
                  <a:pt x="1360" y="2921"/>
                </a:lnTo>
                <a:lnTo>
                  <a:pt x="1360" y="2909"/>
                </a:lnTo>
                <a:lnTo>
                  <a:pt x="1360" y="2894"/>
                </a:lnTo>
                <a:lnTo>
                  <a:pt x="1361" y="2873"/>
                </a:lnTo>
                <a:lnTo>
                  <a:pt x="1363" y="2850"/>
                </a:lnTo>
                <a:lnTo>
                  <a:pt x="1369" y="2823"/>
                </a:lnTo>
                <a:lnTo>
                  <a:pt x="1356" y="2773"/>
                </a:lnTo>
                <a:lnTo>
                  <a:pt x="1340" y="2717"/>
                </a:lnTo>
                <a:lnTo>
                  <a:pt x="1320" y="2648"/>
                </a:lnTo>
                <a:lnTo>
                  <a:pt x="1307" y="2610"/>
                </a:lnTo>
                <a:lnTo>
                  <a:pt x="1292" y="2571"/>
                </a:lnTo>
                <a:lnTo>
                  <a:pt x="1278" y="2530"/>
                </a:lnTo>
                <a:lnTo>
                  <a:pt x="1261" y="2491"/>
                </a:lnTo>
                <a:lnTo>
                  <a:pt x="1243" y="2450"/>
                </a:lnTo>
                <a:lnTo>
                  <a:pt x="1224" y="2412"/>
                </a:lnTo>
                <a:lnTo>
                  <a:pt x="1204" y="2375"/>
                </a:lnTo>
                <a:lnTo>
                  <a:pt x="1182" y="2340"/>
                </a:lnTo>
                <a:lnTo>
                  <a:pt x="1179" y="2336"/>
                </a:lnTo>
                <a:lnTo>
                  <a:pt x="1169" y="2327"/>
                </a:lnTo>
                <a:lnTo>
                  <a:pt x="1164" y="2319"/>
                </a:lnTo>
                <a:lnTo>
                  <a:pt x="1159" y="2311"/>
                </a:lnTo>
                <a:lnTo>
                  <a:pt x="1155" y="2301"/>
                </a:lnTo>
                <a:lnTo>
                  <a:pt x="1151" y="2291"/>
                </a:lnTo>
                <a:lnTo>
                  <a:pt x="1149" y="2279"/>
                </a:lnTo>
                <a:lnTo>
                  <a:pt x="1149" y="2265"/>
                </a:lnTo>
                <a:lnTo>
                  <a:pt x="1150" y="2252"/>
                </a:lnTo>
                <a:lnTo>
                  <a:pt x="1155" y="2238"/>
                </a:lnTo>
                <a:lnTo>
                  <a:pt x="1162" y="2222"/>
                </a:lnTo>
                <a:lnTo>
                  <a:pt x="1173" y="2207"/>
                </a:lnTo>
                <a:lnTo>
                  <a:pt x="1187" y="2191"/>
                </a:lnTo>
                <a:lnTo>
                  <a:pt x="1205" y="2174"/>
                </a:lnTo>
                <a:lnTo>
                  <a:pt x="1215" y="2165"/>
                </a:lnTo>
                <a:lnTo>
                  <a:pt x="1239" y="2136"/>
                </a:lnTo>
                <a:lnTo>
                  <a:pt x="1254" y="2116"/>
                </a:lnTo>
                <a:lnTo>
                  <a:pt x="1271" y="2093"/>
                </a:lnTo>
                <a:lnTo>
                  <a:pt x="1286" y="2067"/>
                </a:lnTo>
                <a:lnTo>
                  <a:pt x="1303" y="2038"/>
                </a:lnTo>
                <a:lnTo>
                  <a:pt x="1318" y="2007"/>
                </a:lnTo>
                <a:lnTo>
                  <a:pt x="1324" y="1990"/>
                </a:lnTo>
                <a:lnTo>
                  <a:pt x="1330" y="1973"/>
                </a:lnTo>
                <a:lnTo>
                  <a:pt x="1334" y="1956"/>
                </a:lnTo>
                <a:lnTo>
                  <a:pt x="1339" y="1938"/>
                </a:lnTo>
                <a:lnTo>
                  <a:pt x="1343" y="1920"/>
                </a:lnTo>
                <a:lnTo>
                  <a:pt x="1344" y="1902"/>
                </a:lnTo>
                <a:lnTo>
                  <a:pt x="1345" y="1884"/>
                </a:lnTo>
                <a:lnTo>
                  <a:pt x="1345" y="1865"/>
                </a:lnTo>
                <a:lnTo>
                  <a:pt x="1343" y="1847"/>
                </a:lnTo>
                <a:lnTo>
                  <a:pt x="1340" y="1828"/>
                </a:lnTo>
                <a:lnTo>
                  <a:pt x="1334" y="1810"/>
                </a:lnTo>
                <a:lnTo>
                  <a:pt x="1328" y="1791"/>
                </a:lnTo>
                <a:lnTo>
                  <a:pt x="1320" y="1773"/>
                </a:lnTo>
                <a:lnTo>
                  <a:pt x="1309" y="1754"/>
                </a:lnTo>
                <a:lnTo>
                  <a:pt x="1298" y="1737"/>
                </a:lnTo>
                <a:lnTo>
                  <a:pt x="1285" y="1718"/>
                </a:lnTo>
                <a:lnTo>
                  <a:pt x="1271" y="1691"/>
                </a:lnTo>
                <a:lnTo>
                  <a:pt x="1253" y="1658"/>
                </a:lnTo>
                <a:lnTo>
                  <a:pt x="1234" y="1621"/>
                </a:lnTo>
                <a:lnTo>
                  <a:pt x="1216" y="1577"/>
                </a:lnTo>
                <a:lnTo>
                  <a:pt x="1198" y="1531"/>
                </a:lnTo>
                <a:lnTo>
                  <a:pt x="1189" y="1506"/>
                </a:lnTo>
                <a:lnTo>
                  <a:pt x="1182" y="1480"/>
                </a:lnTo>
                <a:lnTo>
                  <a:pt x="1175" y="1454"/>
                </a:lnTo>
                <a:lnTo>
                  <a:pt x="1169" y="1428"/>
                </a:lnTo>
                <a:lnTo>
                  <a:pt x="1164" y="1401"/>
                </a:lnTo>
                <a:lnTo>
                  <a:pt x="1161" y="1374"/>
                </a:lnTo>
                <a:lnTo>
                  <a:pt x="1158" y="1345"/>
                </a:lnTo>
                <a:lnTo>
                  <a:pt x="1158" y="1317"/>
                </a:lnTo>
                <a:lnTo>
                  <a:pt x="1158" y="1289"/>
                </a:lnTo>
                <a:lnTo>
                  <a:pt x="1161" y="1261"/>
                </a:lnTo>
                <a:lnTo>
                  <a:pt x="1165" y="1232"/>
                </a:lnTo>
                <a:lnTo>
                  <a:pt x="1171" y="1205"/>
                </a:lnTo>
                <a:lnTo>
                  <a:pt x="1179" y="1176"/>
                </a:lnTo>
                <a:lnTo>
                  <a:pt x="1189" y="1148"/>
                </a:lnTo>
                <a:lnTo>
                  <a:pt x="1203" y="1121"/>
                </a:lnTo>
                <a:lnTo>
                  <a:pt x="1217" y="1094"/>
                </a:lnTo>
                <a:lnTo>
                  <a:pt x="1211" y="1091"/>
                </a:lnTo>
                <a:lnTo>
                  <a:pt x="1194" y="1082"/>
                </a:lnTo>
                <a:lnTo>
                  <a:pt x="1182" y="1079"/>
                </a:lnTo>
                <a:lnTo>
                  <a:pt x="1169" y="1075"/>
                </a:lnTo>
                <a:lnTo>
                  <a:pt x="1155" y="1073"/>
                </a:lnTo>
                <a:lnTo>
                  <a:pt x="1138" y="1072"/>
                </a:lnTo>
                <a:lnTo>
                  <a:pt x="1121" y="1073"/>
                </a:lnTo>
                <a:lnTo>
                  <a:pt x="1113" y="1075"/>
                </a:lnTo>
                <a:lnTo>
                  <a:pt x="1104" y="1078"/>
                </a:lnTo>
                <a:lnTo>
                  <a:pt x="1095" y="1080"/>
                </a:lnTo>
                <a:lnTo>
                  <a:pt x="1086" y="1085"/>
                </a:lnTo>
                <a:lnTo>
                  <a:pt x="1077" y="1090"/>
                </a:lnTo>
                <a:lnTo>
                  <a:pt x="1068" y="1096"/>
                </a:lnTo>
                <a:lnTo>
                  <a:pt x="1060" y="1103"/>
                </a:lnTo>
                <a:lnTo>
                  <a:pt x="1050" y="1111"/>
                </a:lnTo>
                <a:lnTo>
                  <a:pt x="1042" y="1121"/>
                </a:lnTo>
                <a:lnTo>
                  <a:pt x="1033" y="1132"/>
                </a:lnTo>
                <a:lnTo>
                  <a:pt x="1026" y="1145"/>
                </a:lnTo>
                <a:lnTo>
                  <a:pt x="1018" y="1158"/>
                </a:lnTo>
                <a:lnTo>
                  <a:pt x="1011" y="1174"/>
                </a:lnTo>
                <a:lnTo>
                  <a:pt x="1004" y="1190"/>
                </a:lnTo>
                <a:lnTo>
                  <a:pt x="1004" y="1177"/>
                </a:lnTo>
                <a:lnTo>
                  <a:pt x="1006" y="1164"/>
                </a:lnTo>
                <a:lnTo>
                  <a:pt x="1010" y="1146"/>
                </a:lnTo>
                <a:lnTo>
                  <a:pt x="1016" y="1128"/>
                </a:lnTo>
                <a:lnTo>
                  <a:pt x="1019" y="1117"/>
                </a:lnTo>
                <a:lnTo>
                  <a:pt x="1025" y="1108"/>
                </a:lnTo>
                <a:lnTo>
                  <a:pt x="1031" y="1098"/>
                </a:lnTo>
                <a:lnTo>
                  <a:pt x="1038" y="1088"/>
                </a:lnTo>
                <a:lnTo>
                  <a:pt x="1047" y="1080"/>
                </a:lnTo>
                <a:lnTo>
                  <a:pt x="1057" y="1073"/>
                </a:lnTo>
                <a:lnTo>
                  <a:pt x="1047" y="1073"/>
                </a:lnTo>
                <a:lnTo>
                  <a:pt x="1035" y="1075"/>
                </a:lnTo>
                <a:lnTo>
                  <a:pt x="1019" y="1078"/>
                </a:lnTo>
                <a:lnTo>
                  <a:pt x="1001" y="1082"/>
                </a:lnTo>
                <a:lnTo>
                  <a:pt x="980" y="1088"/>
                </a:lnTo>
                <a:lnTo>
                  <a:pt x="957" y="1097"/>
                </a:lnTo>
                <a:lnTo>
                  <a:pt x="932" y="1109"/>
                </a:lnTo>
                <a:lnTo>
                  <a:pt x="906" y="1123"/>
                </a:lnTo>
                <a:lnTo>
                  <a:pt x="893" y="1132"/>
                </a:lnTo>
                <a:lnTo>
                  <a:pt x="880" y="1141"/>
                </a:lnTo>
                <a:lnTo>
                  <a:pt x="868" y="1152"/>
                </a:lnTo>
                <a:lnTo>
                  <a:pt x="855" y="1163"/>
                </a:lnTo>
                <a:lnTo>
                  <a:pt x="843" y="1176"/>
                </a:lnTo>
                <a:lnTo>
                  <a:pt x="830" y="1189"/>
                </a:lnTo>
                <a:lnTo>
                  <a:pt x="819" y="1203"/>
                </a:lnTo>
                <a:lnTo>
                  <a:pt x="807" y="1219"/>
                </a:lnTo>
                <a:lnTo>
                  <a:pt x="796" y="1236"/>
                </a:lnTo>
                <a:lnTo>
                  <a:pt x="785" y="1255"/>
                </a:lnTo>
                <a:lnTo>
                  <a:pt x="776" y="1274"/>
                </a:lnTo>
                <a:lnTo>
                  <a:pt x="767" y="1296"/>
                </a:lnTo>
                <a:lnTo>
                  <a:pt x="759" y="1317"/>
                </a:lnTo>
                <a:lnTo>
                  <a:pt x="752" y="1341"/>
                </a:lnTo>
                <a:lnTo>
                  <a:pt x="751" y="1339"/>
                </a:lnTo>
                <a:lnTo>
                  <a:pt x="749" y="1331"/>
                </a:lnTo>
                <a:lnTo>
                  <a:pt x="748" y="1316"/>
                </a:lnTo>
                <a:lnTo>
                  <a:pt x="748" y="1298"/>
                </a:lnTo>
                <a:lnTo>
                  <a:pt x="749" y="1287"/>
                </a:lnTo>
                <a:lnTo>
                  <a:pt x="752" y="1275"/>
                </a:lnTo>
                <a:lnTo>
                  <a:pt x="755" y="1263"/>
                </a:lnTo>
                <a:lnTo>
                  <a:pt x="760" y="1249"/>
                </a:lnTo>
                <a:lnTo>
                  <a:pt x="766" y="1235"/>
                </a:lnTo>
                <a:lnTo>
                  <a:pt x="773" y="1219"/>
                </a:lnTo>
                <a:lnTo>
                  <a:pt x="782" y="1203"/>
                </a:lnTo>
                <a:lnTo>
                  <a:pt x="793" y="1187"/>
                </a:lnTo>
                <a:lnTo>
                  <a:pt x="778" y="1197"/>
                </a:lnTo>
                <a:lnTo>
                  <a:pt x="760" y="1208"/>
                </a:lnTo>
                <a:lnTo>
                  <a:pt x="736" y="1223"/>
                </a:lnTo>
                <a:lnTo>
                  <a:pt x="709" y="1238"/>
                </a:lnTo>
                <a:lnTo>
                  <a:pt x="675" y="1254"/>
                </a:lnTo>
                <a:lnTo>
                  <a:pt x="657" y="1261"/>
                </a:lnTo>
                <a:lnTo>
                  <a:pt x="638" y="1268"/>
                </a:lnTo>
                <a:lnTo>
                  <a:pt x="619" y="1274"/>
                </a:lnTo>
                <a:lnTo>
                  <a:pt x="598" y="1280"/>
                </a:lnTo>
                <a:lnTo>
                  <a:pt x="577" y="1285"/>
                </a:lnTo>
                <a:lnTo>
                  <a:pt x="555" y="1289"/>
                </a:lnTo>
                <a:lnTo>
                  <a:pt x="534" y="1291"/>
                </a:lnTo>
                <a:lnTo>
                  <a:pt x="511" y="1292"/>
                </a:lnTo>
                <a:lnTo>
                  <a:pt x="489" y="1292"/>
                </a:lnTo>
                <a:lnTo>
                  <a:pt x="466" y="1291"/>
                </a:lnTo>
                <a:lnTo>
                  <a:pt x="444" y="1287"/>
                </a:lnTo>
                <a:lnTo>
                  <a:pt x="421" y="1281"/>
                </a:lnTo>
                <a:lnTo>
                  <a:pt x="398" y="1274"/>
                </a:lnTo>
                <a:lnTo>
                  <a:pt x="375" y="1263"/>
                </a:lnTo>
                <a:lnTo>
                  <a:pt x="354" y="1251"/>
                </a:lnTo>
                <a:lnTo>
                  <a:pt x="332" y="1237"/>
                </a:lnTo>
                <a:lnTo>
                  <a:pt x="311" y="1219"/>
                </a:lnTo>
                <a:lnTo>
                  <a:pt x="289" y="1200"/>
                </a:lnTo>
                <a:lnTo>
                  <a:pt x="269" y="1176"/>
                </a:lnTo>
                <a:lnTo>
                  <a:pt x="249" y="1150"/>
                </a:lnTo>
                <a:lnTo>
                  <a:pt x="242" y="1144"/>
                </a:lnTo>
                <a:lnTo>
                  <a:pt x="222" y="1130"/>
                </a:lnTo>
                <a:lnTo>
                  <a:pt x="209" y="1122"/>
                </a:lnTo>
                <a:lnTo>
                  <a:pt x="192" y="1114"/>
                </a:lnTo>
                <a:lnTo>
                  <a:pt x="175" y="1105"/>
                </a:lnTo>
                <a:lnTo>
                  <a:pt x="156" y="1098"/>
                </a:lnTo>
                <a:lnTo>
                  <a:pt x="135" y="1093"/>
                </a:lnTo>
                <a:lnTo>
                  <a:pt x="115" y="1091"/>
                </a:lnTo>
                <a:lnTo>
                  <a:pt x="106" y="1091"/>
                </a:lnTo>
                <a:lnTo>
                  <a:pt x="95" y="1091"/>
                </a:lnTo>
                <a:lnTo>
                  <a:pt x="84" y="1093"/>
                </a:lnTo>
                <a:lnTo>
                  <a:pt x="74" y="1096"/>
                </a:lnTo>
                <a:lnTo>
                  <a:pt x="64" y="1099"/>
                </a:lnTo>
                <a:lnTo>
                  <a:pt x="54" y="1104"/>
                </a:lnTo>
                <a:lnTo>
                  <a:pt x="44" y="1110"/>
                </a:lnTo>
                <a:lnTo>
                  <a:pt x="35" y="1117"/>
                </a:lnTo>
                <a:lnTo>
                  <a:pt x="25" y="1126"/>
                </a:lnTo>
                <a:lnTo>
                  <a:pt x="17" y="1135"/>
                </a:lnTo>
                <a:lnTo>
                  <a:pt x="8" y="1147"/>
                </a:lnTo>
                <a:lnTo>
                  <a:pt x="0" y="1160"/>
                </a:lnTo>
                <a:lnTo>
                  <a:pt x="5" y="1153"/>
                </a:lnTo>
                <a:lnTo>
                  <a:pt x="18" y="1135"/>
                </a:lnTo>
                <a:lnTo>
                  <a:pt x="28" y="1124"/>
                </a:lnTo>
                <a:lnTo>
                  <a:pt x="40" y="1112"/>
                </a:lnTo>
                <a:lnTo>
                  <a:pt x="53" y="1100"/>
                </a:lnTo>
                <a:lnTo>
                  <a:pt x="68" y="1090"/>
                </a:lnTo>
                <a:lnTo>
                  <a:pt x="86" y="1080"/>
                </a:lnTo>
                <a:lnTo>
                  <a:pt x="96" y="1076"/>
                </a:lnTo>
                <a:lnTo>
                  <a:pt x="106" y="1073"/>
                </a:lnTo>
                <a:lnTo>
                  <a:pt x="115" y="1070"/>
                </a:lnTo>
                <a:lnTo>
                  <a:pt x="126" y="1068"/>
                </a:lnTo>
                <a:lnTo>
                  <a:pt x="138" y="1067"/>
                </a:lnTo>
                <a:lnTo>
                  <a:pt x="149" y="1067"/>
                </a:lnTo>
                <a:lnTo>
                  <a:pt x="161" y="1068"/>
                </a:lnTo>
                <a:lnTo>
                  <a:pt x="174" y="1070"/>
                </a:lnTo>
                <a:lnTo>
                  <a:pt x="186" y="1074"/>
                </a:lnTo>
                <a:lnTo>
                  <a:pt x="199" y="1079"/>
                </a:lnTo>
                <a:lnTo>
                  <a:pt x="212" y="1085"/>
                </a:lnTo>
                <a:lnTo>
                  <a:pt x="227" y="1093"/>
                </a:lnTo>
                <a:lnTo>
                  <a:pt x="241" y="1102"/>
                </a:lnTo>
                <a:lnTo>
                  <a:pt x="255" y="1112"/>
                </a:lnTo>
                <a:lnTo>
                  <a:pt x="253" y="1091"/>
                </a:lnTo>
                <a:lnTo>
                  <a:pt x="248" y="1067"/>
                </a:lnTo>
                <a:lnTo>
                  <a:pt x="242" y="1039"/>
                </a:lnTo>
                <a:lnTo>
                  <a:pt x="237" y="1024"/>
                </a:lnTo>
                <a:lnTo>
                  <a:pt x="231" y="1009"/>
                </a:lnTo>
                <a:lnTo>
                  <a:pt x="225" y="994"/>
                </a:lnTo>
                <a:lnTo>
                  <a:pt x="218" y="979"/>
                </a:lnTo>
                <a:lnTo>
                  <a:pt x="209" y="965"/>
                </a:lnTo>
                <a:lnTo>
                  <a:pt x="199" y="953"/>
                </a:lnTo>
                <a:lnTo>
                  <a:pt x="188" y="941"/>
                </a:lnTo>
                <a:lnTo>
                  <a:pt x="175" y="933"/>
                </a:lnTo>
                <a:lnTo>
                  <a:pt x="192" y="946"/>
                </a:lnTo>
                <a:lnTo>
                  <a:pt x="210" y="963"/>
                </a:lnTo>
                <a:lnTo>
                  <a:pt x="230" y="984"/>
                </a:lnTo>
                <a:lnTo>
                  <a:pt x="242" y="997"/>
                </a:lnTo>
                <a:lnTo>
                  <a:pt x="253" y="1012"/>
                </a:lnTo>
                <a:lnTo>
                  <a:pt x="264" y="1027"/>
                </a:lnTo>
                <a:lnTo>
                  <a:pt x="273" y="1044"/>
                </a:lnTo>
                <a:lnTo>
                  <a:pt x="283" y="1061"/>
                </a:lnTo>
                <a:lnTo>
                  <a:pt x="291" y="1080"/>
                </a:lnTo>
                <a:lnTo>
                  <a:pt x="297" y="1099"/>
                </a:lnTo>
                <a:lnTo>
                  <a:pt x="303" y="1121"/>
                </a:lnTo>
                <a:lnTo>
                  <a:pt x="311" y="1123"/>
                </a:lnTo>
                <a:lnTo>
                  <a:pt x="331" y="1132"/>
                </a:lnTo>
                <a:lnTo>
                  <a:pt x="344" y="1135"/>
                </a:lnTo>
                <a:lnTo>
                  <a:pt x="360" y="1139"/>
                </a:lnTo>
                <a:lnTo>
                  <a:pt x="376" y="1142"/>
                </a:lnTo>
                <a:lnTo>
                  <a:pt x="394" y="1144"/>
                </a:lnTo>
                <a:lnTo>
                  <a:pt x="412" y="1144"/>
                </a:lnTo>
                <a:lnTo>
                  <a:pt x="432" y="1141"/>
                </a:lnTo>
                <a:lnTo>
                  <a:pt x="440" y="1139"/>
                </a:lnTo>
                <a:lnTo>
                  <a:pt x="450" y="1136"/>
                </a:lnTo>
                <a:lnTo>
                  <a:pt x="458" y="1133"/>
                </a:lnTo>
                <a:lnTo>
                  <a:pt x="466" y="1128"/>
                </a:lnTo>
                <a:lnTo>
                  <a:pt x="475" y="1122"/>
                </a:lnTo>
                <a:lnTo>
                  <a:pt x="483" y="1116"/>
                </a:lnTo>
                <a:lnTo>
                  <a:pt x="490" y="1109"/>
                </a:lnTo>
                <a:lnTo>
                  <a:pt x="498" y="1100"/>
                </a:lnTo>
                <a:lnTo>
                  <a:pt x="504" y="1091"/>
                </a:lnTo>
                <a:lnTo>
                  <a:pt x="510" y="1080"/>
                </a:lnTo>
                <a:lnTo>
                  <a:pt x="516" y="1067"/>
                </a:lnTo>
                <a:lnTo>
                  <a:pt x="519" y="1054"/>
                </a:lnTo>
                <a:lnTo>
                  <a:pt x="508" y="1050"/>
                </a:lnTo>
                <a:lnTo>
                  <a:pt x="496" y="1046"/>
                </a:lnTo>
                <a:lnTo>
                  <a:pt x="482" y="1044"/>
                </a:lnTo>
                <a:lnTo>
                  <a:pt x="474" y="1043"/>
                </a:lnTo>
                <a:lnTo>
                  <a:pt x="465" y="1044"/>
                </a:lnTo>
                <a:lnTo>
                  <a:pt x="458" y="1045"/>
                </a:lnTo>
                <a:lnTo>
                  <a:pt x="450" y="1048"/>
                </a:lnTo>
                <a:lnTo>
                  <a:pt x="441" y="1051"/>
                </a:lnTo>
                <a:lnTo>
                  <a:pt x="434" y="1057"/>
                </a:lnTo>
                <a:lnTo>
                  <a:pt x="428" y="1063"/>
                </a:lnTo>
                <a:lnTo>
                  <a:pt x="422" y="1073"/>
                </a:lnTo>
                <a:lnTo>
                  <a:pt x="430" y="1060"/>
                </a:lnTo>
                <a:lnTo>
                  <a:pt x="442" y="1048"/>
                </a:lnTo>
                <a:lnTo>
                  <a:pt x="457" y="1034"/>
                </a:lnTo>
                <a:lnTo>
                  <a:pt x="465" y="1028"/>
                </a:lnTo>
                <a:lnTo>
                  <a:pt x="474" y="1022"/>
                </a:lnTo>
                <a:lnTo>
                  <a:pt x="484" y="1018"/>
                </a:lnTo>
                <a:lnTo>
                  <a:pt x="494" y="1013"/>
                </a:lnTo>
                <a:lnTo>
                  <a:pt x="505" y="1010"/>
                </a:lnTo>
                <a:lnTo>
                  <a:pt x="517" y="1009"/>
                </a:lnTo>
                <a:lnTo>
                  <a:pt x="529" y="1010"/>
                </a:lnTo>
                <a:lnTo>
                  <a:pt x="541" y="1013"/>
                </a:lnTo>
                <a:lnTo>
                  <a:pt x="547" y="998"/>
                </a:lnTo>
                <a:lnTo>
                  <a:pt x="565" y="961"/>
                </a:lnTo>
                <a:lnTo>
                  <a:pt x="578" y="936"/>
                </a:lnTo>
                <a:lnTo>
                  <a:pt x="593" y="910"/>
                </a:lnTo>
                <a:lnTo>
                  <a:pt x="611" y="880"/>
                </a:lnTo>
                <a:lnTo>
                  <a:pt x="632" y="851"/>
                </a:lnTo>
                <a:lnTo>
                  <a:pt x="653" y="821"/>
                </a:lnTo>
                <a:lnTo>
                  <a:pt x="677" y="794"/>
                </a:lnTo>
                <a:lnTo>
                  <a:pt x="689" y="782"/>
                </a:lnTo>
                <a:lnTo>
                  <a:pt x="703" y="768"/>
                </a:lnTo>
                <a:lnTo>
                  <a:pt x="716" y="758"/>
                </a:lnTo>
                <a:lnTo>
                  <a:pt x="729" y="748"/>
                </a:lnTo>
                <a:lnTo>
                  <a:pt x="743" y="738"/>
                </a:lnTo>
                <a:lnTo>
                  <a:pt x="758" y="730"/>
                </a:lnTo>
                <a:lnTo>
                  <a:pt x="772" y="724"/>
                </a:lnTo>
                <a:lnTo>
                  <a:pt x="788" y="719"/>
                </a:lnTo>
                <a:lnTo>
                  <a:pt x="802" y="717"/>
                </a:lnTo>
                <a:lnTo>
                  <a:pt x="818" y="716"/>
                </a:lnTo>
                <a:lnTo>
                  <a:pt x="833" y="716"/>
                </a:lnTo>
                <a:lnTo>
                  <a:pt x="849" y="718"/>
                </a:lnTo>
                <a:lnTo>
                  <a:pt x="857" y="719"/>
                </a:lnTo>
                <a:lnTo>
                  <a:pt x="879" y="722"/>
                </a:lnTo>
                <a:lnTo>
                  <a:pt x="894" y="725"/>
                </a:lnTo>
                <a:lnTo>
                  <a:pt x="911" y="730"/>
                </a:lnTo>
                <a:lnTo>
                  <a:pt x="930" y="737"/>
                </a:lnTo>
                <a:lnTo>
                  <a:pt x="952" y="746"/>
                </a:lnTo>
                <a:lnTo>
                  <a:pt x="974" y="756"/>
                </a:lnTo>
                <a:lnTo>
                  <a:pt x="996" y="771"/>
                </a:lnTo>
                <a:lnTo>
                  <a:pt x="1019" y="788"/>
                </a:lnTo>
                <a:lnTo>
                  <a:pt x="1042" y="807"/>
                </a:lnTo>
                <a:lnTo>
                  <a:pt x="1054" y="819"/>
                </a:lnTo>
                <a:lnTo>
                  <a:pt x="1065" y="831"/>
                </a:lnTo>
                <a:lnTo>
                  <a:pt x="1075" y="844"/>
                </a:lnTo>
                <a:lnTo>
                  <a:pt x="1086" y="858"/>
                </a:lnTo>
                <a:lnTo>
                  <a:pt x="1097" y="873"/>
                </a:lnTo>
                <a:lnTo>
                  <a:pt x="1107" y="889"/>
                </a:lnTo>
                <a:lnTo>
                  <a:pt x="1116" y="906"/>
                </a:lnTo>
                <a:lnTo>
                  <a:pt x="1126" y="925"/>
                </a:lnTo>
                <a:lnTo>
                  <a:pt x="1127" y="930"/>
                </a:lnTo>
                <a:lnTo>
                  <a:pt x="1134" y="945"/>
                </a:lnTo>
                <a:lnTo>
                  <a:pt x="1139" y="954"/>
                </a:lnTo>
                <a:lnTo>
                  <a:pt x="1146" y="964"/>
                </a:lnTo>
                <a:lnTo>
                  <a:pt x="1155" y="973"/>
                </a:lnTo>
                <a:lnTo>
                  <a:pt x="1164" y="982"/>
                </a:lnTo>
                <a:lnTo>
                  <a:pt x="1175" y="989"/>
                </a:lnTo>
                <a:lnTo>
                  <a:pt x="1188" y="995"/>
                </a:lnTo>
                <a:lnTo>
                  <a:pt x="1195" y="996"/>
                </a:lnTo>
                <a:lnTo>
                  <a:pt x="1203" y="997"/>
                </a:lnTo>
                <a:lnTo>
                  <a:pt x="1211" y="997"/>
                </a:lnTo>
                <a:lnTo>
                  <a:pt x="1219" y="997"/>
                </a:lnTo>
                <a:lnTo>
                  <a:pt x="1229" y="996"/>
                </a:lnTo>
                <a:lnTo>
                  <a:pt x="1239" y="994"/>
                </a:lnTo>
                <a:lnTo>
                  <a:pt x="1248" y="991"/>
                </a:lnTo>
                <a:lnTo>
                  <a:pt x="1259" y="987"/>
                </a:lnTo>
                <a:lnTo>
                  <a:pt x="1270" y="981"/>
                </a:lnTo>
                <a:lnTo>
                  <a:pt x="1282" y="975"/>
                </a:lnTo>
                <a:lnTo>
                  <a:pt x="1294" y="966"/>
                </a:lnTo>
                <a:lnTo>
                  <a:pt x="1307" y="957"/>
                </a:lnTo>
                <a:close/>
              </a:path>
            </a:pathLst>
          </a:custGeom>
          <a:blipFill rotWithShape="1">
            <a:blip r:embed="rId3"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rgbClr val="FFFFFF"/>
              </a:solidFill>
            </a:endParaRPr>
          </a:p>
        </p:txBody>
      </p:sp>
      <p:cxnSp>
        <p:nvCxnSpPr>
          <p:cNvPr id="29" name="直接连接符 28" title=""/>
          <p:cNvCxnSpPr/>
          <p:nvPr/>
        </p:nvCxnSpPr>
        <p:spPr>
          <a:xfrm flipV="1">
            <a:off x="676499" y="617791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 title=""/>
          <p:cNvCxnSpPr/>
          <p:nvPr/>
        </p:nvCxnSpPr>
        <p:spPr>
          <a:xfrm flipV="1">
            <a:off x="5283424" y="617918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文本框 1" title=""/>
          <p:cNvSpPr txBox="1"/>
          <p:nvPr>
            <p:custDataLst>
              <p:tags r:id="rId4"/>
            </p:custDataLst>
          </p:nvPr>
        </p:nvSpPr>
        <p:spPr>
          <a:xfrm>
            <a:off x="2157954" y="6000115"/>
            <a:ext cx="312928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巴中博雅中学</a:t>
            </a:r>
            <a:r>
              <a:rPr lang="en-US" altLang="zh-CN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    </a:t>
            </a:r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政教处</a:t>
            </a:r>
            <a:endParaRPr lang="zh-CN" altLang="en-US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8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2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6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50" presetID="14" presetClass="entr" presetSubtype="10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5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61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  <p:bldP spid="27" grpId="0"/>
      <p:bldP spid="8" grpId="0"/>
      <p:bldP spid="14" grpId="0"/>
      <p:bldP spid="18" grpId="1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" name="图片 21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810" y="-4445"/>
            <a:ext cx="4022725" cy="3571875"/>
          </a:xfrm>
          <a:prstGeom prst="rect">
            <a:avLst/>
          </a:prstGeom>
        </p:spPr>
      </p:pic>
      <p:sp>
        <p:nvSpPr>
          <p:cNvPr id="47" name="矩形: 圆角 46" title=""/>
          <p:cNvSpPr/>
          <p:nvPr/>
        </p:nvSpPr>
        <p:spPr>
          <a:xfrm>
            <a:off x="4322261" y="823040"/>
            <a:ext cx="2445857" cy="503015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矩形: 圆角 47" title=""/>
          <p:cNvSpPr/>
          <p:nvPr/>
        </p:nvSpPr>
        <p:spPr>
          <a:xfrm>
            <a:off x="1362075" y="811295"/>
            <a:ext cx="2445857" cy="503015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6" name="矩形: 圆角 45" title=""/>
          <p:cNvSpPr/>
          <p:nvPr/>
        </p:nvSpPr>
        <p:spPr>
          <a:xfrm>
            <a:off x="7317364" y="823040"/>
            <a:ext cx="2445857" cy="503015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组合 19" title=""/>
          <p:cNvGrpSpPr/>
          <p:nvPr/>
        </p:nvGrpSpPr>
        <p:grpSpPr>
          <a:xfrm>
            <a:off x="10828655" y="276225"/>
            <a:ext cx="1077595" cy="1021080"/>
            <a:chOff x="17053" y="435"/>
            <a:chExt cx="1697" cy="1608"/>
          </a:xfrm>
        </p:grpSpPr>
        <p:sp>
          <p:nvSpPr>
            <p:cNvPr id="16" name="矩形 15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组合 23" title=""/>
          <p:cNvGrpSpPr/>
          <p:nvPr/>
        </p:nvGrpSpPr>
        <p:grpSpPr>
          <a:xfrm flipH="1" flipV="1">
            <a:off x="284480" y="5562600"/>
            <a:ext cx="1077595" cy="1021080"/>
            <a:chOff x="17053" y="435"/>
            <a:chExt cx="1697" cy="1608"/>
          </a:xfrm>
        </p:grpSpPr>
        <p:sp>
          <p:nvSpPr>
            <p:cNvPr id="25" name="矩形 24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矩形 25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" name="组合 8" title=""/>
          <p:cNvGrpSpPr/>
          <p:nvPr/>
        </p:nvGrpSpPr>
        <p:grpSpPr>
          <a:xfrm flipV="1">
            <a:off x="10824845" y="5562600"/>
            <a:ext cx="1077595" cy="1021080"/>
            <a:chOff x="17053" y="435"/>
            <a:chExt cx="1697" cy="1608"/>
          </a:xfrm>
        </p:grpSpPr>
        <p:sp>
          <p:nvSpPr>
            <p:cNvPr id="10" name="矩形 9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" name="TextBox 76" title=""/>
          <p:cNvSpPr txBox="1"/>
          <p:nvPr/>
        </p:nvSpPr>
        <p:spPr>
          <a:xfrm>
            <a:off x="1630930" y="1022599"/>
            <a:ext cx="18834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传染源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8" name="文本框 27" title=""/>
          <p:cNvSpPr txBox="1"/>
          <p:nvPr/>
        </p:nvSpPr>
        <p:spPr>
          <a:xfrm>
            <a:off x="1572769" y="4407873"/>
            <a:ext cx="2200246" cy="4534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en-US" altLang="zh-CN" sz="20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1</a:t>
            </a:r>
            <a:r>
              <a:rPr lang="zh-CN" alt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、隔离传染源</a:t>
            </a:r>
            <a:endParaRPr lang="zh-CN" altLang="en-US" sz="20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3" name="TextBox 76" title=""/>
          <p:cNvSpPr txBox="1"/>
          <p:nvPr/>
        </p:nvSpPr>
        <p:spPr>
          <a:xfrm>
            <a:off x="4611214" y="1004810"/>
            <a:ext cx="18834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传播途径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4" name="文本框 13" title=""/>
          <p:cNvSpPr txBox="1"/>
          <p:nvPr/>
        </p:nvSpPr>
        <p:spPr>
          <a:xfrm>
            <a:off x="4466278" y="4409738"/>
            <a:ext cx="2173282" cy="4534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en-US" altLang="zh-CN" sz="20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2</a:t>
            </a:r>
            <a:r>
              <a:rPr lang="zh-CN" alt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、切断传播途径</a:t>
            </a:r>
            <a:endParaRPr lang="zh-CN" altLang="en-US" sz="20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5" name="TextBox 76" title=""/>
          <p:cNvSpPr txBox="1"/>
          <p:nvPr/>
        </p:nvSpPr>
        <p:spPr>
          <a:xfrm>
            <a:off x="7596932" y="1004809"/>
            <a:ext cx="18834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易感人群</a:t>
            </a:r>
            <a:endParaRPr lang="zh-CN" altLang="en-US" sz="32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7" name="文本框 16" title=""/>
          <p:cNvSpPr txBox="1"/>
          <p:nvPr/>
        </p:nvSpPr>
        <p:spPr>
          <a:xfrm>
            <a:off x="7475204" y="4438728"/>
            <a:ext cx="2126866" cy="4534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30000"/>
              </a:lnSpc>
            </a:pPr>
            <a:r>
              <a:rPr lang="en-US" altLang="zh-CN" sz="20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3</a:t>
            </a:r>
            <a:r>
              <a:rPr lang="zh-CN" alt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、保护易感人群</a:t>
            </a:r>
            <a:endParaRPr lang="zh-CN" altLang="en-US" sz="20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cxnSp>
        <p:nvCxnSpPr>
          <p:cNvPr id="23" name="直接连接符 22" title=""/>
          <p:cNvCxnSpPr/>
          <p:nvPr/>
        </p:nvCxnSpPr>
        <p:spPr>
          <a:xfrm flipV="1">
            <a:off x="676499" y="617791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 title=""/>
          <p:cNvCxnSpPr/>
          <p:nvPr/>
        </p:nvCxnSpPr>
        <p:spPr>
          <a:xfrm flipV="1">
            <a:off x="5283424" y="617918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7" name="图片 36" title="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7945" y="1686709"/>
            <a:ext cx="2173282" cy="2020392"/>
          </a:xfrm>
          <a:prstGeom prst="rect">
            <a:avLst/>
          </a:prstGeom>
        </p:spPr>
      </p:pic>
      <p:pic>
        <p:nvPicPr>
          <p:cNvPr id="43" name="图片 42" title="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2964" y="1686709"/>
            <a:ext cx="2129406" cy="2020392"/>
          </a:xfrm>
          <a:prstGeom prst="rect">
            <a:avLst/>
          </a:prstGeom>
        </p:spPr>
      </p:pic>
      <p:pic>
        <p:nvPicPr>
          <p:cNvPr id="45" name="图片 44" title="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4760" y="1686709"/>
            <a:ext cx="2200246" cy="2020392"/>
          </a:xfrm>
          <a:prstGeom prst="rect">
            <a:avLst/>
          </a:prstGeom>
        </p:spPr>
      </p:pic>
      <p:sp>
        <p:nvSpPr>
          <p:cNvPr id="49" name="矩形: 圆角 48" title=""/>
          <p:cNvSpPr/>
          <p:nvPr/>
        </p:nvSpPr>
        <p:spPr>
          <a:xfrm>
            <a:off x="10309155" y="838440"/>
            <a:ext cx="784220" cy="5246353"/>
          </a:xfrm>
          <a:prstGeom prst="roundRect">
            <a:avLst/>
          </a:prstGeom>
          <a:solidFill>
            <a:schemeClr val="accent4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vert="eaVert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>
                <a:solidFill>
                  <a:schemeClr val="tx1"/>
                </a:solidFill>
              </a:rPr>
              <a:t>预防传染病的方案</a:t>
            </a:r>
            <a:endParaRPr lang="zh-CN" altLang="en-US" sz="4800">
              <a:solidFill>
                <a:schemeClr val="tx1"/>
              </a:solidFill>
            </a:endParaRPr>
          </a:p>
        </p:txBody>
      </p:sp>
      <p:sp>
        <p:nvSpPr>
          <p:cNvPr id="31" name="文本框 30" title=""/>
          <p:cNvSpPr txBox="1"/>
          <p:nvPr>
            <p:custDataLst>
              <p:tags r:id="rId7"/>
            </p:custDataLst>
          </p:nvPr>
        </p:nvSpPr>
        <p:spPr>
          <a:xfrm>
            <a:off x="2157954" y="6000115"/>
            <a:ext cx="312928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巴中博雅中学</a:t>
            </a:r>
            <a:r>
              <a:rPr lang="en-US" altLang="zh-CN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    </a:t>
            </a:r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政教处</a:t>
            </a:r>
            <a:endParaRPr lang="zh-CN" altLang="en-US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  <p:cond evt="onBegin" delay="0">
                          <p:tn val="25"/>
                        </p:cond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  <p:cond evt="onBegin" delay="0">
                          <p:tn val="31"/>
                        </p:cond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  <p:cond evt="onBegin" delay="0">
                          <p:tn val="43"/>
                        </p:cond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  <p:cond evt="onBegin" delay="0">
                          <p:tn val="49"/>
                        </p:cond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7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6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68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  <p:bldP spid="13" grpId="0"/>
      <p:bldP spid="14" grpId="0"/>
      <p:bldP spid="15" grpId="0"/>
      <p:bldP spid="17" grpId="0"/>
      <p:bldP spid="3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组合 19" title=""/>
          <p:cNvGrpSpPr/>
          <p:nvPr/>
        </p:nvGrpSpPr>
        <p:grpSpPr>
          <a:xfrm>
            <a:off x="10828655" y="276225"/>
            <a:ext cx="1077595" cy="1021080"/>
            <a:chOff x="17053" y="435"/>
            <a:chExt cx="1697" cy="1608"/>
          </a:xfrm>
        </p:grpSpPr>
        <p:sp>
          <p:nvSpPr>
            <p:cNvPr id="16" name="矩形 15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组合 23" title=""/>
          <p:cNvGrpSpPr/>
          <p:nvPr/>
        </p:nvGrpSpPr>
        <p:grpSpPr>
          <a:xfrm flipH="1" flipV="1">
            <a:off x="284480" y="5562600"/>
            <a:ext cx="1077595" cy="1021080"/>
            <a:chOff x="17053" y="435"/>
            <a:chExt cx="1697" cy="1608"/>
          </a:xfrm>
        </p:grpSpPr>
        <p:sp>
          <p:nvSpPr>
            <p:cNvPr id="25" name="矩形 24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矩形 25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" name="组合 3" title=""/>
          <p:cNvGrpSpPr/>
          <p:nvPr/>
        </p:nvGrpSpPr>
        <p:grpSpPr>
          <a:xfrm flipH="1">
            <a:off x="288290" y="276225"/>
            <a:ext cx="1077595" cy="1021080"/>
            <a:chOff x="17053" y="435"/>
            <a:chExt cx="1697" cy="1608"/>
          </a:xfrm>
        </p:grpSpPr>
        <p:sp>
          <p:nvSpPr>
            <p:cNvPr id="5" name="矩形 4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" name="组合 8" title=""/>
          <p:cNvGrpSpPr/>
          <p:nvPr/>
        </p:nvGrpSpPr>
        <p:grpSpPr>
          <a:xfrm flipV="1">
            <a:off x="10824845" y="5562600"/>
            <a:ext cx="1077595" cy="1021080"/>
            <a:chOff x="17053" y="435"/>
            <a:chExt cx="1697" cy="1608"/>
          </a:xfrm>
        </p:grpSpPr>
        <p:sp>
          <p:nvSpPr>
            <p:cNvPr id="10" name="矩形 9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矩形 1" title=""/>
          <p:cNvSpPr/>
          <p:nvPr/>
        </p:nvSpPr>
        <p:spPr>
          <a:xfrm>
            <a:off x="3809753" y="627707"/>
            <a:ext cx="4295597" cy="9094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常见的传播途径</a:t>
            </a:r>
            <a:endParaRPr lang="zh-CN" altLang="en-US" sz="4000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cxnSp>
        <p:nvCxnSpPr>
          <p:cNvPr id="13" name="直接连接符 12" title=""/>
          <p:cNvCxnSpPr/>
          <p:nvPr/>
        </p:nvCxnSpPr>
        <p:spPr>
          <a:xfrm flipH="1">
            <a:off x="1552165" y="3034737"/>
            <a:ext cx="0" cy="662361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 title=""/>
          <p:cNvCxnSpPr/>
          <p:nvPr/>
        </p:nvCxnSpPr>
        <p:spPr>
          <a:xfrm>
            <a:off x="1552165" y="3697096"/>
            <a:ext cx="2257786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 title=""/>
          <p:cNvCxnSpPr/>
          <p:nvPr/>
        </p:nvCxnSpPr>
        <p:spPr>
          <a:xfrm>
            <a:off x="3809954" y="3697096"/>
            <a:ext cx="2257787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 title=""/>
          <p:cNvCxnSpPr/>
          <p:nvPr/>
        </p:nvCxnSpPr>
        <p:spPr>
          <a:xfrm flipH="1">
            <a:off x="3809753" y="3697100"/>
            <a:ext cx="0" cy="681372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 title=""/>
          <p:cNvCxnSpPr/>
          <p:nvPr/>
        </p:nvCxnSpPr>
        <p:spPr>
          <a:xfrm flipH="1">
            <a:off x="6067738" y="2938756"/>
            <a:ext cx="0" cy="758342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 title=""/>
          <p:cNvCxnSpPr/>
          <p:nvPr/>
        </p:nvCxnSpPr>
        <p:spPr>
          <a:xfrm>
            <a:off x="6067742" y="3697096"/>
            <a:ext cx="225567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 title=""/>
          <p:cNvCxnSpPr/>
          <p:nvPr/>
        </p:nvCxnSpPr>
        <p:spPr>
          <a:xfrm flipH="1">
            <a:off x="8322767" y="3697100"/>
            <a:ext cx="0" cy="681372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 title=""/>
          <p:cNvCxnSpPr/>
          <p:nvPr/>
        </p:nvCxnSpPr>
        <p:spPr>
          <a:xfrm>
            <a:off x="8323408" y="3697096"/>
            <a:ext cx="2257786" cy="0"/>
          </a:xfrm>
          <a:prstGeom prst="line">
            <a:avLst/>
          </a:prstGeom>
          <a:ln>
            <a:solidFill>
              <a:srgbClr val="6B9D43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椭圆 35" title=""/>
          <p:cNvSpPr/>
          <p:nvPr/>
        </p:nvSpPr>
        <p:spPr>
          <a:xfrm>
            <a:off x="1118870" y="2176145"/>
            <a:ext cx="865505" cy="858520"/>
          </a:xfrm>
          <a:prstGeom prst="ellipse">
            <a:avLst/>
          </a:prstGeom>
          <a:solidFill>
            <a:srgbClr val="6B9D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01</a:t>
            </a:r>
            <a:endParaRPr lang="en-US" altLang="zh-CN" sz="24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9" name="椭圆 38" title=""/>
          <p:cNvSpPr/>
          <p:nvPr/>
        </p:nvSpPr>
        <p:spPr>
          <a:xfrm>
            <a:off x="5633720" y="2176145"/>
            <a:ext cx="867410" cy="858520"/>
          </a:xfrm>
          <a:prstGeom prst="ellipse">
            <a:avLst/>
          </a:prstGeom>
          <a:solidFill>
            <a:srgbClr val="6B9D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03</a:t>
            </a:r>
            <a:endParaRPr lang="zh-CN" altLang="en-US" sz="2400">
              <a:solidFill>
                <a:schemeClr val="bg1">
                  <a:lumMod val="6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2" name="椭圆 41" title=""/>
          <p:cNvSpPr/>
          <p:nvPr/>
        </p:nvSpPr>
        <p:spPr>
          <a:xfrm>
            <a:off x="3377565" y="4378325"/>
            <a:ext cx="865505" cy="861060"/>
          </a:xfrm>
          <a:prstGeom prst="ellipse">
            <a:avLst/>
          </a:prstGeom>
          <a:solidFill>
            <a:srgbClr val="6B9D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02</a:t>
            </a:r>
            <a:endParaRPr lang="zh-CN" altLang="en-US" sz="2400">
              <a:solidFill>
                <a:schemeClr val="bg1">
                  <a:lumMod val="6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5" name="椭圆 44" title=""/>
          <p:cNvSpPr/>
          <p:nvPr/>
        </p:nvSpPr>
        <p:spPr>
          <a:xfrm>
            <a:off x="7890510" y="4378325"/>
            <a:ext cx="865505" cy="861060"/>
          </a:xfrm>
          <a:prstGeom prst="ellipse">
            <a:avLst/>
          </a:prstGeom>
          <a:solidFill>
            <a:srgbClr val="6B9D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04</a:t>
            </a:r>
            <a:endParaRPr lang="zh-CN" altLang="en-US" sz="2400">
              <a:solidFill>
                <a:schemeClr val="bg1">
                  <a:lumMod val="6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7" name="TextBox 76" title=""/>
          <p:cNvSpPr txBox="1"/>
          <p:nvPr/>
        </p:nvSpPr>
        <p:spPr>
          <a:xfrm>
            <a:off x="2125344" y="2176145"/>
            <a:ext cx="26147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呼吸道传播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8" name="文本框 17" title=""/>
          <p:cNvSpPr txBox="1"/>
          <p:nvPr/>
        </p:nvSpPr>
        <p:spPr>
          <a:xfrm>
            <a:off x="2125344" y="2740401"/>
            <a:ext cx="3049270" cy="4534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流感、肺结核</a:t>
            </a:r>
            <a:endParaRPr lang="zh-CN" altLang="en-US" sz="20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2" name="TextBox 76" title=""/>
          <p:cNvSpPr txBox="1"/>
          <p:nvPr/>
        </p:nvSpPr>
        <p:spPr>
          <a:xfrm>
            <a:off x="4411345" y="4041140"/>
            <a:ext cx="3042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消化道传播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3" name="文本框 22" title=""/>
          <p:cNvSpPr txBox="1"/>
          <p:nvPr/>
        </p:nvSpPr>
        <p:spPr>
          <a:xfrm>
            <a:off x="4404135" y="4622145"/>
            <a:ext cx="3049270" cy="4534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病毒性肠炎、伤寒</a:t>
            </a:r>
            <a:endParaRPr lang="zh-CN" altLang="en-US" sz="20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7" name="TextBox 76" title=""/>
          <p:cNvSpPr txBox="1"/>
          <p:nvPr/>
        </p:nvSpPr>
        <p:spPr>
          <a:xfrm>
            <a:off x="6642735" y="2176145"/>
            <a:ext cx="293829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血液、体液传播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8" name="文本框 47" title=""/>
          <p:cNvSpPr txBox="1"/>
          <p:nvPr/>
        </p:nvSpPr>
        <p:spPr>
          <a:xfrm>
            <a:off x="6639589" y="2740400"/>
            <a:ext cx="3049270" cy="8535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乙肝、艾滋病</a:t>
            </a:r>
            <a:endParaRPr lang="zh-CN" altLang="en-US" sz="20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>
              <a:lnSpc>
                <a:spcPct val="130000"/>
              </a:lnSpc>
            </a:pPr>
            <a:endParaRPr lang="zh-CN" altLang="en-US" sz="20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9" name="TextBox 76" title=""/>
          <p:cNvSpPr txBox="1"/>
          <p:nvPr/>
        </p:nvSpPr>
        <p:spPr>
          <a:xfrm>
            <a:off x="8912860" y="4041140"/>
            <a:ext cx="2463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接触传播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50" name="文本框 49" title=""/>
          <p:cNvSpPr txBox="1"/>
          <p:nvPr/>
        </p:nvSpPr>
        <p:spPr>
          <a:xfrm>
            <a:off x="8912860" y="4622145"/>
            <a:ext cx="2033905" cy="4534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水痘、破伤风</a:t>
            </a:r>
            <a:endParaRPr lang="zh-CN" altLang="en-US" sz="20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cxnSp>
        <p:nvCxnSpPr>
          <p:cNvPr id="3" name="直接连接符 2" title=""/>
          <p:cNvCxnSpPr/>
          <p:nvPr/>
        </p:nvCxnSpPr>
        <p:spPr>
          <a:xfrm flipV="1">
            <a:off x="676499" y="617791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 title=""/>
          <p:cNvCxnSpPr/>
          <p:nvPr/>
        </p:nvCxnSpPr>
        <p:spPr>
          <a:xfrm flipV="1">
            <a:off x="5283424" y="617918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本框 11" title=""/>
          <p:cNvSpPr txBox="1"/>
          <p:nvPr>
            <p:custDataLst>
              <p:tags r:id="rId3"/>
            </p:custDataLst>
          </p:nvPr>
        </p:nvSpPr>
        <p:spPr>
          <a:xfrm>
            <a:off x="2157954" y="6000115"/>
            <a:ext cx="312928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巴中博雅中学</a:t>
            </a:r>
            <a:r>
              <a:rPr lang="en-US" altLang="zh-CN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    </a:t>
            </a:r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政教处</a:t>
            </a:r>
            <a:endParaRPr lang="zh-CN" altLang="en-US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  <p:cond evt="onBegin" delay="0">
                          <p:tn val="30"/>
                        </p:cond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8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2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  <p:cond evt="onBegin" delay="0">
                          <p:tn val="56"/>
                        </p:cond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6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70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74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  <p:cond evt="onBegin" delay="0">
                          <p:tn val="78"/>
                        </p:cond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88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2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96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 nodeType="clickPar">
                      <p:stCondLst>
                        <p:cond delay="indefinite"/>
                        <p:cond evt="onBegin" delay="0">
                          <p:tn val="100"/>
                        </p:cond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9" grpId="0"/>
      <p:bldP spid="42" grpId="0"/>
      <p:bldP spid="45" grpId="0"/>
      <p:bldP spid="27" grpId="0"/>
      <p:bldP spid="18" grpId="0"/>
      <p:bldP spid="22" grpId="0"/>
      <p:bldP spid="23" grpId="0"/>
      <p:bldP spid="47" grpId="0"/>
      <p:bldP spid="48" grpId="0"/>
      <p:bldP spid="49" grpId="0"/>
      <p:bldP spid="50" grpId="0"/>
      <p:bldP spid="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810" y="-4445"/>
            <a:ext cx="4022725" cy="3571875"/>
          </a:xfrm>
          <a:prstGeom prst="rect">
            <a:avLst/>
          </a:prstGeom>
        </p:spPr>
      </p:pic>
      <p:pic>
        <p:nvPicPr>
          <p:cNvPr id="5" name="图片 4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9496425" y="2910840"/>
            <a:ext cx="2696845" cy="3946525"/>
          </a:xfrm>
          <a:prstGeom prst="rect">
            <a:avLst/>
          </a:prstGeom>
        </p:spPr>
      </p:pic>
      <p:grpSp>
        <p:nvGrpSpPr>
          <p:cNvPr id="10" name="组合 9" title=""/>
          <p:cNvGrpSpPr/>
          <p:nvPr/>
        </p:nvGrpSpPr>
        <p:grpSpPr>
          <a:xfrm>
            <a:off x="4190365" y="276225"/>
            <a:ext cx="7716520" cy="2592070"/>
            <a:chOff x="6578" y="580"/>
            <a:chExt cx="12152" cy="4082"/>
          </a:xfrm>
        </p:grpSpPr>
        <p:sp>
          <p:nvSpPr>
            <p:cNvPr id="6" name="椭圆 5"/>
            <p:cNvSpPr/>
            <p:nvPr/>
          </p:nvSpPr>
          <p:spPr>
            <a:xfrm>
              <a:off x="6578" y="580"/>
              <a:ext cx="180" cy="180"/>
            </a:xfrm>
            <a:prstGeom prst="ellipse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7" name="直接连接符 6"/>
            <p:cNvCxnSpPr>
              <a:stCxn id="6" idx="6"/>
            </p:cNvCxnSpPr>
            <p:nvPr/>
          </p:nvCxnSpPr>
          <p:spPr>
            <a:xfrm>
              <a:off x="6758" y="670"/>
              <a:ext cx="11881" cy="1"/>
            </a:xfrm>
            <a:prstGeom prst="line">
              <a:avLst/>
            </a:prstGeom>
            <a:ln w="15875">
              <a:solidFill>
                <a:srgbClr val="6B9D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/>
          </p:nvCxnSpPr>
          <p:spPr>
            <a:xfrm>
              <a:off x="18640" y="670"/>
              <a:ext cx="1" cy="3812"/>
            </a:xfrm>
            <a:prstGeom prst="line">
              <a:avLst/>
            </a:prstGeom>
            <a:ln w="15875">
              <a:solidFill>
                <a:srgbClr val="6B9D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椭圆 8"/>
            <p:cNvSpPr/>
            <p:nvPr/>
          </p:nvSpPr>
          <p:spPr>
            <a:xfrm>
              <a:off x="18550" y="4482"/>
              <a:ext cx="180" cy="180"/>
            </a:xfrm>
            <a:prstGeom prst="ellipse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1" name="组合 10" title=""/>
          <p:cNvGrpSpPr/>
          <p:nvPr/>
        </p:nvGrpSpPr>
        <p:grpSpPr>
          <a:xfrm flipH="1" flipV="1">
            <a:off x="285115" y="3975100"/>
            <a:ext cx="8950325" cy="2591435"/>
            <a:chOff x="4635" y="581"/>
            <a:chExt cx="14095" cy="4081"/>
          </a:xfrm>
        </p:grpSpPr>
        <p:sp>
          <p:nvSpPr>
            <p:cNvPr id="12" name="椭圆 11"/>
            <p:cNvSpPr/>
            <p:nvPr/>
          </p:nvSpPr>
          <p:spPr>
            <a:xfrm>
              <a:off x="4635" y="581"/>
              <a:ext cx="180" cy="180"/>
            </a:xfrm>
            <a:prstGeom prst="ellipse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13" name="直接连接符 12"/>
            <p:cNvCxnSpPr>
              <a:stCxn id="12" idx="6"/>
            </p:cNvCxnSpPr>
            <p:nvPr/>
          </p:nvCxnSpPr>
          <p:spPr>
            <a:xfrm>
              <a:off x="4815" y="671"/>
              <a:ext cx="13839" cy="1"/>
            </a:xfrm>
            <a:prstGeom prst="line">
              <a:avLst/>
            </a:prstGeom>
            <a:ln w="15875">
              <a:solidFill>
                <a:srgbClr val="6B9D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13"/>
            <p:cNvCxnSpPr/>
            <p:nvPr/>
          </p:nvCxnSpPr>
          <p:spPr>
            <a:xfrm>
              <a:off x="18640" y="670"/>
              <a:ext cx="1" cy="3812"/>
            </a:xfrm>
            <a:prstGeom prst="line">
              <a:avLst/>
            </a:prstGeom>
            <a:ln w="15875">
              <a:solidFill>
                <a:srgbClr val="6B9D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椭圆 14"/>
            <p:cNvSpPr/>
            <p:nvPr/>
          </p:nvSpPr>
          <p:spPr>
            <a:xfrm>
              <a:off x="18550" y="4482"/>
              <a:ext cx="180" cy="180"/>
            </a:xfrm>
            <a:prstGeom prst="ellipse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组合 19" title=""/>
          <p:cNvGrpSpPr/>
          <p:nvPr/>
        </p:nvGrpSpPr>
        <p:grpSpPr>
          <a:xfrm>
            <a:off x="10828655" y="276225"/>
            <a:ext cx="1077595" cy="1021080"/>
            <a:chOff x="17053" y="435"/>
            <a:chExt cx="1697" cy="1608"/>
          </a:xfrm>
        </p:grpSpPr>
        <p:sp>
          <p:nvSpPr>
            <p:cNvPr id="16" name="矩形 15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组合 23" title=""/>
          <p:cNvGrpSpPr/>
          <p:nvPr/>
        </p:nvGrpSpPr>
        <p:grpSpPr>
          <a:xfrm flipH="1" flipV="1">
            <a:off x="284480" y="5544820"/>
            <a:ext cx="1077595" cy="1021080"/>
            <a:chOff x="17053" y="435"/>
            <a:chExt cx="1697" cy="1608"/>
          </a:xfrm>
        </p:grpSpPr>
        <p:sp>
          <p:nvSpPr>
            <p:cNvPr id="25" name="矩形 24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矩形 25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27" name="直接连接符 26" title=""/>
          <p:cNvCxnSpPr/>
          <p:nvPr/>
        </p:nvCxnSpPr>
        <p:spPr>
          <a:xfrm>
            <a:off x="9571355" y="276225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 title=""/>
          <p:cNvCxnSpPr/>
          <p:nvPr/>
        </p:nvCxnSpPr>
        <p:spPr>
          <a:xfrm>
            <a:off x="1538605" y="6566535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 title=""/>
          <p:cNvCxnSpPr/>
          <p:nvPr/>
        </p:nvCxnSpPr>
        <p:spPr>
          <a:xfrm rot="5400000">
            <a:off x="11254740" y="2104390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 title=""/>
          <p:cNvCxnSpPr/>
          <p:nvPr/>
        </p:nvCxnSpPr>
        <p:spPr>
          <a:xfrm rot="5400000">
            <a:off x="-139065" y="4817110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文本框 20" title=""/>
          <p:cNvSpPr txBox="1"/>
          <p:nvPr/>
        </p:nvSpPr>
        <p:spPr>
          <a:xfrm>
            <a:off x="1538605" y="1310874"/>
            <a:ext cx="9178765" cy="3698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      呼吸道传播的病原体存在于空气中的飞沫或气溶胶中，易感人群吸入时获得感染。呼吸道传染病一般都有不同程度的发热、咳嗽、咳痰等症状。重症者还会发生呼吸困难、器官衰竭等危及生命的严重症状。</a:t>
            </a:r>
            <a:endParaRPr lang="zh-CN" altLang="en-US" sz="3200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cxnSp>
        <p:nvCxnSpPr>
          <p:cNvPr id="2" name="直接连接符 1" title=""/>
          <p:cNvCxnSpPr/>
          <p:nvPr/>
        </p:nvCxnSpPr>
        <p:spPr>
          <a:xfrm flipV="1">
            <a:off x="676499" y="617791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直接连接符 2" title=""/>
          <p:cNvCxnSpPr/>
          <p:nvPr/>
        </p:nvCxnSpPr>
        <p:spPr>
          <a:xfrm flipV="1">
            <a:off x="5283424" y="617918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本框 30" title=""/>
          <p:cNvSpPr txBox="1"/>
          <p:nvPr>
            <p:custDataLst>
              <p:tags r:id="rId5"/>
            </p:custDataLst>
          </p:nvPr>
        </p:nvSpPr>
        <p:spPr>
          <a:xfrm>
            <a:off x="2157954" y="6000115"/>
            <a:ext cx="312928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巴中博雅中学</a:t>
            </a:r>
            <a:r>
              <a:rPr lang="en-US" altLang="zh-CN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    </a:t>
            </a:r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政教处</a:t>
            </a:r>
            <a:endParaRPr lang="zh-CN" altLang="en-US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1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5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5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6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3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810" y="-4445"/>
            <a:ext cx="4022725" cy="3571875"/>
          </a:xfrm>
          <a:prstGeom prst="rect">
            <a:avLst/>
          </a:prstGeom>
        </p:spPr>
      </p:pic>
      <p:pic>
        <p:nvPicPr>
          <p:cNvPr id="5" name="图片 4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9496425" y="2910840"/>
            <a:ext cx="2696845" cy="3946525"/>
          </a:xfrm>
          <a:prstGeom prst="rect">
            <a:avLst/>
          </a:prstGeom>
        </p:spPr>
      </p:pic>
      <p:grpSp>
        <p:nvGrpSpPr>
          <p:cNvPr id="10" name="组合 9" title=""/>
          <p:cNvGrpSpPr/>
          <p:nvPr/>
        </p:nvGrpSpPr>
        <p:grpSpPr>
          <a:xfrm>
            <a:off x="4190365" y="276225"/>
            <a:ext cx="7716520" cy="2592070"/>
            <a:chOff x="6578" y="580"/>
            <a:chExt cx="12152" cy="4082"/>
          </a:xfrm>
        </p:grpSpPr>
        <p:sp>
          <p:nvSpPr>
            <p:cNvPr id="6" name="椭圆 5"/>
            <p:cNvSpPr/>
            <p:nvPr/>
          </p:nvSpPr>
          <p:spPr>
            <a:xfrm>
              <a:off x="6578" y="580"/>
              <a:ext cx="180" cy="180"/>
            </a:xfrm>
            <a:prstGeom prst="ellipse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7" name="直接连接符 6"/>
            <p:cNvCxnSpPr>
              <a:stCxn id="6" idx="6"/>
            </p:cNvCxnSpPr>
            <p:nvPr/>
          </p:nvCxnSpPr>
          <p:spPr>
            <a:xfrm>
              <a:off x="6758" y="670"/>
              <a:ext cx="11881" cy="1"/>
            </a:xfrm>
            <a:prstGeom prst="line">
              <a:avLst/>
            </a:prstGeom>
            <a:ln w="15875">
              <a:solidFill>
                <a:srgbClr val="6B9D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/>
          </p:nvCxnSpPr>
          <p:spPr>
            <a:xfrm>
              <a:off x="18640" y="670"/>
              <a:ext cx="1" cy="3812"/>
            </a:xfrm>
            <a:prstGeom prst="line">
              <a:avLst/>
            </a:prstGeom>
            <a:ln w="15875">
              <a:solidFill>
                <a:srgbClr val="6B9D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椭圆 8"/>
            <p:cNvSpPr/>
            <p:nvPr/>
          </p:nvSpPr>
          <p:spPr>
            <a:xfrm>
              <a:off x="18550" y="4482"/>
              <a:ext cx="180" cy="180"/>
            </a:xfrm>
            <a:prstGeom prst="ellipse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1" name="组合 10" title=""/>
          <p:cNvGrpSpPr/>
          <p:nvPr/>
        </p:nvGrpSpPr>
        <p:grpSpPr>
          <a:xfrm flipH="1" flipV="1">
            <a:off x="285115" y="3975100"/>
            <a:ext cx="8950325" cy="2591435"/>
            <a:chOff x="4635" y="581"/>
            <a:chExt cx="14095" cy="4081"/>
          </a:xfrm>
        </p:grpSpPr>
        <p:sp>
          <p:nvSpPr>
            <p:cNvPr id="12" name="椭圆 11"/>
            <p:cNvSpPr/>
            <p:nvPr/>
          </p:nvSpPr>
          <p:spPr>
            <a:xfrm>
              <a:off x="4635" y="581"/>
              <a:ext cx="180" cy="180"/>
            </a:xfrm>
            <a:prstGeom prst="ellipse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13" name="直接连接符 12"/>
            <p:cNvCxnSpPr>
              <a:stCxn id="12" idx="6"/>
            </p:cNvCxnSpPr>
            <p:nvPr/>
          </p:nvCxnSpPr>
          <p:spPr>
            <a:xfrm>
              <a:off x="4815" y="671"/>
              <a:ext cx="13839" cy="1"/>
            </a:xfrm>
            <a:prstGeom prst="line">
              <a:avLst/>
            </a:prstGeom>
            <a:ln w="15875">
              <a:solidFill>
                <a:srgbClr val="6B9D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13"/>
            <p:cNvCxnSpPr/>
            <p:nvPr/>
          </p:nvCxnSpPr>
          <p:spPr>
            <a:xfrm>
              <a:off x="18640" y="670"/>
              <a:ext cx="1" cy="3812"/>
            </a:xfrm>
            <a:prstGeom prst="line">
              <a:avLst/>
            </a:prstGeom>
            <a:ln w="15875">
              <a:solidFill>
                <a:srgbClr val="6B9D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椭圆 14"/>
            <p:cNvSpPr/>
            <p:nvPr/>
          </p:nvSpPr>
          <p:spPr>
            <a:xfrm>
              <a:off x="18550" y="4482"/>
              <a:ext cx="180" cy="180"/>
            </a:xfrm>
            <a:prstGeom prst="ellipse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组合 19" title=""/>
          <p:cNvGrpSpPr/>
          <p:nvPr/>
        </p:nvGrpSpPr>
        <p:grpSpPr>
          <a:xfrm>
            <a:off x="10828655" y="276225"/>
            <a:ext cx="1077595" cy="1021080"/>
            <a:chOff x="17053" y="435"/>
            <a:chExt cx="1697" cy="1608"/>
          </a:xfrm>
        </p:grpSpPr>
        <p:sp>
          <p:nvSpPr>
            <p:cNvPr id="16" name="矩形 15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组合 23" title=""/>
          <p:cNvGrpSpPr/>
          <p:nvPr/>
        </p:nvGrpSpPr>
        <p:grpSpPr>
          <a:xfrm flipH="1" flipV="1">
            <a:off x="284480" y="5544820"/>
            <a:ext cx="1077595" cy="1021080"/>
            <a:chOff x="17053" y="435"/>
            <a:chExt cx="1697" cy="1608"/>
          </a:xfrm>
        </p:grpSpPr>
        <p:sp>
          <p:nvSpPr>
            <p:cNvPr id="25" name="矩形 24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矩形 25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27" name="直接连接符 26" title=""/>
          <p:cNvCxnSpPr/>
          <p:nvPr/>
        </p:nvCxnSpPr>
        <p:spPr>
          <a:xfrm>
            <a:off x="9571355" y="276225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 title=""/>
          <p:cNvCxnSpPr/>
          <p:nvPr/>
        </p:nvCxnSpPr>
        <p:spPr>
          <a:xfrm>
            <a:off x="1538605" y="6566535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 title=""/>
          <p:cNvCxnSpPr/>
          <p:nvPr/>
        </p:nvCxnSpPr>
        <p:spPr>
          <a:xfrm rot="5400000">
            <a:off x="11254740" y="2104390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 title=""/>
          <p:cNvCxnSpPr/>
          <p:nvPr/>
        </p:nvCxnSpPr>
        <p:spPr>
          <a:xfrm rot="5400000">
            <a:off x="-139065" y="4817110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文本框 20" title=""/>
          <p:cNvSpPr txBox="1"/>
          <p:nvPr/>
        </p:nvSpPr>
        <p:spPr>
          <a:xfrm>
            <a:off x="1538605" y="1310874"/>
            <a:ext cx="9178765" cy="3698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      消化道传播是病原体通过病人的排泄物（如呕吐物、粪便等）排出体外污染周围环境，通过水、食物、手、苍蝇、蟑螂等媒介经口感染，属于病从口入的疾病。可表现为发热、呕吐、腹痛、排便异常，可导致严重脱水。</a:t>
            </a:r>
            <a:endParaRPr lang="zh-CN" altLang="en-US" sz="3200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cxnSp>
        <p:nvCxnSpPr>
          <p:cNvPr id="2" name="直接连接符 1" title=""/>
          <p:cNvCxnSpPr/>
          <p:nvPr/>
        </p:nvCxnSpPr>
        <p:spPr>
          <a:xfrm flipV="1">
            <a:off x="676499" y="617791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直接连接符 2" title=""/>
          <p:cNvCxnSpPr/>
          <p:nvPr/>
        </p:nvCxnSpPr>
        <p:spPr>
          <a:xfrm flipV="1">
            <a:off x="5283424" y="617918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本框 30" title=""/>
          <p:cNvSpPr txBox="1"/>
          <p:nvPr>
            <p:custDataLst>
              <p:tags r:id="rId5"/>
            </p:custDataLst>
          </p:nvPr>
        </p:nvSpPr>
        <p:spPr>
          <a:xfrm>
            <a:off x="2157954" y="6000115"/>
            <a:ext cx="312928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巴中博雅中学</a:t>
            </a:r>
            <a:r>
              <a:rPr lang="en-US" altLang="zh-CN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    </a:t>
            </a:r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政教处</a:t>
            </a:r>
            <a:endParaRPr lang="zh-CN" altLang="en-US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1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5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5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6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3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810" y="-4445"/>
            <a:ext cx="4022725" cy="3571875"/>
          </a:xfrm>
          <a:prstGeom prst="rect">
            <a:avLst/>
          </a:prstGeom>
        </p:spPr>
      </p:pic>
      <p:pic>
        <p:nvPicPr>
          <p:cNvPr id="5" name="图片 4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9496425" y="2910840"/>
            <a:ext cx="2696845" cy="3946525"/>
          </a:xfrm>
          <a:prstGeom prst="rect">
            <a:avLst/>
          </a:prstGeom>
        </p:spPr>
      </p:pic>
      <p:grpSp>
        <p:nvGrpSpPr>
          <p:cNvPr id="10" name="组合 9" title=""/>
          <p:cNvGrpSpPr/>
          <p:nvPr/>
        </p:nvGrpSpPr>
        <p:grpSpPr>
          <a:xfrm>
            <a:off x="4190365" y="276225"/>
            <a:ext cx="7716520" cy="2592070"/>
            <a:chOff x="6578" y="580"/>
            <a:chExt cx="12152" cy="4082"/>
          </a:xfrm>
        </p:grpSpPr>
        <p:sp>
          <p:nvSpPr>
            <p:cNvPr id="6" name="椭圆 5"/>
            <p:cNvSpPr/>
            <p:nvPr/>
          </p:nvSpPr>
          <p:spPr>
            <a:xfrm>
              <a:off x="6578" y="580"/>
              <a:ext cx="180" cy="180"/>
            </a:xfrm>
            <a:prstGeom prst="ellipse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7" name="直接连接符 6"/>
            <p:cNvCxnSpPr>
              <a:stCxn id="6" idx="6"/>
            </p:cNvCxnSpPr>
            <p:nvPr/>
          </p:nvCxnSpPr>
          <p:spPr>
            <a:xfrm>
              <a:off x="6758" y="670"/>
              <a:ext cx="11881" cy="1"/>
            </a:xfrm>
            <a:prstGeom prst="line">
              <a:avLst/>
            </a:prstGeom>
            <a:ln w="15875">
              <a:solidFill>
                <a:srgbClr val="6B9D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/>
          </p:nvCxnSpPr>
          <p:spPr>
            <a:xfrm>
              <a:off x="18640" y="670"/>
              <a:ext cx="1" cy="3812"/>
            </a:xfrm>
            <a:prstGeom prst="line">
              <a:avLst/>
            </a:prstGeom>
            <a:ln w="15875">
              <a:solidFill>
                <a:srgbClr val="6B9D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椭圆 8"/>
            <p:cNvSpPr/>
            <p:nvPr/>
          </p:nvSpPr>
          <p:spPr>
            <a:xfrm>
              <a:off x="18550" y="4482"/>
              <a:ext cx="180" cy="180"/>
            </a:xfrm>
            <a:prstGeom prst="ellipse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1" name="组合 10" title=""/>
          <p:cNvGrpSpPr/>
          <p:nvPr/>
        </p:nvGrpSpPr>
        <p:grpSpPr>
          <a:xfrm flipH="1" flipV="1">
            <a:off x="285115" y="3975100"/>
            <a:ext cx="8950325" cy="2591435"/>
            <a:chOff x="4635" y="581"/>
            <a:chExt cx="14095" cy="4081"/>
          </a:xfrm>
        </p:grpSpPr>
        <p:sp>
          <p:nvSpPr>
            <p:cNvPr id="12" name="椭圆 11"/>
            <p:cNvSpPr/>
            <p:nvPr/>
          </p:nvSpPr>
          <p:spPr>
            <a:xfrm>
              <a:off x="4635" y="581"/>
              <a:ext cx="180" cy="180"/>
            </a:xfrm>
            <a:prstGeom prst="ellipse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13" name="直接连接符 12"/>
            <p:cNvCxnSpPr>
              <a:stCxn id="12" idx="6"/>
            </p:cNvCxnSpPr>
            <p:nvPr/>
          </p:nvCxnSpPr>
          <p:spPr>
            <a:xfrm>
              <a:off x="4815" y="671"/>
              <a:ext cx="13839" cy="1"/>
            </a:xfrm>
            <a:prstGeom prst="line">
              <a:avLst/>
            </a:prstGeom>
            <a:ln w="15875">
              <a:solidFill>
                <a:srgbClr val="6B9D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13"/>
            <p:cNvCxnSpPr/>
            <p:nvPr/>
          </p:nvCxnSpPr>
          <p:spPr>
            <a:xfrm>
              <a:off x="18640" y="670"/>
              <a:ext cx="1" cy="3812"/>
            </a:xfrm>
            <a:prstGeom prst="line">
              <a:avLst/>
            </a:prstGeom>
            <a:ln w="15875">
              <a:solidFill>
                <a:srgbClr val="6B9D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椭圆 14"/>
            <p:cNvSpPr/>
            <p:nvPr/>
          </p:nvSpPr>
          <p:spPr>
            <a:xfrm>
              <a:off x="18550" y="4482"/>
              <a:ext cx="180" cy="180"/>
            </a:xfrm>
            <a:prstGeom prst="ellipse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组合 19" title=""/>
          <p:cNvGrpSpPr/>
          <p:nvPr/>
        </p:nvGrpSpPr>
        <p:grpSpPr>
          <a:xfrm>
            <a:off x="10828655" y="276225"/>
            <a:ext cx="1077595" cy="1021080"/>
            <a:chOff x="17053" y="435"/>
            <a:chExt cx="1697" cy="1608"/>
          </a:xfrm>
        </p:grpSpPr>
        <p:sp>
          <p:nvSpPr>
            <p:cNvPr id="16" name="矩形 15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组合 23" title=""/>
          <p:cNvGrpSpPr/>
          <p:nvPr/>
        </p:nvGrpSpPr>
        <p:grpSpPr>
          <a:xfrm flipH="1" flipV="1">
            <a:off x="284480" y="5544820"/>
            <a:ext cx="1077595" cy="1021080"/>
            <a:chOff x="17053" y="435"/>
            <a:chExt cx="1697" cy="1608"/>
          </a:xfrm>
        </p:grpSpPr>
        <p:sp>
          <p:nvSpPr>
            <p:cNvPr id="25" name="矩形 24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矩形 25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27" name="直接连接符 26" title=""/>
          <p:cNvCxnSpPr/>
          <p:nvPr/>
        </p:nvCxnSpPr>
        <p:spPr>
          <a:xfrm>
            <a:off x="9571355" y="276225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 title=""/>
          <p:cNvCxnSpPr/>
          <p:nvPr/>
        </p:nvCxnSpPr>
        <p:spPr>
          <a:xfrm>
            <a:off x="1538605" y="6566535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 title=""/>
          <p:cNvCxnSpPr/>
          <p:nvPr/>
        </p:nvCxnSpPr>
        <p:spPr>
          <a:xfrm rot="5400000">
            <a:off x="11254740" y="2104390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 title=""/>
          <p:cNvCxnSpPr/>
          <p:nvPr/>
        </p:nvCxnSpPr>
        <p:spPr>
          <a:xfrm rot="5400000">
            <a:off x="-139065" y="4817110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文本框 20" title=""/>
          <p:cNvSpPr txBox="1"/>
          <p:nvPr/>
        </p:nvSpPr>
        <p:spPr>
          <a:xfrm>
            <a:off x="1538605" y="1310874"/>
            <a:ext cx="9178765" cy="4437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      血液、体液传播是指病原体存在于携带者或患者的血液或体液中，当与健康人体液交换后（输血、分娩或性传播），病原体进入健康人的体内，而导致患病。由于血液、体液传染的疾病种类繁多，不同的疾病出现的临床症状也是不一样的，有可能会伴随发热和寒颤现象。</a:t>
            </a:r>
            <a:endParaRPr lang="zh-CN" altLang="en-US" sz="3200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cxnSp>
        <p:nvCxnSpPr>
          <p:cNvPr id="2" name="直接连接符 1" title=""/>
          <p:cNvCxnSpPr/>
          <p:nvPr/>
        </p:nvCxnSpPr>
        <p:spPr>
          <a:xfrm flipV="1">
            <a:off x="676499" y="617791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直接连接符 2" title=""/>
          <p:cNvCxnSpPr/>
          <p:nvPr/>
        </p:nvCxnSpPr>
        <p:spPr>
          <a:xfrm flipV="1">
            <a:off x="5283424" y="617918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本框 30" title=""/>
          <p:cNvSpPr txBox="1"/>
          <p:nvPr>
            <p:custDataLst>
              <p:tags r:id="rId5"/>
            </p:custDataLst>
          </p:nvPr>
        </p:nvSpPr>
        <p:spPr>
          <a:xfrm>
            <a:off x="2157954" y="6000115"/>
            <a:ext cx="312928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巴中博雅中学</a:t>
            </a:r>
            <a:r>
              <a:rPr lang="en-US" altLang="zh-CN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    </a:t>
            </a:r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政教处</a:t>
            </a:r>
            <a:endParaRPr lang="zh-CN" altLang="en-US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1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5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5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6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3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810" y="-4445"/>
            <a:ext cx="4022725" cy="3571875"/>
          </a:xfrm>
          <a:prstGeom prst="rect">
            <a:avLst/>
          </a:prstGeom>
        </p:spPr>
      </p:pic>
      <p:pic>
        <p:nvPicPr>
          <p:cNvPr id="5" name="图片 4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V="1">
            <a:off x="9496425" y="2910840"/>
            <a:ext cx="2696845" cy="3946525"/>
          </a:xfrm>
          <a:prstGeom prst="rect">
            <a:avLst/>
          </a:prstGeom>
        </p:spPr>
      </p:pic>
      <p:grpSp>
        <p:nvGrpSpPr>
          <p:cNvPr id="10" name="组合 9" title=""/>
          <p:cNvGrpSpPr/>
          <p:nvPr/>
        </p:nvGrpSpPr>
        <p:grpSpPr>
          <a:xfrm>
            <a:off x="4190365" y="276225"/>
            <a:ext cx="7716520" cy="2592070"/>
            <a:chOff x="6578" y="580"/>
            <a:chExt cx="12152" cy="4082"/>
          </a:xfrm>
        </p:grpSpPr>
        <p:sp>
          <p:nvSpPr>
            <p:cNvPr id="6" name="椭圆 5"/>
            <p:cNvSpPr/>
            <p:nvPr/>
          </p:nvSpPr>
          <p:spPr>
            <a:xfrm>
              <a:off x="6578" y="580"/>
              <a:ext cx="180" cy="180"/>
            </a:xfrm>
            <a:prstGeom prst="ellipse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7" name="直接连接符 6"/>
            <p:cNvCxnSpPr>
              <a:stCxn id="6" idx="6"/>
            </p:cNvCxnSpPr>
            <p:nvPr/>
          </p:nvCxnSpPr>
          <p:spPr>
            <a:xfrm>
              <a:off x="6758" y="670"/>
              <a:ext cx="11881" cy="1"/>
            </a:xfrm>
            <a:prstGeom prst="line">
              <a:avLst/>
            </a:prstGeom>
            <a:ln w="15875">
              <a:solidFill>
                <a:srgbClr val="6B9D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直接连接符 7"/>
            <p:cNvCxnSpPr/>
            <p:nvPr/>
          </p:nvCxnSpPr>
          <p:spPr>
            <a:xfrm>
              <a:off x="18640" y="670"/>
              <a:ext cx="1" cy="3812"/>
            </a:xfrm>
            <a:prstGeom prst="line">
              <a:avLst/>
            </a:prstGeom>
            <a:ln w="15875">
              <a:solidFill>
                <a:srgbClr val="6B9D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椭圆 8"/>
            <p:cNvSpPr/>
            <p:nvPr/>
          </p:nvSpPr>
          <p:spPr>
            <a:xfrm>
              <a:off x="18550" y="4482"/>
              <a:ext cx="180" cy="180"/>
            </a:xfrm>
            <a:prstGeom prst="ellipse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1" name="组合 10" title=""/>
          <p:cNvGrpSpPr/>
          <p:nvPr/>
        </p:nvGrpSpPr>
        <p:grpSpPr>
          <a:xfrm flipH="1" flipV="1">
            <a:off x="285115" y="3975100"/>
            <a:ext cx="8950325" cy="2591435"/>
            <a:chOff x="4635" y="581"/>
            <a:chExt cx="14095" cy="4081"/>
          </a:xfrm>
        </p:grpSpPr>
        <p:sp>
          <p:nvSpPr>
            <p:cNvPr id="12" name="椭圆 11"/>
            <p:cNvSpPr/>
            <p:nvPr/>
          </p:nvSpPr>
          <p:spPr>
            <a:xfrm>
              <a:off x="4635" y="581"/>
              <a:ext cx="180" cy="180"/>
            </a:xfrm>
            <a:prstGeom prst="ellipse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cxnSp>
          <p:nvCxnSpPr>
            <p:cNvPr id="13" name="直接连接符 12"/>
            <p:cNvCxnSpPr>
              <a:stCxn id="12" idx="6"/>
            </p:cNvCxnSpPr>
            <p:nvPr/>
          </p:nvCxnSpPr>
          <p:spPr>
            <a:xfrm>
              <a:off x="4815" y="671"/>
              <a:ext cx="13839" cy="1"/>
            </a:xfrm>
            <a:prstGeom prst="line">
              <a:avLst/>
            </a:prstGeom>
            <a:ln w="15875">
              <a:solidFill>
                <a:srgbClr val="6B9D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直接连接符 13"/>
            <p:cNvCxnSpPr/>
            <p:nvPr/>
          </p:nvCxnSpPr>
          <p:spPr>
            <a:xfrm>
              <a:off x="18640" y="670"/>
              <a:ext cx="1" cy="3812"/>
            </a:xfrm>
            <a:prstGeom prst="line">
              <a:avLst/>
            </a:prstGeom>
            <a:ln w="15875">
              <a:solidFill>
                <a:srgbClr val="6B9D43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椭圆 14"/>
            <p:cNvSpPr/>
            <p:nvPr/>
          </p:nvSpPr>
          <p:spPr>
            <a:xfrm>
              <a:off x="18550" y="4482"/>
              <a:ext cx="180" cy="180"/>
            </a:xfrm>
            <a:prstGeom prst="ellipse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组合 19" title=""/>
          <p:cNvGrpSpPr/>
          <p:nvPr/>
        </p:nvGrpSpPr>
        <p:grpSpPr>
          <a:xfrm>
            <a:off x="10828655" y="276225"/>
            <a:ext cx="1077595" cy="1021080"/>
            <a:chOff x="17053" y="435"/>
            <a:chExt cx="1697" cy="1608"/>
          </a:xfrm>
        </p:grpSpPr>
        <p:sp>
          <p:nvSpPr>
            <p:cNvPr id="16" name="矩形 15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组合 23" title=""/>
          <p:cNvGrpSpPr/>
          <p:nvPr/>
        </p:nvGrpSpPr>
        <p:grpSpPr>
          <a:xfrm flipH="1" flipV="1">
            <a:off x="284480" y="5544820"/>
            <a:ext cx="1077595" cy="1021080"/>
            <a:chOff x="17053" y="435"/>
            <a:chExt cx="1697" cy="1608"/>
          </a:xfrm>
        </p:grpSpPr>
        <p:sp>
          <p:nvSpPr>
            <p:cNvPr id="25" name="矩形 24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矩形 25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27" name="直接连接符 26" title=""/>
          <p:cNvCxnSpPr/>
          <p:nvPr/>
        </p:nvCxnSpPr>
        <p:spPr>
          <a:xfrm>
            <a:off x="9571355" y="276225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 title=""/>
          <p:cNvCxnSpPr/>
          <p:nvPr/>
        </p:nvCxnSpPr>
        <p:spPr>
          <a:xfrm>
            <a:off x="1538605" y="6566535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 title=""/>
          <p:cNvCxnSpPr/>
          <p:nvPr/>
        </p:nvCxnSpPr>
        <p:spPr>
          <a:xfrm rot="5400000">
            <a:off x="11254740" y="2104390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 title=""/>
          <p:cNvCxnSpPr/>
          <p:nvPr/>
        </p:nvCxnSpPr>
        <p:spPr>
          <a:xfrm rot="5400000">
            <a:off x="-139065" y="4817110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文本框 20" title=""/>
          <p:cNvSpPr txBox="1"/>
          <p:nvPr/>
        </p:nvSpPr>
        <p:spPr>
          <a:xfrm>
            <a:off x="1538605" y="1310874"/>
            <a:ext cx="9178765" cy="2959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3200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      接触传播是指易感者与被病原体污染的水或土壤接触时获得感染，或是伤口被污染（如破伤风），日常生活的密切接触也有可能获得感染，不洁性接触引发的感染。</a:t>
            </a:r>
            <a:endParaRPr lang="zh-CN" altLang="en-US" sz="3200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cxnSp>
        <p:nvCxnSpPr>
          <p:cNvPr id="2" name="直接连接符 1" title=""/>
          <p:cNvCxnSpPr/>
          <p:nvPr/>
        </p:nvCxnSpPr>
        <p:spPr>
          <a:xfrm flipV="1">
            <a:off x="676499" y="617791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" name="直接连接符 2" title=""/>
          <p:cNvCxnSpPr/>
          <p:nvPr/>
        </p:nvCxnSpPr>
        <p:spPr>
          <a:xfrm flipV="1">
            <a:off x="5283424" y="617918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文本框 30" title=""/>
          <p:cNvSpPr txBox="1"/>
          <p:nvPr>
            <p:custDataLst>
              <p:tags r:id="rId5"/>
            </p:custDataLst>
          </p:nvPr>
        </p:nvSpPr>
        <p:spPr>
          <a:xfrm>
            <a:off x="2157954" y="6000115"/>
            <a:ext cx="312928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巴中博雅中学</a:t>
            </a:r>
            <a:r>
              <a:rPr lang="en-US" altLang="zh-CN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    </a:t>
            </a:r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政教处</a:t>
            </a:r>
            <a:endParaRPr lang="zh-CN" altLang="en-US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17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17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1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5" presetID="41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5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6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3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0" name="组合 19" title=""/>
          <p:cNvGrpSpPr/>
          <p:nvPr/>
        </p:nvGrpSpPr>
        <p:grpSpPr>
          <a:xfrm>
            <a:off x="10828655" y="276225"/>
            <a:ext cx="1077595" cy="1021080"/>
            <a:chOff x="17053" y="435"/>
            <a:chExt cx="1697" cy="1608"/>
          </a:xfrm>
        </p:grpSpPr>
        <p:sp>
          <p:nvSpPr>
            <p:cNvPr id="16" name="矩形 15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组合 23" title=""/>
          <p:cNvGrpSpPr/>
          <p:nvPr/>
        </p:nvGrpSpPr>
        <p:grpSpPr>
          <a:xfrm flipH="1" flipV="1">
            <a:off x="284480" y="5562600"/>
            <a:ext cx="1077595" cy="1021080"/>
            <a:chOff x="17053" y="435"/>
            <a:chExt cx="1697" cy="1608"/>
          </a:xfrm>
        </p:grpSpPr>
        <p:sp>
          <p:nvSpPr>
            <p:cNvPr id="25" name="矩形 24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矩形 25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" name="组合 3" title=""/>
          <p:cNvGrpSpPr/>
          <p:nvPr/>
        </p:nvGrpSpPr>
        <p:grpSpPr>
          <a:xfrm flipH="1">
            <a:off x="288290" y="276225"/>
            <a:ext cx="1077595" cy="1021080"/>
            <a:chOff x="17053" y="435"/>
            <a:chExt cx="1697" cy="1608"/>
          </a:xfrm>
        </p:grpSpPr>
        <p:sp>
          <p:nvSpPr>
            <p:cNvPr id="5" name="矩形 4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9" name="组合 8" title=""/>
          <p:cNvGrpSpPr/>
          <p:nvPr/>
        </p:nvGrpSpPr>
        <p:grpSpPr>
          <a:xfrm flipV="1">
            <a:off x="10824845" y="5562600"/>
            <a:ext cx="1077595" cy="1021080"/>
            <a:chOff x="17053" y="435"/>
            <a:chExt cx="1697" cy="1608"/>
          </a:xfrm>
        </p:grpSpPr>
        <p:sp>
          <p:nvSpPr>
            <p:cNvPr id="10" name="矩形 9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矩形 1" title=""/>
          <p:cNvSpPr/>
          <p:nvPr/>
        </p:nvSpPr>
        <p:spPr>
          <a:xfrm>
            <a:off x="3809753" y="627707"/>
            <a:ext cx="4295597" cy="90949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000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常见的传播途径</a:t>
            </a:r>
            <a:endParaRPr lang="zh-CN" altLang="en-US" sz="4000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cxnSp>
        <p:nvCxnSpPr>
          <p:cNvPr id="13" name="直接连接符 12" title=""/>
          <p:cNvCxnSpPr/>
          <p:nvPr/>
        </p:nvCxnSpPr>
        <p:spPr>
          <a:xfrm flipH="1">
            <a:off x="1552165" y="3034737"/>
            <a:ext cx="0" cy="662361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 title=""/>
          <p:cNvCxnSpPr/>
          <p:nvPr/>
        </p:nvCxnSpPr>
        <p:spPr>
          <a:xfrm>
            <a:off x="1552165" y="3697096"/>
            <a:ext cx="2257786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 title=""/>
          <p:cNvCxnSpPr/>
          <p:nvPr/>
        </p:nvCxnSpPr>
        <p:spPr>
          <a:xfrm>
            <a:off x="3809954" y="3697096"/>
            <a:ext cx="2257787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 title=""/>
          <p:cNvCxnSpPr/>
          <p:nvPr/>
        </p:nvCxnSpPr>
        <p:spPr>
          <a:xfrm flipH="1">
            <a:off x="3809753" y="3697100"/>
            <a:ext cx="0" cy="681372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 title=""/>
          <p:cNvCxnSpPr/>
          <p:nvPr/>
        </p:nvCxnSpPr>
        <p:spPr>
          <a:xfrm flipH="1">
            <a:off x="6067738" y="2938756"/>
            <a:ext cx="0" cy="758342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 title=""/>
          <p:cNvCxnSpPr/>
          <p:nvPr/>
        </p:nvCxnSpPr>
        <p:spPr>
          <a:xfrm>
            <a:off x="6067742" y="3697096"/>
            <a:ext cx="225567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 title=""/>
          <p:cNvCxnSpPr/>
          <p:nvPr/>
        </p:nvCxnSpPr>
        <p:spPr>
          <a:xfrm flipH="1">
            <a:off x="8322767" y="3697100"/>
            <a:ext cx="0" cy="681372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 title=""/>
          <p:cNvCxnSpPr/>
          <p:nvPr/>
        </p:nvCxnSpPr>
        <p:spPr>
          <a:xfrm>
            <a:off x="8323408" y="3697096"/>
            <a:ext cx="2257786" cy="0"/>
          </a:xfrm>
          <a:prstGeom prst="line">
            <a:avLst/>
          </a:prstGeom>
          <a:ln>
            <a:solidFill>
              <a:srgbClr val="6B9D43"/>
            </a:solidFill>
            <a:tailEnd type="stealt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椭圆 35" title=""/>
          <p:cNvSpPr/>
          <p:nvPr/>
        </p:nvSpPr>
        <p:spPr>
          <a:xfrm>
            <a:off x="1118870" y="2176145"/>
            <a:ext cx="865505" cy="858520"/>
          </a:xfrm>
          <a:prstGeom prst="ellipse">
            <a:avLst/>
          </a:prstGeom>
          <a:solidFill>
            <a:srgbClr val="6B9D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01</a:t>
            </a:r>
            <a:endParaRPr lang="en-US" altLang="zh-CN" sz="2400" b="1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9" name="椭圆 38" title=""/>
          <p:cNvSpPr/>
          <p:nvPr/>
        </p:nvSpPr>
        <p:spPr>
          <a:xfrm>
            <a:off x="5633720" y="2176145"/>
            <a:ext cx="867410" cy="858520"/>
          </a:xfrm>
          <a:prstGeom prst="ellipse">
            <a:avLst/>
          </a:prstGeom>
          <a:solidFill>
            <a:srgbClr val="6B9D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03</a:t>
            </a:r>
            <a:endParaRPr lang="zh-CN" altLang="en-US" sz="2400">
              <a:solidFill>
                <a:schemeClr val="bg1">
                  <a:lumMod val="6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2" name="椭圆 41" title=""/>
          <p:cNvSpPr/>
          <p:nvPr/>
        </p:nvSpPr>
        <p:spPr>
          <a:xfrm>
            <a:off x="3377565" y="4378325"/>
            <a:ext cx="865505" cy="861060"/>
          </a:xfrm>
          <a:prstGeom prst="ellipse">
            <a:avLst/>
          </a:prstGeom>
          <a:solidFill>
            <a:srgbClr val="6B9D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02</a:t>
            </a:r>
            <a:endParaRPr lang="zh-CN" altLang="en-US" sz="2400">
              <a:solidFill>
                <a:schemeClr val="bg1">
                  <a:lumMod val="6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5" name="椭圆 44" title=""/>
          <p:cNvSpPr/>
          <p:nvPr/>
        </p:nvSpPr>
        <p:spPr>
          <a:xfrm>
            <a:off x="7890510" y="4378325"/>
            <a:ext cx="865505" cy="861060"/>
          </a:xfrm>
          <a:prstGeom prst="ellipse">
            <a:avLst/>
          </a:prstGeom>
          <a:solidFill>
            <a:srgbClr val="6B9D4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4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04</a:t>
            </a:r>
            <a:endParaRPr lang="zh-CN" altLang="en-US" sz="2400">
              <a:solidFill>
                <a:schemeClr val="bg1">
                  <a:lumMod val="6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7" name="TextBox 76" title=""/>
          <p:cNvSpPr txBox="1"/>
          <p:nvPr/>
        </p:nvSpPr>
        <p:spPr>
          <a:xfrm>
            <a:off x="2125344" y="2176145"/>
            <a:ext cx="26147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呼吸道传播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8" name="文本框 17" title=""/>
          <p:cNvSpPr txBox="1"/>
          <p:nvPr/>
        </p:nvSpPr>
        <p:spPr>
          <a:xfrm>
            <a:off x="2125344" y="2740401"/>
            <a:ext cx="3049270" cy="4534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流感、肺结核</a:t>
            </a:r>
            <a:endParaRPr lang="zh-CN" altLang="en-US" sz="20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2" name="TextBox 76" title=""/>
          <p:cNvSpPr txBox="1"/>
          <p:nvPr/>
        </p:nvSpPr>
        <p:spPr>
          <a:xfrm>
            <a:off x="4411345" y="4041140"/>
            <a:ext cx="3042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消化道传播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3" name="文本框 22" title=""/>
          <p:cNvSpPr txBox="1"/>
          <p:nvPr/>
        </p:nvSpPr>
        <p:spPr>
          <a:xfrm>
            <a:off x="4404135" y="4622145"/>
            <a:ext cx="3049270" cy="4534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病毒性肠炎、伤寒</a:t>
            </a:r>
            <a:endParaRPr lang="zh-CN" altLang="en-US" sz="20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7" name="TextBox 76" title=""/>
          <p:cNvSpPr txBox="1"/>
          <p:nvPr/>
        </p:nvSpPr>
        <p:spPr>
          <a:xfrm>
            <a:off x="6642735" y="2176145"/>
            <a:ext cx="293829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血液、体液传播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8" name="文本框 47" title=""/>
          <p:cNvSpPr txBox="1"/>
          <p:nvPr/>
        </p:nvSpPr>
        <p:spPr>
          <a:xfrm>
            <a:off x="6639589" y="2740400"/>
            <a:ext cx="3049270" cy="8535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乙肝、艾滋病</a:t>
            </a:r>
            <a:endParaRPr lang="zh-CN" altLang="en-US" sz="20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  <a:p>
            <a:pPr>
              <a:lnSpc>
                <a:spcPct val="130000"/>
              </a:lnSpc>
            </a:pPr>
            <a:endParaRPr lang="zh-CN" altLang="en-US" sz="20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9" name="TextBox 76" title=""/>
          <p:cNvSpPr txBox="1"/>
          <p:nvPr/>
        </p:nvSpPr>
        <p:spPr>
          <a:xfrm>
            <a:off x="8912860" y="4041140"/>
            <a:ext cx="2463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接触传播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50" name="文本框 49" title=""/>
          <p:cNvSpPr txBox="1"/>
          <p:nvPr/>
        </p:nvSpPr>
        <p:spPr>
          <a:xfrm>
            <a:off x="8912860" y="4622145"/>
            <a:ext cx="2033905" cy="4534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水痘、破伤风</a:t>
            </a:r>
            <a:endParaRPr lang="zh-CN" altLang="en-US" sz="2000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cxnSp>
        <p:nvCxnSpPr>
          <p:cNvPr id="3" name="直接连接符 2" title=""/>
          <p:cNvCxnSpPr/>
          <p:nvPr/>
        </p:nvCxnSpPr>
        <p:spPr>
          <a:xfrm flipV="1">
            <a:off x="676499" y="617791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 title=""/>
          <p:cNvCxnSpPr/>
          <p:nvPr/>
        </p:nvCxnSpPr>
        <p:spPr>
          <a:xfrm flipV="1">
            <a:off x="5283424" y="617918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文本框 11" title=""/>
          <p:cNvSpPr txBox="1"/>
          <p:nvPr>
            <p:custDataLst>
              <p:tags r:id="rId3"/>
            </p:custDataLst>
          </p:nvPr>
        </p:nvSpPr>
        <p:spPr>
          <a:xfrm>
            <a:off x="2157954" y="6000115"/>
            <a:ext cx="312928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巴中博雅中学</a:t>
            </a:r>
            <a:r>
              <a:rPr lang="en-US" altLang="zh-CN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    </a:t>
            </a:r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政教处</a:t>
            </a:r>
            <a:endParaRPr lang="zh-CN" altLang="en-US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2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9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3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47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51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57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6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68" presetID="2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72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78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85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89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93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9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09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116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9" grpId="0"/>
      <p:bldP spid="42" grpId="0"/>
      <p:bldP spid="45" grpId="0"/>
      <p:bldP spid="27" grpId="0"/>
      <p:bldP spid="18" grpId="0"/>
      <p:bldP spid="22" grpId="0"/>
      <p:bldP spid="23" grpId="0"/>
      <p:bldP spid="47" grpId="0"/>
      <p:bldP spid="48" grpId="0"/>
      <p:bldP spid="49" grpId="0"/>
      <p:bldP spid="50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344170" y="334010"/>
            <a:ext cx="11502390" cy="6187440"/>
          </a:xfrm>
          <a:prstGeom prst="rect">
            <a:avLst/>
          </a:prstGeom>
          <a:noFill/>
          <a:ln w="19050">
            <a:solidFill>
              <a:srgbClr val="6B9D4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0" name="组合 19" title=""/>
          <p:cNvGrpSpPr/>
          <p:nvPr/>
        </p:nvGrpSpPr>
        <p:grpSpPr>
          <a:xfrm>
            <a:off x="10828655" y="276225"/>
            <a:ext cx="1077595" cy="1021080"/>
            <a:chOff x="17053" y="435"/>
            <a:chExt cx="1697" cy="1608"/>
          </a:xfrm>
        </p:grpSpPr>
        <p:sp>
          <p:nvSpPr>
            <p:cNvPr id="16" name="矩形 15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矩形 18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27" name="直接连接符 26" title=""/>
          <p:cNvCxnSpPr/>
          <p:nvPr/>
        </p:nvCxnSpPr>
        <p:spPr>
          <a:xfrm>
            <a:off x="9571355" y="276225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 title=""/>
          <p:cNvCxnSpPr/>
          <p:nvPr/>
        </p:nvCxnSpPr>
        <p:spPr>
          <a:xfrm rot="5400000">
            <a:off x="11250930" y="2104390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4" name="组合 23" title=""/>
          <p:cNvGrpSpPr/>
          <p:nvPr/>
        </p:nvGrpSpPr>
        <p:grpSpPr>
          <a:xfrm flipH="1" flipV="1">
            <a:off x="284480" y="5562600"/>
            <a:ext cx="1077595" cy="1021080"/>
            <a:chOff x="17053" y="435"/>
            <a:chExt cx="1697" cy="1608"/>
          </a:xfrm>
        </p:grpSpPr>
        <p:sp>
          <p:nvSpPr>
            <p:cNvPr id="25" name="矩形 24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矩形 25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28" name="直接连接符 27" title=""/>
          <p:cNvCxnSpPr/>
          <p:nvPr/>
        </p:nvCxnSpPr>
        <p:spPr>
          <a:xfrm>
            <a:off x="1538605" y="6584315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 title=""/>
          <p:cNvCxnSpPr/>
          <p:nvPr/>
        </p:nvCxnSpPr>
        <p:spPr>
          <a:xfrm rot="5400000">
            <a:off x="-139065" y="4817110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组合 3" title=""/>
          <p:cNvGrpSpPr/>
          <p:nvPr/>
        </p:nvGrpSpPr>
        <p:grpSpPr>
          <a:xfrm flipH="1">
            <a:off x="288290" y="276225"/>
            <a:ext cx="1077595" cy="1021080"/>
            <a:chOff x="17053" y="435"/>
            <a:chExt cx="1697" cy="1608"/>
          </a:xfrm>
        </p:grpSpPr>
        <p:sp>
          <p:nvSpPr>
            <p:cNvPr id="5" name="矩形 4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矩形 5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7" name="直接连接符 6" title=""/>
          <p:cNvCxnSpPr/>
          <p:nvPr/>
        </p:nvCxnSpPr>
        <p:spPr>
          <a:xfrm flipV="1">
            <a:off x="1538605" y="276225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 title=""/>
          <p:cNvCxnSpPr/>
          <p:nvPr/>
        </p:nvCxnSpPr>
        <p:spPr>
          <a:xfrm rot="16200000" flipV="1">
            <a:off x="-135255" y="2104390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9" name="组合 8" title=""/>
          <p:cNvGrpSpPr/>
          <p:nvPr/>
        </p:nvGrpSpPr>
        <p:grpSpPr>
          <a:xfrm flipV="1">
            <a:off x="10824845" y="5562600"/>
            <a:ext cx="1077595" cy="1021080"/>
            <a:chOff x="17053" y="435"/>
            <a:chExt cx="1697" cy="1608"/>
          </a:xfrm>
        </p:grpSpPr>
        <p:sp>
          <p:nvSpPr>
            <p:cNvPr id="10" name="矩形 9"/>
            <p:cNvSpPr/>
            <p:nvPr/>
          </p:nvSpPr>
          <p:spPr>
            <a:xfrm>
              <a:off x="17053" y="435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矩形 10"/>
            <p:cNvSpPr/>
            <p:nvPr/>
          </p:nvSpPr>
          <p:spPr>
            <a:xfrm rot="5400000">
              <a:off x="17856" y="1149"/>
              <a:ext cx="1609" cy="180"/>
            </a:xfrm>
            <a:prstGeom prst="rect">
              <a:avLst/>
            </a:prstGeom>
            <a:solidFill>
              <a:srgbClr val="6B9D4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cxnSp>
        <p:nvCxnSpPr>
          <p:cNvPr id="12" name="直接连接符 11" title=""/>
          <p:cNvCxnSpPr/>
          <p:nvPr/>
        </p:nvCxnSpPr>
        <p:spPr>
          <a:xfrm rot="5400000">
            <a:off x="11250930" y="4817110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 title=""/>
          <p:cNvCxnSpPr/>
          <p:nvPr/>
        </p:nvCxnSpPr>
        <p:spPr>
          <a:xfrm>
            <a:off x="9571355" y="6584315"/>
            <a:ext cx="1075690" cy="0"/>
          </a:xfrm>
          <a:prstGeom prst="line">
            <a:avLst/>
          </a:prstGeom>
          <a:ln>
            <a:solidFill>
              <a:srgbClr val="6B9D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文本框 31" title=""/>
          <p:cNvSpPr txBox="1"/>
          <p:nvPr/>
        </p:nvSpPr>
        <p:spPr>
          <a:xfrm>
            <a:off x="1765206" y="2642235"/>
            <a:ext cx="85407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3600" b="1">
                <a:solidFill>
                  <a:srgbClr val="6B9D43"/>
                </a:solidFill>
                <a:latin typeface="华文细黑" panose="02010600040101010101" charset="-122"/>
                <a:ea typeface="华文细黑" panose="02010600040101010101" charset="-122"/>
              </a:rPr>
              <a:t>02</a:t>
            </a:r>
            <a:endParaRPr lang="en-US" altLang="zh-CN" sz="3600" b="1">
              <a:solidFill>
                <a:srgbClr val="6B9D43"/>
              </a:solidFill>
              <a:latin typeface="华文细黑" panose="02010600040101010101" charset="-122"/>
              <a:ea typeface="华文细黑" panose="02010600040101010101" charset="-122"/>
            </a:endParaRPr>
          </a:p>
        </p:txBody>
      </p:sp>
      <p:sp>
        <p:nvSpPr>
          <p:cNvPr id="33" name="文本框 32" title=""/>
          <p:cNvSpPr txBox="1"/>
          <p:nvPr/>
        </p:nvSpPr>
        <p:spPr>
          <a:xfrm>
            <a:off x="3053304" y="2595625"/>
            <a:ext cx="70097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6B9D43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春季常见传染病</a:t>
            </a:r>
            <a:endParaRPr lang="zh-CN" altLang="en-US" sz="4800" b="1">
              <a:solidFill>
                <a:srgbClr val="6B9D43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cxnSp>
        <p:nvCxnSpPr>
          <p:cNvPr id="2" name="直接连接符 1" title=""/>
          <p:cNvCxnSpPr/>
          <p:nvPr/>
        </p:nvCxnSpPr>
        <p:spPr>
          <a:xfrm flipV="1">
            <a:off x="676499" y="617791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 title=""/>
          <p:cNvCxnSpPr/>
          <p:nvPr/>
        </p:nvCxnSpPr>
        <p:spPr>
          <a:xfrm flipV="1">
            <a:off x="5283424" y="6179185"/>
            <a:ext cx="1515745" cy="1270"/>
          </a:xfrm>
          <a:prstGeom prst="line">
            <a:avLst/>
          </a:prstGeom>
          <a:ln w="15875">
            <a:solidFill>
              <a:srgbClr val="205337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文本框 13" title=""/>
          <p:cNvSpPr txBox="1"/>
          <p:nvPr>
            <p:custDataLst>
              <p:tags r:id="rId3"/>
            </p:custDataLst>
          </p:nvPr>
        </p:nvSpPr>
        <p:spPr>
          <a:xfrm>
            <a:off x="2157954" y="6000115"/>
            <a:ext cx="312928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巴中博雅中学</a:t>
            </a:r>
            <a:r>
              <a:rPr lang="en-US" altLang="zh-CN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    </a:t>
            </a:r>
            <a:r>
              <a:rPr lang="zh-CN" altLang="en-US" b="1">
                <a:solidFill>
                  <a:srgbClr val="205337"/>
                </a:solidFill>
                <a:latin typeface="微软雅黑" panose="020b0503020204020204" charset="-122"/>
                <a:ea typeface="微软雅黑" panose="020b0503020204020204" charset="-122"/>
              </a:rPr>
              <a:t>政教处</a:t>
            </a:r>
            <a:endParaRPr lang="zh-CN" altLang="en-US" b="1">
              <a:solidFill>
                <a:srgbClr val="205337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0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55" presetID="5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64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71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1"/>
      <p:bldP spid="32" grpId="0"/>
      <p:bldP spid="33" grpId="0"/>
      <p:bldP spid="1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https://d.book118.com/665113241201011034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6215,&quot;width&quot;:4247}"/>
</p:tagLst>
</file>

<file path=ppt/tags/tag2.xml><?xml version="1.0" encoding="utf-8"?>
<p:tagLst xmlns:p="http://schemas.openxmlformats.org/presentationml/2006/main">
  <p:tag name="TIMING" val="|2.4|1.9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Calibri Light</vt:lpstr>
      <vt:lpstr>宋体</vt:lpstr>
      <vt:lpstr>微软雅黑</vt:lpstr>
      <vt:lpstr>等线 Light</vt:lpstr>
      <vt:lpstr>等线</vt:lpstr>
      <vt:lpstr>华文新魏</vt:lpstr>
      <vt:lpstr>华文细黑</vt:lpstr>
      <vt:lpstr>仿宋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2024-08-30T01:10:58.562</cp:lastPrinted>
  <dcterms:created xsi:type="dcterms:W3CDTF">2024-08-29T17:10:58Z</dcterms:created>
  <dcterms:modified xsi:type="dcterms:W3CDTF">2024-08-29T17:11:00Z</dcterms:modified>
</cp:coreProperties>
</file>