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3.png" /><Relationship Id="rId4" Type="http://schemas.microsoft.com/office/2007/relationships/hdphoto" Target="../media/image4.wdp" /><Relationship Id="rId5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3.png" /><Relationship Id="rId4" Type="http://schemas.microsoft.com/office/2007/relationships/hdphoto" Target="../media/image4.wdp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5.png" /><Relationship Id="rId4" Type="http://schemas.microsoft.com/office/2007/relationships/hdphoto" Target="../media/image4.wdp" /><Relationship Id="rId5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microsoft.com/office/2007/relationships/hdphoto" Target="../media/image2.wdp" /><Relationship Id="rId3" Type="http://schemas.openxmlformats.org/officeDocument/2006/relationships/image" Target="../media/image5.png" /><Relationship Id="rId4" Type="http://schemas.microsoft.com/office/2007/relationships/hdphoto" Target="../media/image4.wdp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AB9219-F41B-4A71-97DD-EF4712412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3C8C08-2F3E-44EE-8F03-3964F943F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CC233C-1C62-4D08-A3AB-F0C0E57E6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06D0C7-7F08-45CB-AF24-B9DDAA557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54E23B-BA28-4287-BB4E-1D7396B3AE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1631827-6281-4DFA-B3EB-BA91EBF54A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0A13BF-8730-4AF1-B77F-8CA7CFD55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AB7EE0-E285-460C-85A2-459A8BE3EB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4C5A08-F073-4A48-81F5-711409EDE0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2EF33F-2FEA-4CB2-AF5C-BC677FF1E7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E1251A-E508-4F47-88BA-1DB7185F76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3"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1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7" name="椭圆 6"/>
          <p:cNvSpPr/>
          <p:nvPr userDrawn="1"/>
        </p:nvSpPr>
        <p:spPr>
          <a:xfrm>
            <a:off x="11315522" y="6096117"/>
            <a:ext cx="720476" cy="718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  <p:sp>
        <p:nvSpPr>
          <p:cNvPr id="5" name="矩形 4"/>
          <p:cNvSpPr/>
          <p:nvPr userDrawn="1"/>
        </p:nvSpPr>
        <p:spPr>
          <a:xfrm>
            <a:off x="534390" y="356260"/>
            <a:ext cx="83127" cy="5937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cxnSp>
        <p:nvCxnSpPr>
          <p:cNvPr id="7" name="直线连接符 6"/>
          <p:cNvCxnSpPr/>
          <p:nvPr userDrawn="1"/>
        </p:nvCxnSpPr>
        <p:spPr>
          <a:xfrm>
            <a:off x="534390" y="1056904"/>
            <a:ext cx="111390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椭圆 5"/>
          <p:cNvSpPr/>
          <p:nvPr userDrawn="1"/>
        </p:nvSpPr>
        <p:spPr>
          <a:xfrm>
            <a:off x="11315522" y="6096117"/>
            <a:ext cx="720476" cy="718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1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1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/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5.png" /><Relationship Id="rId13" Type="http://schemas.microsoft.com/office/2007/relationships/hdphoto" Target="../media/image4.wdp" /><Relationship Id="rId14" Type="http://schemas.openxmlformats.org/officeDocument/2006/relationships/image" Target="../media/image3.png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64C608-40B1-4030-A28D-5B74BC98ADCE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511423333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第九章</a:t>
            </a:r>
            <a:br>
              <a:rPr lang="zh-CN" altLang="en-US" sz="720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7200">
                <a:latin typeface="楷体" panose="02010609060101010101" pitchFamily="49" charset="-122"/>
                <a:ea typeface="楷体" panose="02010609060101010101" pitchFamily="49" charset="-122"/>
              </a:rPr>
              <a:t>消息写作（上）</a:t>
            </a:r>
            <a:endParaRPr lang="zh-CN" altLang="en-US" sz="7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《新闻采访与写作》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222884" y="1970197"/>
            <a:ext cx="9281160" cy="35204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第一节　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消息的分类和结构 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endParaRPr lang="zh-CN" altLang="en-US" sz="5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一、消息的含义 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79" y="3667649"/>
            <a:ext cx="3975842" cy="265056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143365" y="1380735"/>
            <a:ext cx="1925365" cy="617742"/>
            <a:chOff x="898222" y="1482363"/>
            <a:chExt cx="1925365" cy="617742"/>
          </a:xfrm>
        </p:grpSpPr>
        <p:sp>
          <p:nvSpPr>
            <p:cNvPr id="4" name="矩形 3"/>
            <p:cNvSpPr/>
            <p:nvPr/>
          </p:nvSpPr>
          <p:spPr>
            <a:xfrm>
              <a:off x="964642" y="1547446"/>
              <a:ext cx="1858945" cy="5526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消息</a:t>
              </a:r>
              <a:endParaRPr kumimoji="1"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98222" y="1482363"/>
              <a:ext cx="1858945" cy="55265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392258" y="2383965"/>
            <a:ext cx="9407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以最直接、最简练的方式报道新闻事实的一种新闻文体，是最经常、最大量运用的报道体裁。狭义的“新闻”概念即指消息。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——《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新闻学大词典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二、消息的分类 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3625" y="2220686"/>
            <a:ext cx="1587639" cy="462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篇幅长短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3625" y="2993241"/>
            <a:ext cx="1587639" cy="462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结构完整性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3624" y="3780285"/>
            <a:ext cx="1587639" cy="462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报道内容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3624" y="4552840"/>
            <a:ext cx="1587639" cy="462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国内通常分法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76102" y="2230734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776102" y="2993241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结构完备的消息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76102" y="3780285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76102" y="4552840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动态消息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53292" y="2220686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短消息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53292" y="2983193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53292" y="3770237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时政消息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053292" y="4542792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述评消息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30482" y="2230734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30482" y="2993241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一句话新闻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30482" y="3780285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文娱消息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30482" y="4552840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综合消息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607672" y="2220686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一句话新闻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07672" y="2983193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标题新闻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607672" y="3770237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体育消息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607672" y="4542792"/>
            <a:ext cx="1842352" cy="462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三、消息的结构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9822" y="1260734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（一）消息的基本结构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821" y="4437330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（二）消息的结构特点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8362" y="4849917"/>
            <a:ext cx="11081385" cy="263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en-US" altLang="zh-CN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重要信息提前“亮相”构成重心前置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允许不完整的消息结构存在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标题和导语的重要性往往超过主体 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977501" y="1784703"/>
            <a:ext cx="3761925" cy="2588088"/>
            <a:chOff x="1075173" y="1712606"/>
            <a:chExt cx="3761925" cy="2588088"/>
          </a:xfrm>
        </p:grpSpPr>
        <p:sp>
          <p:nvSpPr>
            <p:cNvPr id="14" name="三角形 13"/>
            <p:cNvSpPr/>
            <p:nvPr/>
          </p:nvSpPr>
          <p:spPr>
            <a:xfrm rot="10800000">
              <a:off x="1075173" y="1712606"/>
              <a:ext cx="3667648" cy="25880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979525" y="3637504"/>
              <a:ext cx="2857573" cy="127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699846" y="3108173"/>
              <a:ext cx="2857573" cy="127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70892" y="2585514"/>
              <a:ext cx="2857573" cy="127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359875" y="2124314"/>
              <a:ext cx="3098734" cy="127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585830" y="173857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zh-CN" altLang="en-US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导语</a:t>
              </a:r>
              <a:endPara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354997" y="221190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zh-CN" altLang="en-US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主要事实</a:t>
              </a:r>
              <a:endPara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354997" y="272359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zh-CN" altLang="en-US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次要事实</a:t>
              </a:r>
              <a:endPara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354997" y="323536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zh-CN" altLang="en-US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其他事实</a:t>
              </a:r>
              <a:endPara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701246" y="374883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…</a:t>
              </a:r>
              <a:endPara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994897" y="1332341"/>
            <a:ext cx="609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倒金字塔结构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14893" y="2008889"/>
            <a:ext cx="6750272" cy="1706800"/>
            <a:chOff x="5251784" y="2069059"/>
            <a:chExt cx="6750272" cy="1706800"/>
          </a:xfrm>
        </p:grpSpPr>
        <p:sp>
          <p:nvSpPr>
            <p:cNvPr id="26" name="文本框 25"/>
            <p:cNvSpPr txBox="1"/>
            <p:nvPr/>
          </p:nvSpPr>
          <p:spPr>
            <a:xfrm>
              <a:off x="5251784" y="2501984"/>
              <a:ext cx="6750272" cy="1273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）时序结构：按时间顺序安排新闻事实的顺序</a:t>
              </a:r>
              <a:endParaRPr lang="en-US" altLang="zh-CN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>
                  <a:latin typeface="宋体" panose="02010600030101010101" pitchFamily="2" charset="-122"/>
                  <a:ea typeface="宋体" panose="02010600030101010101" pitchFamily="2" charset="-122"/>
                </a:rPr>
                <a:t>2</a:t>
              </a: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）并列结构：文本的几部分内容互相并列。</a:t>
              </a:r>
              <a:endParaRPr lang="en-US" altLang="zh-CN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（</a:t>
              </a:r>
              <a:r>
                <a:rPr lang="en-US" altLang="zh-CN"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）悬念式结构：开头给一个谜，引导受众在报道材料中找答案。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251784" y="2069059"/>
              <a:ext cx="60993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>
                  <a:latin typeface="黑体" panose="02010609060101010101" pitchFamily="49" charset="-122"/>
                  <a:ea typeface="黑体" panose="02010609060101010101" pitchFamily="49" charset="-122"/>
                </a:rPr>
                <a:t>非金字塔结构</a:t>
              </a:r>
              <a:endParaRPr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5533971" y="4730584"/>
            <a:ext cx="62054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倒金字塔结构案例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救援直升机成功救出 </a:t>
            </a:r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 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名被困昆仑山区地震科考人员</a:t>
            </a:r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en-US" altLang="zh-CN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并列结构案例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长江隧桥带来商机，海内外企业纷纷上岛考察欲投资发展</a:t>
            </a:r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167127" y="1225296"/>
            <a:ext cx="9809719" cy="35204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第二节　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正确处理消息写作中的几组关系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endParaRPr lang="zh-CN" altLang="en-US" sz="5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一、尊重事实与精选角度的关系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458" y="1310462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（一）精心选择报道角度的重要性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5458" y="3273732"/>
            <a:ext cx="7447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（二）在尊重事实的前提下精选报道角度 </a:t>
            </a:r>
            <a:endParaRPr lang="zh-CN" altLang="en-US" sz="2400" b="1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6627" y="3829796"/>
            <a:ext cx="11081084" cy="542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b="1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选择有利于突出焦点的角度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消息在报道新闻事实的过程中，应当将受众的注意力凝聚到关于新闻事实的某一个焦点上。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800" b="1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选择有利于突出特点的角度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特定的新闻事实所具有的特点，是它与彼新闻事实的区分点，也是可以给人留下深刻印象的地方。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选择有利于突出亮点的角度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在消息作品中，还应当选取这样一种角度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有利于凸显事实的新闻价值最为集中的亮点。 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2620" y="1865900"/>
            <a:ext cx="2464619" cy="1140005"/>
            <a:chOff x="1092620" y="1865900"/>
            <a:chExt cx="2464619" cy="1140005"/>
          </a:xfrm>
        </p:grpSpPr>
        <p:sp>
          <p:nvSpPr>
            <p:cNvPr id="7" name="矩形: 圆角 4"/>
            <p:cNvSpPr/>
            <p:nvPr/>
          </p:nvSpPr>
          <p:spPr>
            <a:xfrm>
              <a:off x="1092620" y="1865900"/>
              <a:ext cx="2390278" cy="106687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: 圆角 4"/>
            <p:cNvSpPr/>
            <p:nvPr/>
          </p:nvSpPr>
          <p:spPr>
            <a:xfrm>
              <a:off x="1166961" y="1939034"/>
              <a:ext cx="2390278" cy="10668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事实存在着从不同的角度被认识的可能性。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63690" y="1862786"/>
            <a:ext cx="2464619" cy="1140005"/>
            <a:chOff x="1092620" y="1865900"/>
            <a:chExt cx="2464619" cy="1140005"/>
          </a:xfrm>
        </p:grpSpPr>
        <p:sp>
          <p:nvSpPr>
            <p:cNvPr id="14" name="矩形: 圆角 4"/>
            <p:cNvSpPr/>
            <p:nvPr/>
          </p:nvSpPr>
          <p:spPr>
            <a:xfrm>
              <a:off x="1092620" y="1865900"/>
              <a:ext cx="2390278" cy="106687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矩形: 圆角 4"/>
            <p:cNvSpPr/>
            <p:nvPr/>
          </p:nvSpPr>
          <p:spPr>
            <a:xfrm>
              <a:off x="1166961" y="1939034"/>
              <a:ext cx="2390278" cy="10668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给受众</a:t>
              </a:r>
              <a:endParaRPr lang="en-US" altLang="zh-CN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ctr"/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新鲜感和新颖感。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560420" y="1862786"/>
            <a:ext cx="2464619" cy="1140005"/>
            <a:chOff x="1092620" y="1865900"/>
            <a:chExt cx="2464619" cy="1140005"/>
          </a:xfrm>
        </p:grpSpPr>
        <p:sp>
          <p:nvSpPr>
            <p:cNvPr id="17" name="矩形: 圆角 4"/>
            <p:cNvSpPr/>
            <p:nvPr/>
          </p:nvSpPr>
          <p:spPr>
            <a:xfrm>
              <a:off x="1092620" y="1865900"/>
              <a:ext cx="2390278" cy="106687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矩形: 圆角 4"/>
            <p:cNvSpPr/>
            <p:nvPr/>
          </p:nvSpPr>
          <p:spPr>
            <a:xfrm>
              <a:off x="1166961" y="1939034"/>
              <a:ext cx="2390278" cy="10668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Rockwell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打破记者思维定式，拓宽思维空间，不断孕育创新之果。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二、语言精确与语言生动的关系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458" y="1224685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（一）消息语言与其他文体语言的比较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1567" y="4283583"/>
            <a:ext cx="7447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（二）消息语言的要求 </a:t>
            </a:r>
            <a:endParaRPr lang="zh-CN" altLang="en-US" sz="2400" b="1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954" y="4792188"/>
            <a:ext cx="11081084" cy="376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追求简洁与明晰的统一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追求严谨与生动的统一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追求具体与概括的统一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16664" y="2118732"/>
            <a:ext cx="3779336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简洁、明晰、直白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27770" y="2118732"/>
            <a:ext cx="1282390" cy="14899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消息语言</a:t>
            </a:r>
            <a:endParaRPr kumimoji="1"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21311" y="2620537"/>
            <a:ext cx="3774689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不失生动，不排斥形象性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14807" y="3106840"/>
            <a:ext cx="3774689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叙事概括，言简意明，不事渲染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96000" y="2107581"/>
            <a:ext cx="1475678" cy="501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通讯语言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96000" y="2616186"/>
            <a:ext cx="1475678" cy="501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公文语言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9496" y="3111191"/>
            <a:ext cx="1475678" cy="5018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文学语言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2829" y="3104989"/>
            <a:ext cx="3774689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叙事常渲染，甚至铺张扬厉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82829" y="2606071"/>
            <a:ext cx="3774689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更恪守规范，强调规范性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578182" y="2109416"/>
            <a:ext cx="3774689" cy="5018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明晰，可相对舒展，采用形象语言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三、用事实说话与发议论的关系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59364" y="2313331"/>
            <a:ext cx="2364059" cy="7582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</a:rPr>
              <a:t>动态消息和综合消息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59364" y="4723077"/>
            <a:ext cx="2364058" cy="7582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述评消息</a:t>
            </a:r>
            <a:endParaRPr kumimoji="1" lang="zh-CN" altLang="en-US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70196" y="1566199"/>
            <a:ext cx="7192536" cy="2252546"/>
          </a:xfrm>
          <a:prstGeom prst="rect">
            <a:avLst/>
          </a:prstGeom>
          <a:solidFill>
            <a:schemeClr val="tx2">
              <a:lumMod val="20000"/>
              <a:lumOff val="80000"/>
              <a:alpha val="3504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一般不宜安排太多的议论，它们的主要功能是传播有价值的新闻信息。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记者对于所报道的新闻事实蕴含的道理、本人的见解和倾向，应当用事实本身来表达。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如果记者要发表议论的，有严格限制：它是与事实密切相关的，而不是游离于事实的；是简短、精辟、一语中的的，而不是长篇大论式的。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70196" y="4296544"/>
            <a:ext cx="7192536" cy="1611351"/>
          </a:xfrm>
          <a:prstGeom prst="rect">
            <a:avLst/>
          </a:prstGeom>
          <a:solidFill>
            <a:schemeClr val="tx2">
              <a:lumMod val="20000"/>
              <a:lumOff val="80000"/>
              <a:alpha val="354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在述评性消息中，议论常常占有很大的比重。消息中的议论对事实有着点化和升华的作用。</a:t>
            </a:r>
            <a:endParaRPr kumimoji="1"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第三节　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各类消息作品案例评析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endParaRPr lang="zh-CN" altLang="en-US" sz="5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一、对动态消息案例的评析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4345" y="2367992"/>
            <a:ext cx="11081084" cy="335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由直接采用通稿向对会议本身进行研究转变。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由一般地报道会议向报道会议的具有新闻价值的内容转变。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由模式化的会议报道向形式别致的会议报道转变。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08174" y="1749289"/>
            <a:ext cx="3975652" cy="450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内容枯燥、形式呆板的会议报道</a:t>
            </a:r>
            <a:endParaRPr kumimoji="1" lang="zh-CN" altLang="en-US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08174" y="4231805"/>
            <a:ext cx="3975652" cy="450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非会议报道的动态消息</a:t>
            </a:r>
            <a:endParaRPr kumimoji="1" lang="zh-CN" altLang="en-US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63231" y="4419553"/>
            <a:ext cx="11081084" cy="293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记者需要捕捉生活中有价值的新事物，发现已有事物的有意味的新变动并对此加以展现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627" y="5664944"/>
            <a:ext cx="104269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案例：</a:t>
            </a:r>
            <a:r>
              <a:rPr lang="en-US" altLang="zh-CN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咬文嚼字</a:t>
            </a:r>
            <a:r>
              <a:rPr lang="en-US" altLang="zh-CN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杂志“咬”向 </a:t>
            </a:r>
            <a:r>
              <a:rPr lang="en-US" altLang="zh-CN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12</a:t>
            </a:r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城市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二、对述评消息案例的评析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5768" y="5637611"/>
            <a:ext cx="104269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案例：平垸行洪退田还湖带来历史性大转折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43059" y="1625303"/>
            <a:ext cx="2332383" cy="7818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述评消息</a:t>
            </a:r>
            <a:endParaRPr kumimoji="1"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55304" y="2769704"/>
            <a:ext cx="3670852" cy="2260219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“述”</a:t>
            </a:r>
            <a:endParaRPr lang="en-US" altLang="zh-CN" sz="24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lang="en-US" altLang="zh-CN" sz="24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应当做到叙述清楚、层次分明。</a:t>
            </a:r>
            <a:endParaRPr lang="en-US" altLang="zh-CN" sz="18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kumimoji="1"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kumimoji="1"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5846" y="2769704"/>
            <a:ext cx="3670852" cy="2260219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评”</a:t>
            </a:r>
            <a:endParaRPr lang="en-US" altLang="zh-CN" sz="24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lang="en-US" altLang="zh-CN" sz="24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应当紧扣对象，</a:t>
            </a:r>
            <a:endParaRPr lang="en-US" altLang="zh-CN" sz="18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8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分析其意义、价值、经验或教训，做到切中肯綮、言简意赅。 </a:t>
            </a:r>
            <a:endParaRPr lang="zh-CN" altLang="en-US" sz="180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三、对综合消息案例的评析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88392" y="3359535"/>
            <a:ext cx="9721228" cy="335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由媒体编辑对各媒体就某一新闻事实所作的报道加以综合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呈现出进一步发展的趋势。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5768" y="5047809"/>
            <a:ext cx="104269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案例：从“非典”到“神五” 中国科研协作能力经受考验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2400"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40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17773" y="1726283"/>
            <a:ext cx="2756453" cy="5168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综合消息的两种情况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54253" y="2782778"/>
            <a:ext cx="8683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由记者围绕某一个中心，在一个比较大的范围内进行采访，在此基础上加以综合。这一类消息的涉及面相当广阔，信息密集，对采访的要求颇高。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14200" y="2869205"/>
            <a:ext cx="490330" cy="4903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14200" y="3785574"/>
            <a:ext cx="490330" cy="4903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kumimoji="1"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第九章</a:t>
            </a:r>
            <a:br>
              <a:rPr lang="zh-CN" altLang="en-US" sz="720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7200">
                <a:latin typeface="楷体" panose="02010609060101010101" pitchFamily="49" charset="-122"/>
                <a:ea typeface="楷体" panose="02010609060101010101" pitchFamily="49" charset="-122"/>
              </a:rPr>
              <a:t>消息写作（下）</a:t>
            </a:r>
            <a:endParaRPr lang="zh-CN" altLang="en-US" sz="7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《新闻采访与写作》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167128" y="1591056"/>
            <a:ext cx="9281160" cy="35204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第一节　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消息标题的撰制 </a:t>
            </a: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br>
              <a:rPr lang="zh-CN" altLang="en-US" sz="5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</a:br>
            <a:endParaRPr lang="zh-CN" altLang="en-US" sz="5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55307" y="2080368"/>
            <a:ext cx="11081385" cy="263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ctr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结构简单，仅有一个标题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有时虽由两行构成，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但</a:t>
            </a: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也只是一个标题。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在简短的文字之中触及新闻的主要事实，多由一个完整的句子构成。 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 b="1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49782" y="3169227"/>
            <a:ext cx="5320145" cy="3325091"/>
          </a:xfrm>
          <a:prstGeom prst="rect">
            <a:avLst/>
          </a:prstGeom>
          <a:solidFill>
            <a:schemeClr val="tx2">
              <a:lumMod val="20000"/>
              <a:lumOff val="80000"/>
              <a:alpha val="147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一、消息标题的不同形态 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5124" y="1424450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（一）单一结构标题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2077" y="3274926"/>
            <a:ext cx="11081084" cy="7520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ctr">
              <a:lnSpc>
                <a:spcPct val="150000"/>
              </a:lnSpc>
            </a:pP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报纸消息标题</a:t>
            </a:r>
            <a:endParaRPr lang="en-US" altLang="zh-CN" sz="14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124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户的山村走出</a:t>
            </a:r>
            <a:r>
              <a:rPr lang="en-US" altLang="zh-CN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142</a:t>
            </a: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名大学生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新华社电讯标题</a:t>
            </a:r>
            <a:endParaRPr lang="en-US" altLang="zh-CN" sz="14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中国最后一个少数民族聚居区开通移动电话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广播消息标题</a:t>
            </a:r>
            <a:r>
              <a:rPr lang="en-US" altLang="zh-CN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 </a:t>
            </a:r>
            <a:endParaRPr lang="en-US" altLang="zh-CN" sz="14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天堑之间架起“信息桥” </a:t>
            </a:r>
            <a:endParaRPr lang="en-US" altLang="zh-CN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电视消息标题</a:t>
            </a:r>
            <a:endParaRPr lang="en-US" altLang="zh-CN" sz="1400">
              <a:effectLst/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交警来开会 高速路堵车</a:t>
            </a:r>
            <a:endParaRPr lang="zh-CN" altLang="en-US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3435927" y="3244429"/>
            <a:ext cx="5320145" cy="3175030"/>
          </a:xfrm>
          <a:prstGeom prst="rect">
            <a:avLst/>
          </a:prstGeom>
          <a:solidFill>
            <a:schemeClr val="tx2">
              <a:lumMod val="20000"/>
              <a:lumOff val="80000"/>
              <a:alpha val="147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Rockwell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/>
              <a:t>×</a:t>
            </a:r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一、消息标题的不同形态 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5007" y="1733658"/>
            <a:ext cx="11081385" cy="263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ctr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复合结构标题相对复杂，由两个或两个以上的标题组合而成。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单一结构标题放到复合结构标题中，相当于正题，又称主题；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ctr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正题之前是引题，又称眉题、肩题；之后是副题，又称子题、辅题。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307" y="1205328"/>
            <a:ext cx="74475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（二）复合结构标题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2687" y="3349647"/>
            <a:ext cx="11081084" cy="844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引题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车辚辚，马萧萧，凯歌贯云霄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正题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最可爱的人回来了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副题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安东举行盛大欢迎大会和欢迎宴会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en-US" altLang="zh-CN" sz="1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引题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171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名矿工遇难两周年祭日临近 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正题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李毅中质问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为什么没人被究刑责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en-US" altLang="zh-CN" sz="1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正题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1445 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种全新病毒科被发现 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1400">
                <a:effectLst/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副题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“RNA </a:t>
            </a: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病毒圈”或被重新界定 </a:t>
            </a: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40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altLang="zh-CN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06115" y="348916"/>
            <a:ext cx="889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二、消息标题的撰制规律 </a:t>
            </a:r>
            <a:r>
              <a:rPr lang="zh-CN" altLang="en-US" sz="3600">
                <a:effectLst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6114" y="1522080"/>
            <a:ext cx="3005499" cy="353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320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87018" y="2756838"/>
            <a:ext cx="941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消息的标题必须用语简练，表意明晰，有利于受众在很短的时间之内抓住和理解新闻事实。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kumimoji="1"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387018" y="3749122"/>
            <a:ext cx="895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复合结构标题的各个标题应当各司其职，引题和副题应围绕正题而设，形成有机整体。</a:t>
            </a:r>
            <a:endParaRPr lang="en-US" altLang="zh-CN" sz="1800"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87018" y="4665836"/>
            <a:ext cx="918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消息标题有向精短的方向发展的趋势。人们要求信息表述尽可能精短、简练、一目了然。</a:t>
            </a:r>
            <a:endParaRPr kumimoji="1"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387018" y="5485768"/>
            <a:ext cx="9812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消息标题受到媒体特点的制约。报纸消息标题回旋余地大。电视消息标题通过字幕表现。广播消息用内容提要代替标题。网络传播中，诸多标题被集中在一起，一览无遗。</a:t>
            </a:r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390448" y="1606464"/>
            <a:ext cx="9812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消息一组标题分工不同，但必须有相应的标题担当展示、点明新闻事实的任务。引题相对灵活，正题具体实在，虚实互补。</a:t>
            </a:r>
            <a:endParaRPr kumimoji="1"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806114" y="2605798"/>
            <a:ext cx="3005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320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6115" y="3624513"/>
            <a:ext cx="3005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320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6115" y="4415144"/>
            <a:ext cx="3005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320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6114" y="5397880"/>
            <a:ext cx="3005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05</a:t>
            </a:r>
            <a:endParaRPr lang="zh-CN" altLang="en-US" sz="320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https://d.book118.com/665114233330011102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_rels/them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/Relationships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木材纹理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Rockwell Condensed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Rockwell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174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9">
      <vt:lpstr>Arial</vt:lpstr>
      <vt:lpstr>Calibri</vt:lpstr>
      <vt:lpstr>Rockwell Condensed</vt:lpstr>
      <vt:lpstr>Rockwell</vt:lpstr>
      <vt:lpstr>Rockwell Extra Bold</vt:lpstr>
      <vt:lpstr>Wingdings</vt:lpstr>
      <vt:lpstr>楷体</vt:lpstr>
      <vt:lpstr>黑体</vt:lpstr>
      <vt:lpstr>宋体</vt:lpstr>
      <vt:lpstr>Office Theme</vt:lpstr>
      <vt:lpstr>第九章消息写作（上）</vt:lpstr>
      <vt:lpstr>第一节　消息的分类和结构 </vt:lpstr>
      <vt:lpstr>PowerPoint Presentation</vt:lpstr>
      <vt:lpstr>PowerPoint Presentation</vt:lpstr>
      <vt:lpstr>PowerPoint Presentation</vt:lpstr>
      <vt:lpstr>第二节　正确处理消息写作中的几组关系</vt:lpstr>
      <vt:lpstr>PowerPoint Presentation</vt:lpstr>
      <vt:lpstr>PowerPoint Presentation</vt:lpstr>
      <vt:lpstr>PowerPoint Presentation</vt:lpstr>
      <vt:lpstr>第三节　各类消息作品案例评析</vt:lpstr>
      <vt:lpstr>PowerPoint Presentation</vt:lpstr>
      <vt:lpstr>PowerPoint Presentation</vt:lpstr>
      <vt:lpstr>PowerPoint Presentation</vt:lpstr>
      <vt:lpstr>第九章消息写作（下）</vt:lpstr>
      <vt:lpstr>第一节　消息标题的撰制 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2024-09-11T23:32:07.801</cp:lastPrinted>
  <dcterms:created xsi:type="dcterms:W3CDTF">2024-09-11T15:32:07Z</dcterms:created>
  <dcterms:modified xsi:type="dcterms:W3CDTF">2024-09-11T15:32:10Z</dcterms:modified>
</cp:coreProperties>
</file>