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A3674-27FD-4B85-8F1F-F1B0C2B4A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87CAD-5ACB-4993-9BE2-1EC31F151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A2BC1-4D91-409E-9CAB-FC3F639A0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BAED64-4F56-4477-82FC-7994FCF78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F654D1-5239-4B90-B04B-F2F021FD6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2AD079-8622-4CEA-B768-551DA5AD4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A0EAAE-3F5F-44EE-8F52-71D2BAD09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0AFD37-3E02-4CF0-8A17-85B5AF722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20A784-BED9-40FF-873D-CA5D4AE72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7255A-3AC0-4DE4-A6A5-905C93AD7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F5C8F-2C1A-4B0C-ABE2-3E5009523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21133110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《百分数解决问题》ppt课件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百分数的定义与性质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百分数在生活中的应用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百分数问题的解题方法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百分数问题实例解析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百分数问题练习与巩固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百分数的定义与性质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百分数的定义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百分数是一种表达比例或数量的数，通常用于表示某一数量是另一个数量的百分之多少。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百分数是以100为基数的特殊分数，通常用符号“%”表示。例如，25%表示一个数是另一个数的四分之一，或者0.25。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96145" y="2139029"/>
            <a:ext cx="1714500" cy="1636205"/>
            <a:chOff x="396145" y="2139029"/>
            <a:chExt cx="1714500" cy="1636205"/>
          </a:xfrm>
        </p:grpSpPr>
        <p:sp>
          <p:nvSpPr>
            <p:cNvPr id="3" name="AutoShape 3"/>
            <p:cNvSpPr/>
            <p:nvPr/>
          </p:nvSpPr>
          <p:spPr>
            <a:xfrm rot="10800000">
              <a:off x="396145" y="2139029"/>
              <a:ext cx="1714500" cy="1413415"/>
            </a:xfrm>
            <a:prstGeom prst="roundRect">
              <a:avLst>
                <a:gd name="adj" fmla="val 10000"/>
              </a:avLst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658082" y="3307080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922995" y="2622176"/>
            <a:ext cx="659307" cy="438033"/>
          </a:xfrm>
          <a:custGeom>
            <a:rect l="l" t="t" r="r" b="b"/>
            <a:pathLst>
              <a:path w="77" h="51">
                <a:moveTo>
                  <a:pt x="77" y="43"/>
                </a:moveTo>
                <a:cubicBezTo>
                  <a:pt x="77" y="47"/>
                  <a:pt x="77" y="47"/>
                  <a:pt x="77" y="47"/>
                </a:cubicBezTo>
                <a:cubicBezTo>
                  <a:pt x="77" y="49"/>
                  <a:pt x="74" y="51"/>
                  <a:pt x="70" y="51"/>
                </a:cubicBezTo>
                <a:cubicBezTo>
                  <a:pt x="6" y="51"/>
                  <a:pt x="6" y="51"/>
                  <a:pt x="6" y="51"/>
                </a:cubicBezTo>
                <a:cubicBezTo>
                  <a:pt x="3" y="51"/>
                  <a:pt x="0" y="49"/>
                  <a:pt x="0" y="47"/>
                </a:cubicBezTo>
                <a:cubicBezTo>
                  <a:pt x="0" y="43"/>
                  <a:pt x="0" y="43"/>
                  <a:pt x="0" y="43"/>
                </a:cubicBezTo>
                <a:cubicBezTo>
                  <a:pt x="6" y="43"/>
                  <a:pt x="6" y="43"/>
                  <a:pt x="6" y="43"/>
                </a:cubicBezTo>
                <a:cubicBezTo>
                  <a:pt x="70" y="43"/>
                  <a:pt x="70" y="43"/>
                  <a:pt x="70" y="43"/>
                </a:cubicBezTo>
                <a:lnTo>
                  <a:pt x="77" y="43"/>
                </a:lnTo>
                <a:close/>
                <a:moveTo>
                  <a:pt x="10" y="34"/>
                </a:moveTo>
                <a:cubicBezTo>
                  <a:pt x="10" y="6"/>
                  <a:pt x="10" y="6"/>
                  <a:pt x="10" y="6"/>
                </a:cubicBezTo>
                <a:cubicBezTo>
                  <a:pt x="10" y="2"/>
                  <a:pt x="13" y="0"/>
                  <a:pt x="16" y="0"/>
                </a:cubicBezTo>
                <a:cubicBezTo>
                  <a:pt x="60" y="0"/>
                  <a:pt x="60" y="0"/>
                  <a:pt x="60" y="0"/>
                </a:cubicBezTo>
                <a:cubicBezTo>
                  <a:pt x="64" y="0"/>
                  <a:pt x="67" y="2"/>
                  <a:pt x="67" y="6"/>
                </a:cubicBezTo>
                <a:cubicBezTo>
                  <a:pt x="67" y="34"/>
                  <a:pt x="67" y="34"/>
                  <a:pt x="67" y="34"/>
                </a:cubicBezTo>
                <a:cubicBezTo>
                  <a:pt x="67" y="38"/>
                  <a:pt x="64" y="41"/>
                  <a:pt x="60" y="41"/>
                </a:cubicBezTo>
                <a:cubicBezTo>
                  <a:pt x="16" y="41"/>
                  <a:pt x="16" y="41"/>
                  <a:pt x="16" y="41"/>
                </a:cubicBezTo>
                <a:cubicBezTo>
                  <a:pt x="13" y="41"/>
                  <a:pt x="10" y="38"/>
                  <a:pt x="10" y="34"/>
                </a:cubicBezTo>
                <a:close/>
                <a:moveTo>
                  <a:pt x="15" y="34"/>
                </a:moveTo>
                <a:cubicBezTo>
                  <a:pt x="15" y="35"/>
                  <a:pt x="16" y="36"/>
                  <a:pt x="16" y="36"/>
                </a:cubicBezTo>
                <a:cubicBezTo>
                  <a:pt x="60" y="36"/>
                  <a:pt x="60" y="36"/>
                  <a:pt x="60" y="36"/>
                </a:cubicBezTo>
                <a:cubicBezTo>
                  <a:pt x="61" y="36"/>
                  <a:pt x="61" y="35"/>
                  <a:pt x="61" y="34"/>
                </a:cubicBezTo>
                <a:cubicBezTo>
                  <a:pt x="61" y="6"/>
                  <a:pt x="61" y="6"/>
                  <a:pt x="61" y="6"/>
                </a:cubicBezTo>
                <a:cubicBezTo>
                  <a:pt x="61" y="5"/>
                  <a:pt x="61" y="5"/>
                  <a:pt x="60" y="5"/>
                </a:cubicBezTo>
                <a:cubicBezTo>
                  <a:pt x="16" y="5"/>
                  <a:pt x="16" y="5"/>
                  <a:pt x="16" y="5"/>
                </a:cubicBezTo>
                <a:cubicBezTo>
                  <a:pt x="16" y="5"/>
                  <a:pt x="15" y="5"/>
                  <a:pt x="15" y="6"/>
                </a:cubicBezTo>
                <a:lnTo>
                  <a:pt x="15" y="34"/>
                </a:lnTo>
                <a:close/>
                <a:moveTo>
                  <a:pt x="42" y="47"/>
                </a:moveTo>
                <a:cubicBezTo>
                  <a:pt x="42" y="46"/>
                  <a:pt x="42" y="46"/>
                  <a:pt x="42" y="46"/>
                </a:cubicBezTo>
                <a:cubicBezTo>
                  <a:pt x="35" y="46"/>
                  <a:pt x="35" y="46"/>
                  <a:pt x="35" y="46"/>
                </a:cubicBezTo>
                <a:cubicBezTo>
                  <a:pt x="35" y="46"/>
                  <a:pt x="34" y="46"/>
                  <a:pt x="34" y="47"/>
                </a:cubicBezTo>
                <a:cubicBezTo>
                  <a:pt x="34" y="47"/>
                  <a:pt x="35" y="47"/>
                  <a:pt x="35" y="47"/>
                </a:cubicBezTo>
                <a:cubicBezTo>
                  <a:pt x="42" y="47"/>
                  <a:pt x="42" y="47"/>
                  <a:pt x="42" y="47"/>
                </a:cubicBezTo>
                <a:cubicBezTo>
                  <a:pt x="42" y="47"/>
                  <a:pt x="42" y="47"/>
                  <a:pt x="42" y="4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2861786" y="2134457"/>
            <a:ext cx="1714500" cy="1637729"/>
            <a:chOff x="2861786" y="2134457"/>
            <a:chExt cx="1714500" cy="1637729"/>
          </a:xfrm>
        </p:grpSpPr>
        <p:sp>
          <p:nvSpPr>
            <p:cNvPr id="7" name="AutoShape 7"/>
            <p:cNvSpPr/>
            <p:nvPr/>
          </p:nvSpPr>
          <p:spPr>
            <a:xfrm rot="10800000">
              <a:off x="2861786" y="2134457"/>
              <a:ext cx="1714500" cy="1414939"/>
            </a:xfrm>
            <a:prstGeom prst="roundRect">
              <a:avLst>
                <a:gd name="adj" fmla="val 10000"/>
              </a:avLst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10800000">
              <a:off x="3086100" y="3304032"/>
              <a:ext cx="1177100" cy="468154"/>
            </a:xfrm>
            <a:prstGeom prst="roundRect">
              <a:avLst>
                <a:gd name="adj" fmla="val 1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Freeform 9"/>
          <p:cNvSpPr/>
          <p:nvPr/>
        </p:nvSpPr>
        <p:spPr>
          <a:xfrm>
            <a:off x="3433782" y="2619166"/>
            <a:ext cx="570496" cy="445559"/>
          </a:xfrm>
          <a:custGeom>
            <a:rect l="l" t="t" r="r" b="b"/>
            <a:pathLst>
              <a:path w="68" h="52">
                <a:moveTo>
                  <a:pt x="68" y="8"/>
                </a:moveTo>
                <a:cubicBezTo>
                  <a:pt x="68" y="9"/>
                  <a:pt x="68" y="9"/>
                  <a:pt x="67" y="9"/>
                </a:cubicBezTo>
                <a:cubicBezTo>
                  <a:pt x="2" y="9"/>
                  <a:pt x="2" y="9"/>
                  <a:pt x="2" y="9"/>
                </a:cubicBezTo>
                <a:cubicBezTo>
                  <a:pt x="1" y="9"/>
                  <a:pt x="0" y="9"/>
                  <a:pt x="0" y="8"/>
                </a:cubicBezTo>
                <a:cubicBezTo>
                  <a:pt x="0" y="1"/>
                  <a:pt x="0" y="1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67" y="0"/>
                  <a:pt x="67" y="0"/>
                  <a:pt x="67" y="0"/>
                </a:cubicBezTo>
                <a:cubicBezTo>
                  <a:pt x="68" y="0"/>
                  <a:pt x="68" y="0"/>
                  <a:pt x="68" y="1"/>
                </a:cubicBezTo>
                <a:lnTo>
                  <a:pt x="68" y="8"/>
                </a:lnTo>
                <a:close/>
                <a:moveTo>
                  <a:pt x="13" y="27"/>
                </a:moveTo>
                <a:cubicBezTo>
                  <a:pt x="3" y="38"/>
                  <a:pt x="3" y="38"/>
                  <a:pt x="3" y="38"/>
                </a:cubicBezTo>
                <a:cubicBezTo>
                  <a:pt x="2" y="38"/>
                  <a:pt x="2" y="38"/>
                  <a:pt x="2" y="38"/>
                </a:cubicBezTo>
                <a:cubicBezTo>
                  <a:pt x="1" y="38"/>
                  <a:pt x="0" y="38"/>
                  <a:pt x="0" y="37"/>
                </a:cubicBezTo>
                <a:cubicBezTo>
                  <a:pt x="0" y="15"/>
                  <a:pt x="0" y="15"/>
                  <a:pt x="0" y="15"/>
                </a:cubicBezTo>
                <a:cubicBezTo>
                  <a:pt x="0" y="15"/>
                  <a:pt x="1" y="14"/>
                  <a:pt x="2" y="14"/>
                </a:cubicBezTo>
                <a:cubicBezTo>
                  <a:pt x="2" y="14"/>
                  <a:pt x="2" y="14"/>
                  <a:pt x="3" y="14"/>
                </a:cubicBezTo>
                <a:cubicBezTo>
                  <a:pt x="13" y="25"/>
                  <a:pt x="13" y="25"/>
                  <a:pt x="13" y="25"/>
                </a:cubicBezTo>
                <a:cubicBezTo>
                  <a:pt x="14" y="26"/>
                  <a:pt x="14" y="26"/>
                  <a:pt x="14" y="26"/>
                </a:cubicBezTo>
                <a:cubicBezTo>
                  <a:pt x="14" y="27"/>
                  <a:pt x="14" y="27"/>
                  <a:pt x="13" y="27"/>
                </a:cubicBezTo>
                <a:close/>
                <a:moveTo>
                  <a:pt x="68" y="52"/>
                </a:moveTo>
                <a:cubicBezTo>
                  <a:pt x="68" y="52"/>
                  <a:pt x="68" y="53"/>
                  <a:pt x="67" y="53"/>
                </a:cubicBezTo>
                <a:cubicBezTo>
                  <a:pt x="2" y="53"/>
                  <a:pt x="2" y="53"/>
                  <a:pt x="2" y="53"/>
                </a:cubicBezTo>
                <a:cubicBezTo>
                  <a:pt x="1" y="53"/>
                  <a:pt x="0" y="52"/>
                  <a:pt x="0" y="52"/>
                </a:cubicBezTo>
                <a:cubicBezTo>
                  <a:pt x="0" y="44"/>
                  <a:pt x="0" y="44"/>
                  <a:pt x="0" y="44"/>
                </a:cubicBezTo>
                <a:cubicBezTo>
                  <a:pt x="0" y="44"/>
                  <a:pt x="1" y="43"/>
                  <a:pt x="2" y="43"/>
                </a:cubicBezTo>
                <a:cubicBezTo>
                  <a:pt x="67" y="43"/>
                  <a:pt x="67" y="43"/>
                  <a:pt x="67" y="43"/>
                </a:cubicBezTo>
                <a:cubicBezTo>
                  <a:pt x="68" y="43"/>
                  <a:pt x="68" y="44"/>
                  <a:pt x="68" y="44"/>
                </a:cubicBezTo>
                <a:lnTo>
                  <a:pt x="68" y="52"/>
                </a:lnTo>
                <a:close/>
                <a:moveTo>
                  <a:pt x="68" y="23"/>
                </a:moveTo>
                <a:cubicBezTo>
                  <a:pt x="68" y="23"/>
                  <a:pt x="68" y="24"/>
                  <a:pt x="67" y="24"/>
                </a:cubicBezTo>
                <a:cubicBezTo>
                  <a:pt x="26" y="24"/>
                  <a:pt x="26" y="24"/>
                  <a:pt x="26" y="24"/>
                </a:cubicBezTo>
                <a:cubicBezTo>
                  <a:pt x="25" y="24"/>
                  <a:pt x="25" y="23"/>
                  <a:pt x="25" y="23"/>
                </a:cubicBezTo>
                <a:cubicBezTo>
                  <a:pt x="25" y="15"/>
                  <a:pt x="25" y="15"/>
                  <a:pt x="25" y="15"/>
                </a:cubicBezTo>
                <a:cubicBezTo>
                  <a:pt x="25" y="15"/>
                  <a:pt x="25" y="14"/>
                  <a:pt x="26" y="14"/>
                </a:cubicBezTo>
                <a:cubicBezTo>
                  <a:pt x="67" y="14"/>
                  <a:pt x="67" y="14"/>
                  <a:pt x="67" y="14"/>
                </a:cubicBezTo>
                <a:cubicBezTo>
                  <a:pt x="68" y="14"/>
                  <a:pt x="68" y="15"/>
                  <a:pt x="68" y="15"/>
                </a:cubicBezTo>
                <a:lnTo>
                  <a:pt x="68" y="23"/>
                </a:lnTo>
                <a:close/>
                <a:moveTo>
                  <a:pt x="68" y="37"/>
                </a:moveTo>
                <a:cubicBezTo>
                  <a:pt x="68" y="38"/>
                  <a:pt x="68" y="38"/>
                  <a:pt x="67" y="38"/>
                </a:cubicBezTo>
                <a:cubicBezTo>
                  <a:pt x="26" y="38"/>
                  <a:pt x="26" y="38"/>
                  <a:pt x="26" y="38"/>
                </a:cubicBezTo>
                <a:cubicBezTo>
                  <a:pt x="25" y="38"/>
                  <a:pt x="25" y="38"/>
                  <a:pt x="25" y="37"/>
                </a:cubicBezTo>
                <a:cubicBezTo>
                  <a:pt x="25" y="30"/>
                  <a:pt x="25" y="30"/>
                  <a:pt x="25" y="30"/>
                </a:cubicBezTo>
                <a:cubicBezTo>
                  <a:pt x="25" y="29"/>
                  <a:pt x="25" y="29"/>
                  <a:pt x="26" y="29"/>
                </a:cubicBezTo>
                <a:cubicBezTo>
                  <a:pt x="67" y="29"/>
                  <a:pt x="67" y="29"/>
                  <a:pt x="67" y="29"/>
                </a:cubicBezTo>
                <a:cubicBezTo>
                  <a:pt x="68" y="29"/>
                  <a:pt x="68" y="29"/>
                  <a:pt x="68" y="30"/>
                </a:cubicBezTo>
                <a:lnTo>
                  <a:pt x="68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344001" y="2129980"/>
            <a:ext cx="1714500" cy="1678401"/>
            <a:chOff x="5344001" y="2129980"/>
            <a:chExt cx="1714500" cy="1678401"/>
          </a:xfrm>
        </p:grpSpPr>
        <p:sp>
          <p:nvSpPr>
            <p:cNvPr id="11" name="AutoShape 11"/>
            <p:cNvSpPr/>
            <p:nvPr/>
          </p:nvSpPr>
          <p:spPr>
            <a:xfrm rot="10800000">
              <a:off x="5344001" y="2129980"/>
              <a:ext cx="1714500" cy="1414939"/>
            </a:xfrm>
            <a:prstGeom prst="roundRect">
              <a:avLst>
                <a:gd name="adj" fmla="val 10000"/>
              </a:avLst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 rot="10800000">
              <a:off x="5613368" y="3340227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947579" y="2581535"/>
            <a:ext cx="507275" cy="511791"/>
          </a:xfrm>
          <a:custGeom>
            <a:rect l="l" t="t" r="r" b="b"/>
            <a:pathLst>
              <a:path w="57" h="57">
                <a:moveTo>
                  <a:pt x="58" y="47"/>
                </a:moveTo>
                <a:cubicBezTo>
                  <a:pt x="58" y="53"/>
                  <a:pt x="53" y="58"/>
                  <a:pt x="47" y="58"/>
                </a:cubicBezTo>
                <a:cubicBezTo>
                  <a:pt x="11" y="58"/>
                  <a:pt x="11" y="58"/>
                  <a:pt x="11" y="58"/>
                </a:cubicBezTo>
                <a:cubicBezTo>
                  <a:pt x="5" y="58"/>
                  <a:pt x="0" y="53"/>
                  <a:pt x="0" y="47"/>
                </a:cubicBezTo>
                <a:cubicBezTo>
                  <a:pt x="0" y="10"/>
                  <a:pt x="0" y="10"/>
                  <a:pt x="0" y="10"/>
                </a:cubicBezTo>
                <a:cubicBezTo>
                  <a:pt x="0" y="4"/>
                  <a:pt x="5" y="0"/>
                  <a:pt x="11" y="0"/>
                </a:cubicBezTo>
                <a:cubicBezTo>
                  <a:pt x="47" y="0"/>
                  <a:pt x="47" y="0"/>
                  <a:pt x="47" y="0"/>
                </a:cubicBezTo>
                <a:cubicBezTo>
                  <a:pt x="53" y="0"/>
                  <a:pt x="58" y="4"/>
                  <a:pt x="58" y="10"/>
                </a:cubicBezTo>
                <a:lnTo>
                  <a:pt x="58" y="47"/>
                </a:lnTo>
                <a:close/>
                <a:moveTo>
                  <a:pt x="41" y="27"/>
                </a:moveTo>
                <a:cubicBezTo>
                  <a:pt x="30" y="17"/>
                  <a:pt x="30" y="17"/>
                  <a:pt x="30" y="17"/>
                </a:cubicBezTo>
                <a:cubicBezTo>
                  <a:pt x="9" y="37"/>
                  <a:pt x="9" y="37"/>
                  <a:pt x="9" y="37"/>
                </a:cubicBezTo>
                <a:cubicBezTo>
                  <a:pt x="9" y="48"/>
                  <a:pt x="9" y="48"/>
                  <a:pt x="9" y="48"/>
                </a:cubicBezTo>
                <a:cubicBezTo>
                  <a:pt x="20" y="48"/>
                  <a:pt x="20" y="48"/>
                  <a:pt x="20" y="48"/>
                </a:cubicBezTo>
                <a:lnTo>
                  <a:pt x="41" y="27"/>
                </a:lnTo>
                <a:close/>
                <a:moveTo>
                  <a:pt x="21" y="43"/>
                </a:moveTo>
                <a:cubicBezTo>
                  <a:pt x="19" y="44"/>
                  <a:pt x="19" y="44"/>
                  <a:pt x="19" y="44"/>
                </a:cubicBezTo>
                <a:cubicBezTo>
                  <a:pt x="17" y="44"/>
                  <a:pt x="17" y="44"/>
                  <a:pt x="17" y="44"/>
                </a:cubicBezTo>
                <a:cubicBezTo>
                  <a:pt x="17" y="41"/>
                  <a:pt x="17" y="41"/>
                  <a:pt x="17" y="41"/>
                </a:cubicBezTo>
                <a:cubicBezTo>
                  <a:pt x="13" y="41"/>
                  <a:pt x="13" y="41"/>
                  <a:pt x="13" y="41"/>
                </a:cubicBezTo>
                <a:cubicBezTo>
                  <a:pt x="13" y="39"/>
                  <a:pt x="13" y="39"/>
                  <a:pt x="13" y="39"/>
                </a:cubicBezTo>
                <a:cubicBezTo>
                  <a:pt x="15" y="37"/>
                  <a:pt x="15" y="37"/>
                  <a:pt x="15" y="37"/>
                </a:cubicBezTo>
                <a:lnTo>
                  <a:pt x="21" y="43"/>
                </a:lnTo>
                <a:close/>
                <a:moveTo>
                  <a:pt x="31" y="23"/>
                </a:moveTo>
                <a:cubicBezTo>
                  <a:pt x="20" y="34"/>
                  <a:pt x="20" y="34"/>
                  <a:pt x="20" y="34"/>
                </a:cubicBezTo>
                <a:cubicBezTo>
                  <a:pt x="19" y="34"/>
                  <a:pt x="19" y="35"/>
                  <a:pt x="19" y="34"/>
                </a:cubicBezTo>
                <a:cubicBezTo>
                  <a:pt x="18" y="34"/>
                  <a:pt x="18" y="33"/>
                  <a:pt x="19" y="33"/>
                </a:cubicBezTo>
                <a:cubicBezTo>
                  <a:pt x="30" y="22"/>
                  <a:pt x="30" y="22"/>
                  <a:pt x="30" y="22"/>
                </a:cubicBezTo>
                <a:cubicBezTo>
                  <a:pt x="30" y="22"/>
                  <a:pt x="31" y="22"/>
                  <a:pt x="31" y="22"/>
                </a:cubicBezTo>
                <a:cubicBezTo>
                  <a:pt x="31" y="22"/>
                  <a:pt x="31" y="23"/>
                  <a:pt x="31" y="23"/>
                </a:cubicBezTo>
                <a:close/>
                <a:moveTo>
                  <a:pt x="47" y="22"/>
                </a:moveTo>
                <a:cubicBezTo>
                  <a:pt x="48" y="20"/>
                  <a:pt x="48" y="18"/>
                  <a:pt x="47" y="16"/>
                </a:cubicBezTo>
                <a:cubicBezTo>
                  <a:pt x="41" y="11"/>
                  <a:pt x="41" y="11"/>
                  <a:pt x="41" y="11"/>
                </a:cubicBezTo>
                <a:cubicBezTo>
                  <a:pt x="40" y="9"/>
                  <a:pt x="37" y="9"/>
                  <a:pt x="36" y="11"/>
                </a:cubicBezTo>
                <a:cubicBezTo>
                  <a:pt x="33" y="14"/>
                  <a:pt x="33" y="14"/>
                  <a:pt x="33" y="14"/>
                </a:cubicBezTo>
                <a:cubicBezTo>
                  <a:pt x="43" y="25"/>
                  <a:pt x="43" y="25"/>
                  <a:pt x="43" y="25"/>
                </a:cubicBezTo>
                <a:lnTo>
                  <a:pt x="47" y="2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7759922" y="2143506"/>
            <a:ext cx="1714500" cy="1636205"/>
            <a:chOff x="7759922" y="2143506"/>
            <a:chExt cx="1714500" cy="1636205"/>
          </a:xfrm>
        </p:grpSpPr>
        <p:sp>
          <p:nvSpPr>
            <p:cNvPr id="15" name="AutoShape 15"/>
            <p:cNvSpPr/>
            <p:nvPr/>
          </p:nvSpPr>
          <p:spPr>
            <a:xfrm rot="10800000">
              <a:off x="7759922" y="2143506"/>
              <a:ext cx="1714500" cy="1413415"/>
            </a:xfrm>
            <a:prstGeom prst="roundRect">
              <a:avLst>
                <a:gd name="adj" fmla="val 10000"/>
              </a:avLst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 rot="10800000">
              <a:off x="7984236" y="3311557"/>
              <a:ext cx="1177100" cy="468154"/>
            </a:xfrm>
            <a:prstGeom prst="roundRect">
              <a:avLst>
                <a:gd name="adj" fmla="val 1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8330418" y="2620672"/>
            <a:ext cx="575012" cy="459106"/>
          </a:xfrm>
          <a:custGeom>
            <a:rect l="l" t="t" r="r" b="b"/>
            <a:pathLst>
              <a:path w="73" h="57">
                <a:moveTo>
                  <a:pt x="73" y="52"/>
                </a:moveTo>
                <a:cubicBezTo>
                  <a:pt x="73" y="55"/>
                  <a:pt x="71" y="58"/>
                  <a:pt x="67" y="58"/>
                </a:cubicBezTo>
                <a:cubicBezTo>
                  <a:pt x="7" y="58"/>
                  <a:pt x="7" y="58"/>
                  <a:pt x="7" y="58"/>
                </a:cubicBezTo>
                <a:cubicBezTo>
                  <a:pt x="3" y="58"/>
                  <a:pt x="0" y="55"/>
                  <a:pt x="0" y="52"/>
                </a:cubicBezTo>
                <a:cubicBezTo>
                  <a:pt x="0" y="6"/>
                  <a:pt x="0" y="6"/>
                  <a:pt x="0" y="6"/>
                </a:cubicBezTo>
                <a:cubicBezTo>
                  <a:pt x="0" y="2"/>
                  <a:pt x="3" y="0"/>
                  <a:pt x="7" y="0"/>
                </a:cubicBezTo>
                <a:cubicBezTo>
                  <a:pt x="67" y="0"/>
                  <a:pt x="67" y="0"/>
                  <a:pt x="67" y="0"/>
                </a:cubicBezTo>
                <a:cubicBezTo>
                  <a:pt x="71" y="0"/>
                  <a:pt x="73" y="2"/>
                  <a:pt x="73" y="6"/>
                </a:cubicBezTo>
                <a:lnTo>
                  <a:pt x="73" y="52"/>
                </a:lnTo>
                <a:close/>
                <a:moveTo>
                  <a:pt x="7" y="4"/>
                </a:moveTo>
                <a:cubicBezTo>
                  <a:pt x="6" y="4"/>
                  <a:pt x="5" y="5"/>
                  <a:pt x="5" y="6"/>
                </a:cubicBezTo>
                <a:cubicBezTo>
                  <a:pt x="5" y="52"/>
                  <a:pt x="5" y="52"/>
                  <a:pt x="5" y="52"/>
                </a:cubicBezTo>
                <a:cubicBezTo>
                  <a:pt x="5" y="52"/>
                  <a:pt x="6" y="53"/>
                  <a:pt x="7" y="53"/>
                </a:cubicBezTo>
                <a:cubicBezTo>
                  <a:pt x="67" y="53"/>
                  <a:pt x="67" y="53"/>
                  <a:pt x="67" y="53"/>
                </a:cubicBezTo>
                <a:cubicBezTo>
                  <a:pt x="68" y="53"/>
                  <a:pt x="68" y="52"/>
                  <a:pt x="68" y="52"/>
                </a:cubicBezTo>
                <a:cubicBezTo>
                  <a:pt x="68" y="6"/>
                  <a:pt x="68" y="6"/>
                  <a:pt x="68" y="6"/>
                </a:cubicBezTo>
                <a:cubicBezTo>
                  <a:pt x="68" y="5"/>
                  <a:pt x="68" y="4"/>
                  <a:pt x="67" y="4"/>
                </a:cubicBezTo>
                <a:lnTo>
                  <a:pt x="7" y="4"/>
                </a:lnTo>
                <a:close/>
                <a:moveTo>
                  <a:pt x="17" y="24"/>
                </a:moveTo>
                <a:cubicBezTo>
                  <a:pt x="13" y="24"/>
                  <a:pt x="10" y="21"/>
                  <a:pt x="10" y="17"/>
                </a:cubicBezTo>
                <a:cubicBezTo>
                  <a:pt x="10" y="13"/>
                  <a:pt x="13" y="9"/>
                  <a:pt x="17" y="9"/>
                </a:cubicBezTo>
                <a:cubicBezTo>
                  <a:pt x="21" y="9"/>
                  <a:pt x="25" y="13"/>
                  <a:pt x="25" y="17"/>
                </a:cubicBezTo>
                <a:cubicBezTo>
                  <a:pt x="25" y="21"/>
                  <a:pt x="21" y="24"/>
                  <a:pt x="17" y="24"/>
                </a:cubicBezTo>
                <a:close/>
                <a:moveTo>
                  <a:pt x="64" y="48"/>
                </a:moveTo>
                <a:cubicBezTo>
                  <a:pt x="10" y="48"/>
                  <a:pt x="10" y="48"/>
                  <a:pt x="10" y="48"/>
                </a:cubicBezTo>
                <a:cubicBezTo>
                  <a:pt x="10" y="41"/>
                  <a:pt x="10" y="41"/>
                  <a:pt x="10" y="41"/>
                </a:cubicBezTo>
                <a:cubicBezTo>
                  <a:pt x="22" y="29"/>
                  <a:pt x="22" y="29"/>
                  <a:pt x="22" y="29"/>
                </a:cubicBezTo>
                <a:cubicBezTo>
                  <a:pt x="28" y="35"/>
                  <a:pt x="28" y="35"/>
                  <a:pt x="28" y="35"/>
                </a:cubicBezTo>
                <a:cubicBezTo>
                  <a:pt x="48" y="15"/>
                  <a:pt x="48" y="15"/>
                  <a:pt x="48" y="15"/>
                </a:cubicBezTo>
                <a:cubicBezTo>
                  <a:pt x="64" y="31"/>
                  <a:pt x="64" y="31"/>
                  <a:pt x="64" y="31"/>
                </a:cubicBezTo>
                <a:lnTo>
                  <a:pt x="64" y="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10121646" y="2143506"/>
            <a:ext cx="1714500" cy="1636205"/>
            <a:chOff x="10121646" y="2143506"/>
            <a:chExt cx="1714500" cy="1636205"/>
          </a:xfrm>
        </p:grpSpPr>
        <p:sp>
          <p:nvSpPr>
            <p:cNvPr id="19" name="AutoShape 19"/>
            <p:cNvSpPr/>
            <p:nvPr/>
          </p:nvSpPr>
          <p:spPr>
            <a:xfrm rot="10800000">
              <a:off x="10121646" y="2143506"/>
              <a:ext cx="1714500" cy="1413415"/>
            </a:xfrm>
            <a:prstGeom prst="roundRect">
              <a:avLst>
                <a:gd name="adj" fmla="val 10000"/>
              </a:avLst>
            </a:prstGeom>
            <a:ln w="9525">
              <a:solidFill>
                <a:schemeClr val="accent5">
                  <a:alpha val="100000"/>
                </a:schemeClr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 rot="10800000">
              <a:off x="10391109" y="3311557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5">
                <a:alpha val="100000"/>
              </a:schemeClr>
            </a:solidFill>
            <a:ln w="9525">
              <a:solidFill>
                <a:schemeClr val="accent5">
                  <a:alpha val="100000"/>
                </a:schemeClr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10770775" y="2606707"/>
            <a:ext cx="416243" cy="487108"/>
            <a:chOff x="10770775" y="2606707"/>
            <a:chExt cx="416243" cy="487108"/>
          </a:xfrm>
        </p:grpSpPr>
        <p:sp>
          <p:nvSpPr>
            <p:cNvPr id="22" name="Freeform 22"/>
            <p:cNvSpPr/>
            <p:nvPr/>
          </p:nvSpPr>
          <p:spPr>
            <a:xfrm>
              <a:off x="10787349" y="2606707"/>
              <a:ext cx="399669" cy="383762"/>
            </a:xfrm>
            <a:custGeom>
              <a:rect l="l" t="t" r="r" b="b"/>
              <a:pathLst>
                <a:path w="262" h="251">
                  <a:moveTo>
                    <a:pt x="242" y="40"/>
                  </a:moveTo>
                  <a:cubicBezTo>
                    <a:pt x="253" y="40"/>
                    <a:pt x="262" y="31"/>
                    <a:pt x="262" y="20"/>
                  </a:cubicBezTo>
                  <a:cubicBezTo>
                    <a:pt x="262" y="9"/>
                    <a:pt x="253" y="0"/>
                    <a:pt x="242" y="0"/>
                  </a:cubicBezTo>
                  <a:cubicBezTo>
                    <a:pt x="231" y="0"/>
                    <a:pt x="222" y="9"/>
                    <a:pt x="222" y="20"/>
                  </a:cubicBezTo>
                  <a:cubicBezTo>
                    <a:pt x="222" y="24"/>
                    <a:pt x="224" y="28"/>
                    <a:pt x="226" y="31"/>
                  </a:cubicBezTo>
                  <a:cubicBezTo>
                    <a:pt x="126" y="98"/>
                    <a:pt x="126" y="98"/>
                    <a:pt x="126" y="98"/>
                  </a:cubicBezTo>
                  <a:cubicBezTo>
                    <a:pt x="36" y="8"/>
                    <a:pt x="36" y="8"/>
                    <a:pt x="36" y="8"/>
                  </a:cubicBezTo>
                  <a:cubicBezTo>
                    <a:pt x="30" y="2"/>
                    <a:pt x="21" y="0"/>
                    <a:pt x="13" y="3"/>
                  </a:cubicBezTo>
                  <a:cubicBezTo>
                    <a:pt x="5" y="6"/>
                    <a:pt x="0" y="14"/>
                    <a:pt x="0" y="22"/>
                  </a:cubicBezTo>
                  <a:cubicBezTo>
                    <a:pt x="0" y="82"/>
                    <a:pt x="22" y="141"/>
                    <a:pt x="67" y="185"/>
                  </a:cubicBezTo>
                  <a:cubicBezTo>
                    <a:pt x="111" y="230"/>
                    <a:pt x="170" y="252"/>
                    <a:pt x="230" y="252"/>
                  </a:cubicBezTo>
                  <a:cubicBezTo>
                    <a:pt x="238" y="252"/>
                    <a:pt x="246" y="247"/>
                    <a:pt x="249" y="239"/>
                  </a:cubicBezTo>
                  <a:cubicBezTo>
                    <a:pt x="252" y="231"/>
                    <a:pt x="250" y="222"/>
                    <a:pt x="244" y="216"/>
                  </a:cubicBezTo>
                  <a:cubicBezTo>
                    <a:pt x="164" y="136"/>
                    <a:pt x="164" y="136"/>
                    <a:pt x="164" y="136"/>
                  </a:cubicBezTo>
                  <a:cubicBezTo>
                    <a:pt x="231" y="36"/>
                    <a:pt x="231" y="36"/>
                    <a:pt x="231" y="36"/>
                  </a:cubicBezTo>
                  <a:cubicBezTo>
                    <a:pt x="234" y="38"/>
                    <a:pt x="238" y="40"/>
                    <a:pt x="242" y="40"/>
                  </a:cubicBez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10770775" y="2918841"/>
              <a:ext cx="197930" cy="174974"/>
            </a:xfrm>
            <a:custGeom>
              <a:rect l="l" t="t" r="r" b="b"/>
              <a:pathLst>
                <a:path w="130" h="115">
                  <a:moveTo>
                    <a:pt x="113" y="44"/>
                  </a:moveTo>
                  <a:cubicBezTo>
                    <a:pt x="112" y="42"/>
                    <a:pt x="110" y="39"/>
                    <a:pt x="108" y="38"/>
                  </a:cubicBezTo>
                  <a:cubicBezTo>
                    <a:pt x="90" y="28"/>
                    <a:pt x="73" y="16"/>
                    <a:pt x="58" y="0"/>
                  </a:cubicBezTo>
                  <a:cubicBezTo>
                    <a:pt x="57" y="0"/>
                    <a:pt x="57" y="0"/>
                    <a:pt x="57" y="0"/>
                  </a:cubicBezTo>
                  <a:cubicBezTo>
                    <a:pt x="57" y="0"/>
                    <a:pt x="57" y="0"/>
                    <a:pt x="57" y="0"/>
                  </a:cubicBezTo>
                  <a:cubicBezTo>
                    <a:pt x="1" y="100"/>
                    <a:pt x="1" y="100"/>
                    <a:pt x="1" y="100"/>
                  </a:cubicBezTo>
                  <a:cubicBezTo>
                    <a:pt x="0" y="103"/>
                    <a:pt x="0" y="107"/>
                    <a:pt x="1" y="110"/>
                  </a:cubicBezTo>
                  <a:cubicBezTo>
                    <a:pt x="3" y="113"/>
                    <a:pt x="6" y="115"/>
                    <a:pt x="10" y="115"/>
                  </a:cubicBezTo>
                  <a:cubicBezTo>
                    <a:pt x="120" y="115"/>
                    <a:pt x="120" y="115"/>
                    <a:pt x="120" y="115"/>
                  </a:cubicBezTo>
                  <a:cubicBezTo>
                    <a:pt x="123" y="115"/>
                    <a:pt x="126" y="114"/>
                    <a:pt x="128" y="111"/>
                  </a:cubicBezTo>
                  <a:cubicBezTo>
                    <a:pt x="130" y="109"/>
                    <a:pt x="130" y="105"/>
                    <a:pt x="129" y="102"/>
                  </a:cubicBezTo>
                  <a:lnTo>
                    <a:pt x="113" y="44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TextBox 24"/>
          <p:cNvSpPr txBox="1"/>
          <p:nvPr/>
        </p:nvSpPr>
        <p:spPr>
          <a:xfrm>
            <a:off x="948881" y="3278267"/>
            <a:ext cx="859155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404045" y="3287649"/>
            <a:ext cx="859155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947579" y="3307080"/>
            <a:ext cx="859155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330418" y="3287649"/>
            <a:ext cx="859155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707529" y="3287649"/>
            <a:ext cx="859155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10407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总结词：百分数具有一些特殊的性质，这些性质有助于我们理解和应用百分数。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676049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158264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互化性：百分数可以与小数或分数进行互化，即百分数可以转换为小数，小数也可以转换为百分数。例如，25%等于0.25。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574185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百分数只能表示非零的数，且不能表示无意义的数。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935909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百分数可以用于比较不同规模的数量，以帮助我们更好地理解它们的相对大小。</a:t>
            </a:r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百分数的性质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10111" b="10111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百分数和小数是可以相互转换的，转换的方法是除以100。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要将百分数转换为小数，只需将百分数的小数点向左移动两位。例如，25%转换为小数是0.25。要将小数转换为百分数，只需将小数乘以100并加上百分号。例如，0.25转换为百分数是25%。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百分数与小数的转换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百分数在生活中的应用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例子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折扣计算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在折扣计算中，商家通常会以百分比的形式表示折扣，例如“打八折”表示原价的80%。通过将原价乘以折扣率，我们可以快速计算出打折后的价格。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如果一件衣服原价为100元，打八折后，其售价为100 * 0.8 = 80元。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折扣计算是百分数在日常生活中最常见的应用之一，它可以帮助我们快速计算商品打折后的价格。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5" r="1245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增长率计算是百分数在金融、经济等领域中常用的工具，它可以帮助我们了解事物的增长或减少速度。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增长率通常以百分比形式表示，例如某公司去年销售额增长了20%，表示销售额增加了20%。通过使用增长率公式，我们可以计算出增长后的数值。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如果一个公司去年销售额为100万元，今年增长了20%，则今年的销售额为100 * (1 + 20%) = 120万元。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增长率计算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概率计算是百分数在统计学和决策分析中的重要应用，它可以帮助我们评估事件发生的可能性。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概率通常以百分比形式表示，例如某事件发生的概率为60%表示该事件有60%的可能性发生。通过使用概率公式，我们可以计算出多个事件同时发生的概率。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掷一枚硬币正面朝上的概率为50%，掷两次硬币都正面朝上的概率为50% * 50% = 25%。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概率计算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百分数问题的解题方法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https://d.book118.com/665211331103011101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2024-09-09T14:30:44.064</cp:lastPrinted>
  <dcterms:created xsi:type="dcterms:W3CDTF">2024-09-09T06:30:44Z</dcterms:created>
  <dcterms:modified xsi:type="dcterms:W3CDTF">2024-09-09T06:30:45Z</dcterms:modified>
</cp:coreProperties>
</file>