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41D5F5-BCD8-4D99-8470-17A5C40467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3037B0-7B70-460B-8A5E-7D8F441567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5CD217-DC46-43A6-827A-367828CC65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360F85-380E-4100-A493-F09A542D70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59649C-783A-49FA-8A2B-20B9868A6F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B8EF8B-746A-4540-BFCC-C0EF4D7DB1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99A1A9E-EE4D-4F5F-88D1-71D0132484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3E3A73-EB57-47B1-9F5F-6C9022808B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6617EC-239D-445A-AA8D-C52C76FF39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6EEE31-4D0F-423F-80AD-CD6560BA3C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1B2290-AC7A-49FC-B828-69269E138B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9144000" cy="6858000"/>
          </a:xfrm>
          <a:prstGeom prst="rect">
            <a:avLst/>
          </a:prstGeom>
        </p:spPr>
      </p:pic>
      <p:sp>
        <p:nvSpPr>
          <p:cNvPr id="17" name="bg object 17"/>
          <p:cNvSpPr/>
          <p:nvPr/>
        </p:nvSpPr>
        <p:spPr>
          <a:xfrm>
            <a:off x="0" y="333375"/>
            <a:ext cx="9144000" cy="640715"/>
          </a:xfrm>
          <a:custGeom>
            <a:rect l="l" t="t" r="r" b="b"/>
            <a:pathLst>
              <a:path w="9144000" h="640715">
                <a:moveTo>
                  <a:pt x="0" y="640719"/>
                </a:moveTo>
                <a:lnTo>
                  <a:pt x="0" y="0"/>
                </a:lnTo>
                <a:lnTo>
                  <a:pt x="9143999" y="0"/>
                </a:lnTo>
                <a:lnTo>
                  <a:pt x="9144000" y="640719"/>
                </a:lnTo>
                <a:lnTo>
                  <a:pt x="0" y="640719"/>
                </a:lnTo>
                <a:close/>
              </a:path>
            </a:pathLst>
          </a:custGeom>
          <a:solidFill>
            <a:srgbClr val="99CCFF"/>
          </a:solidFill>
        </p:spPr>
        <p:txBody>
          <a:bodyPr wrap="square" lIns="0" tIns="0" rIns="0" bIns="0" rtlCol="0"/>
          <a:lstStyle/>
          <a:p/>
        </p:txBody>
      </p:sp>
      <p:sp>
        <p:nvSpPr>
          <p:cNvPr id="2" name="Holder 2"/>
          <p:cNvSpPr>
            <a:spLocks noGrp="1"/>
          </p:cNvSpPr>
          <p:nvPr>
            <p:ph type="ctrTitle"/>
          </p:nvPr>
        </p:nvSpPr>
        <p:spPr>
          <a:xfrm>
            <a:off x="330199" y="350671"/>
            <a:ext cx="8483600" cy="574040"/>
          </a:xfrm>
          <a:prstGeom prst="rect">
            <a:avLst/>
          </a:prstGeom>
        </p:spPr>
        <p:txBody>
          <a:bodyPr wrap="square" lIns="0" tIns="0" rIns="0" bIns="0">
            <a:spAutoFit/>
          </a:bodyPr>
          <a:lstStyle>
            <a:lvl1pPr>
              <a:defRPr sz="3600" b="0" i="0">
                <a:solidFill>
                  <a:schemeClr val="tx1"/>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0" i="0">
                <a:solidFill>
                  <a:schemeClr val="tx1"/>
                </a:solidFill>
                <a:latin typeface="宋体"/>
                <a:cs typeface="宋体"/>
              </a:defRPr>
            </a:lvl1pPr>
          </a:lstStyle>
          <a:p/>
        </p:txBody>
      </p:sp>
      <p:sp>
        <p:nvSpPr>
          <p:cNvPr id="3" name="Holder 3"/>
          <p:cNvSpPr>
            <a:spLocks noGrp="1"/>
          </p:cNvSpPr>
          <p:nvPr>
            <p:ph type="body" idx="1"/>
          </p:nvPr>
        </p:nvSpPr>
        <p:spPr/>
        <p:txBody>
          <a:bodyPr lIns="0" tIns="0" rIns="0" bIns="0"/>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600" b="0" i="0">
                <a:solidFill>
                  <a:schemeClr val="tx1"/>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9144000" cy="6858000"/>
          </a:xfrm>
          <a:prstGeom prst="rect">
            <a:avLst/>
          </a:prstGeom>
        </p:spPr>
      </p:pic>
      <p:sp>
        <p:nvSpPr>
          <p:cNvPr id="17" name="bg object 17"/>
          <p:cNvSpPr/>
          <p:nvPr/>
        </p:nvSpPr>
        <p:spPr>
          <a:xfrm>
            <a:off x="0" y="333375"/>
            <a:ext cx="9144000" cy="702310"/>
          </a:xfrm>
          <a:custGeom>
            <a:rect l="l" t="t" r="r" b="b"/>
            <a:pathLst>
              <a:path w="9144000" h="702310">
                <a:moveTo>
                  <a:pt x="0" y="701740"/>
                </a:moveTo>
                <a:lnTo>
                  <a:pt x="0" y="0"/>
                </a:lnTo>
                <a:lnTo>
                  <a:pt x="9143999" y="0"/>
                </a:lnTo>
                <a:lnTo>
                  <a:pt x="9144000" y="701740"/>
                </a:lnTo>
                <a:lnTo>
                  <a:pt x="0" y="701740"/>
                </a:lnTo>
                <a:close/>
              </a:path>
            </a:pathLst>
          </a:custGeom>
          <a:solidFill>
            <a:srgbClr val="99CCFF"/>
          </a:solidFill>
        </p:spPr>
        <p:txBody>
          <a:bodyPr wrap="square" lIns="0" tIns="0" rIns="0" bIns="0" rtlCol="0"/>
          <a:lstStyle/>
          <a:p/>
        </p:txBody>
      </p:sp>
      <p:sp>
        <p:nvSpPr>
          <p:cNvPr id="2" name="Holder 2"/>
          <p:cNvSpPr>
            <a:spLocks noGrp="1"/>
          </p:cNvSpPr>
          <p:nvPr>
            <p:ph type="title"/>
          </p:nvPr>
        </p:nvSpPr>
        <p:spPr/>
        <p:txBody>
          <a:bodyPr lIns="0" tIns="0" rIns="0" bIns="0"/>
          <a:lstStyle>
            <a:lvl1pPr>
              <a:defRPr sz="3600" b="0" i="0">
                <a:solidFill>
                  <a:schemeClr val="tx1"/>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9144000" cy="6858000"/>
          </a:xfrm>
          <a:prstGeom prst="rect">
            <a:avLst/>
          </a:prstGeom>
        </p:spPr>
      </p:pic>
      <p:sp>
        <p:nvSpPr>
          <p:cNvPr id="2" name="Holder 2"/>
          <p:cNvSpPr>
            <a:spLocks noGrp="1"/>
          </p:cNvSpPr>
          <p:nvPr>
            <p:ph type="title"/>
          </p:nvPr>
        </p:nvSpPr>
        <p:spPr>
          <a:xfrm>
            <a:off x="330199" y="350671"/>
            <a:ext cx="8483600" cy="574040"/>
          </a:xfrm>
          <a:prstGeom prst="rect">
            <a:avLst/>
          </a:prstGeom>
        </p:spPr>
        <p:txBody>
          <a:bodyPr wrap="square" lIns="0" tIns="0" rIns="0" bIns="0">
            <a:spAutoFit/>
          </a:bodyPr>
          <a:lstStyle>
            <a:lvl1pPr>
              <a:defRPr sz="3600" b="0" i="0">
                <a:solidFill>
                  <a:schemeClr val="tx1"/>
                </a:solidFill>
                <a:latin typeface="宋体"/>
                <a:cs typeface="宋体"/>
              </a:defRPr>
            </a:lvl1pPr>
          </a:lstStyle>
          <a:p/>
        </p:txBody>
      </p:sp>
      <p:sp>
        <p:nvSpPr>
          <p:cNvPr id="3" name="Holder 3"/>
          <p:cNvSpPr>
            <a:spLocks noGrp="1"/>
          </p:cNvSpPr>
          <p:nvPr>
            <p:ph type="body" idx="1"/>
          </p:nvPr>
        </p:nvSpPr>
        <p:spPr>
          <a:xfrm>
            <a:off x="840740" y="1491932"/>
            <a:ext cx="7137400" cy="3099435"/>
          </a:xfrm>
          <a:prstGeom prst="rect">
            <a:avLst/>
          </a:prstGeom>
        </p:spPr>
        <p:txBody>
          <a:bodyPr wrap="square" lIns="0" tIns="0" rIns="0" bIns="0">
            <a:spAutoFit/>
          </a:bodyPr>
          <a:lstStyle>
            <a:lvl1pPr>
              <a:defRPr sz="2800" b="0" i="0">
                <a:solidFill>
                  <a:schemeClr val="tx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523304101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145540" y="1746193"/>
            <a:ext cx="4292600" cy="2585720"/>
          </a:xfrm>
          <a:prstGeom prst="rect">
            <a:avLst/>
          </a:prstGeom>
        </p:spPr>
        <p:txBody>
          <a:bodyPr vert="horz" wrap="square" lIns="0" tIns="226060" rIns="0" bIns="0" rtlCol="0">
            <a:spAutoFit/>
          </a:bodyPr>
          <a:lstStyle/>
          <a:p>
            <a:pPr marL="12700">
              <a:lnSpc>
                <a:spcPct val="100000"/>
              </a:lnSpc>
              <a:spcBef>
                <a:spcPts val="1780"/>
              </a:spcBef>
            </a:pPr>
            <a:r>
              <a:rPr sz="2800" b="1" spc="-10">
                <a:latin typeface="Microsoft JhengHei"/>
                <a:cs typeface="Microsoft JhengHei"/>
              </a:rPr>
              <a:t>一、资本预算原理</a:t>
            </a:r>
            <a:endParaRPr sz="2800">
              <a:latin typeface="Microsoft JhengHei"/>
              <a:cs typeface="Microsoft JhengHei"/>
            </a:endParaRPr>
          </a:p>
          <a:p>
            <a:pPr marL="12700" marR="5080">
              <a:lnSpc>
                <a:spcPct val="150000"/>
              </a:lnSpc>
            </a:pPr>
            <a:r>
              <a:rPr sz="2800" b="1" spc="-5">
                <a:latin typeface="Microsoft JhengHei"/>
                <a:cs typeface="Microsoft JhengHei"/>
              </a:rPr>
              <a:t>二、特殊情形下的资本预算三、投资行为：经验证据</a:t>
            </a:r>
            <a:r>
              <a:rPr sz="2800" b="1" spc="-50">
                <a:latin typeface="Microsoft JhengHei"/>
                <a:cs typeface="Microsoft JhengHei"/>
              </a:rPr>
              <a:t> </a:t>
            </a:r>
            <a:r>
              <a:rPr sz="2800" b="1" spc="-10">
                <a:latin typeface="Microsoft JhengHei"/>
                <a:cs typeface="Microsoft JhengHei"/>
              </a:rPr>
              <a:t>四、投资战略</a:t>
            </a:r>
            <a:endParaRPr sz="2800">
              <a:latin typeface="Microsoft JhengHei"/>
              <a:cs typeface="Microsoft JhengHei"/>
            </a:endParaRPr>
          </a:p>
        </p:txBody>
      </p:sp>
      <p:sp>
        <p:nvSpPr>
          <p:cNvPr id="3" name="object 3"/>
          <p:cNvSpPr/>
          <p:nvPr/>
        </p:nvSpPr>
        <p:spPr>
          <a:xfrm>
            <a:off x="0" y="404811"/>
            <a:ext cx="9144000" cy="701675"/>
          </a:xfrm>
          <a:custGeom>
            <a:rect l="l" t="t" r="r" b="b"/>
            <a:pathLst>
              <a:path w="9144000" h="701675">
                <a:moveTo>
                  <a:pt x="9144000" y="701675"/>
                </a:moveTo>
                <a:lnTo>
                  <a:pt x="0" y="701675"/>
                </a:lnTo>
                <a:lnTo>
                  <a:pt x="0" y="0"/>
                </a:lnTo>
                <a:lnTo>
                  <a:pt x="9144000" y="0"/>
                </a:lnTo>
                <a:lnTo>
                  <a:pt x="9144000" y="701675"/>
                </a:lnTo>
                <a:close/>
              </a:path>
            </a:pathLst>
          </a:custGeom>
          <a:solidFill>
            <a:srgbClr val="99CCFF"/>
          </a:solidFill>
        </p:spPr>
        <p:txBody>
          <a:bodyPr wrap="square" lIns="0" tIns="0" rIns="0" bIns="0" rtlCol="0"/>
          <a:lstStyle/>
          <a:p/>
        </p:txBody>
      </p:sp>
      <p:sp>
        <p:nvSpPr>
          <p:cNvPr id="4" name="object 4"/>
          <p:cNvSpPr txBox="1">
            <a:spLocks noGrp="1"/>
          </p:cNvSpPr>
          <p:nvPr>
            <p:ph type="title"/>
          </p:nvPr>
        </p:nvSpPr>
        <p:spPr>
          <a:xfrm>
            <a:off x="1440730" y="453707"/>
            <a:ext cx="6263005" cy="635000"/>
          </a:xfrm>
          <a:prstGeom prst="rect">
            <a:avLst/>
          </a:prstGeom>
        </p:spPr>
        <p:txBody>
          <a:bodyPr vert="horz" wrap="square" lIns="0" tIns="12700" rIns="0" bIns="0" rtlCol="0">
            <a:spAutoFit/>
          </a:bodyPr>
          <a:lstStyle/>
          <a:p>
            <a:pPr marL="12700">
              <a:lnSpc>
                <a:spcPct val="100000"/>
              </a:lnSpc>
              <a:spcBef>
                <a:spcPts val="100"/>
              </a:spcBef>
            </a:pPr>
            <a:r>
              <a:rPr sz="4000">
                <a:solidFill>
                  <a:srgbClr val="FF66FF"/>
                </a:solidFill>
              </a:rPr>
              <a:t>第四章</a:t>
            </a:r>
            <a:r>
              <a:rPr sz="4000" spc="-890">
                <a:solidFill>
                  <a:srgbClr val="FF66FF"/>
                </a:solidFill>
              </a:rPr>
              <a:t> </a:t>
            </a:r>
            <a:r>
              <a:rPr sz="4000" spc="-10">
                <a:solidFill>
                  <a:srgbClr val="FF66FF"/>
                </a:solidFill>
              </a:rPr>
              <a:t>资本预算与投资战略</a:t>
            </a:r>
            <a:endParaRPr sz="40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404811"/>
            <a:ext cx="9144000" cy="640715"/>
          </a:xfrm>
          <a:custGeom>
            <a:rect l="l" t="t" r="r" b="b"/>
            <a:pathLst>
              <a:path w="9144000" h="640715">
                <a:moveTo>
                  <a:pt x="0" y="640720"/>
                </a:moveTo>
                <a:lnTo>
                  <a:pt x="0" y="0"/>
                </a:lnTo>
                <a:lnTo>
                  <a:pt x="9143999" y="0"/>
                </a:lnTo>
                <a:lnTo>
                  <a:pt x="9144000" y="640720"/>
                </a:lnTo>
                <a:lnTo>
                  <a:pt x="0" y="640720"/>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xfrm>
            <a:off x="2730500" y="452119"/>
            <a:ext cx="3683000" cy="574040"/>
          </a:xfrm>
          <a:prstGeom prst="rect">
            <a:avLst/>
          </a:prstGeom>
        </p:spPr>
        <p:txBody>
          <a:bodyPr vert="horz" wrap="square" lIns="0" tIns="12700" rIns="0" bIns="0" rtlCol="0">
            <a:spAutoFit/>
          </a:bodyPr>
          <a:lstStyle/>
          <a:p>
            <a:pPr marL="12700">
              <a:lnSpc>
                <a:spcPct val="100000"/>
              </a:lnSpc>
              <a:spcBef>
                <a:spcPts val="100"/>
              </a:spcBef>
            </a:pPr>
            <a:r>
              <a:rPr spc="-10"/>
              <a:t>一、资本预算原理</a:t>
            </a:r>
          </a:p>
        </p:txBody>
      </p:sp>
      <p:sp>
        <p:nvSpPr>
          <p:cNvPr id="4" name="object 4"/>
          <p:cNvSpPr txBox="1"/>
          <p:nvPr/>
        </p:nvSpPr>
        <p:spPr>
          <a:xfrm>
            <a:off x="1220152" y="1080295"/>
            <a:ext cx="7750175" cy="4161154"/>
          </a:xfrm>
          <a:prstGeom prst="rect">
            <a:avLst/>
          </a:prstGeom>
        </p:spPr>
        <p:txBody>
          <a:bodyPr vert="horz" wrap="square" lIns="0" tIns="240029" rIns="0" bIns="0" rtlCol="0">
            <a:spAutoFit/>
          </a:bodyPr>
          <a:lstStyle/>
          <a:p>
            <a:pPr marL="12700">
              <a:lnSpc>
                <a:spcPct val="100000"/>
              </a:lnSpc>
              <a:spcBef>
                <a:spcPts val="1889"/>
              </a:spcBef>
            </a:pPr>
            <a:r>
              <a:rPr sz="3250" spc="-480">
                <a:latin typeface="Wingdings"/>
                <a:cs typeface="Wingdings"/>
              </a:rPr>
              <a:t></a:t>
            </a:r>
            <a:r>
              <a:rPr sz="3200" spc="-480">
                <a:latin typeface="宋体"/>
                <a:cs typeface="宋体"/>
              </a:rPr>
              <a:t>1</a:t>
            </a:r>
            <a:r>
              <a:rPr sz="3200" spc="-10">
                <a:latin typeface="宋体"/>
                <a:cs typeface="宋体"/>
              </a:rPr>
              <a:t>、资本预算程序</a:t>
            </a:r>
            <a:endParaRPr sz="3200">
              <a:latin typeface="宋体"/>
              <a:cs typeface="宋体"/>
            </a:endParaRPr>
          </a:p>
          <a:p>
            <a:pPr marL="12700">
              <a:lnSpc>
                <a:spcPct val="100000"/>
              </a:lnSpc>
              <a:spcBef>
                <a:spcPts val="1860"/>
              </a:spcBef>
            </a:pPr>
            <a:r>
              <a:rPr sz="3250" spc="-480">
                <a:latin typeface="Wingdings"/>
                <a:cs typeface="Wingdings"/>
              </a:rPr>
              <a:t></a:t>
            </a:r>
            <a:r>
              <a:rPr sz="3200" spc="-480">
                <a:latin typeface="宋体"/>
                <a:cs typeface="宋体"/>
              </a:rPr>
              <a:t>2</a:t>
            </a:r>
            <a:r>
              <a:rPr sz="3200" spc="-5">
                <a:latin typeface="宋体"/>
                <a:cs typeface="宋体"/>
              </a:rPr>
              <a:t>、资本预算的基本原则</a:t>
            </a:r>
            <a:endParaRPr sz="3200">
              <a:latin typeface="宋体"/>
              <a:cs typeface="宋体"/>
            </a:endParaRPr>
          </a:p>
          <a:p>
            <a:pPr marL="12700">
              <a:lnSpc>
                <a:spcPct val="100000"/>
              </a:lnSpc>
              <a:spcBef>
                <a:spcPts val="1860"/>
              </a:spcBef>
            </a:pPr>
            <a:r>
              <a:rPr sz="3250" spc="-480">
                <a:latin typeface="Wingdings"/>
                <a:cs typeface="Wingdings"/>
              </a:rPr>
              <a:t></a:t>
            </a:r>
            <a:r>
              <a:rPr sz="3200" spc="-480">
                <a:latin typeface="宋体"/>
                <a:cs typeface="宋体"/>
              </a:rPr>
              <a:t>3</a:t>
            </a:r>
            <a:r>
              <a:rPr sz="3200" spc="-5">
                <a:latin typeface="宋体"/>
                <a:cs typeface="宋体"/>
              </a:rPr>
              <a:t>、常用的资本预算技术</a:t>
            </a:r>
            <a:endParaRPr sz="3200">
              <a:latin typeface="宋体"/>
              <a:cs typeface="宋体"/>
            </a:endParaRPr>
          </a:p>
          <a:p>
            <a:pPr marL="12700">
              <a:lnSpc>
                <a:spcPct val="100000"/>
              </a:lnSpc>
              <a:spcBef>
                <a:spcPts val="1860"/>
              </a:spcBef>
            </a:pPr>
            <a:r>
              <a:rPr sz="3250" spc="-480">
                <a:latin typeface="Wingdings"/>
                <a:cs typeface="Wingdings"/>
              </a:rPr>
              <a:t></a:t>
            </a:r>
            <a:r>
              <a:rPr sz="3200" spc="-480">
                <a:latin typeface="宋体"/>
                <a:cs typeface="宋体"/>
              </a:rPr>
              <a:t>4</a:t>
            </a:r>
            <a:r>
              <a:rPr sz="3200" spc="-5">
                <a:latin typeface="宋体"/>
                <a:cs typeface="宋体"/>
              </a:rPr>
              <a:t>、净现值法和内含报酬率的比较</a:t>
            </a:r>
            <a:endParaRPr sz="3200">
              <a:latin typeface="宋体"/>
              <a:cs typeface="宋体"/>
            </a:endParaRPr>
          </a:p>
          <a:p>
            <a:pPr marL="12700" marR="5080">
              <a:lnSpc>
                <a:spcPts val="3840"/>
              </a:lnSpc>
              <a:spcBef>
                <a:spcPts val="2010"/>
              </a:spcBef>
            </a:pPr>
            <a:r>
              <a:rPr sz="3250" spc="-480">
                <a:latin typeface="Wingdings"/>
                <a:cs typeface="Wingdings"/>
              </a:rPr>
              <a:t></a:t>
            </a:r>
            <a:r>
              <a:rPr sz="3200" spc="-480">
                <a:latin typeface="宋体"/>
                <a:cs typeface="宋体"/>
              </a:rPr>
              <a:t>5</a:t>
            </a:r>
            <a:r>
              <a:rPr sz="3200" spc="-5">
                <a:latin typeface="宋体"/>
                <a:cs typeface="宋体"/>
              </a:rPr>
              <a:t>、多重内含报酬率和没有内含报酬率的问</a:t>
            </a:r>
            <a:r>
              <a:rPr sz="3200" spc="-25">
                <a:latin typeface="宋体"/>
                <a:cs typeface="宋体"/>
              </a:rPr>
              <a:t>问题</a:t>
            </a:r>
            <a:endParaRPr sz="32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333375"/>
            <a:ext cx="9144000" cy="640715"/>
          </a:xfrm>
          <a:custGeom>
            <a:rect l="l" t="t" r="r" b="b"/>
            <a:pathLst>
              <a:path w="9144000" h="640715">
                <a:moveTo>
                  <a:pt x="0" y="640719"/>
                </a:moveTo>
                <a:lnTo>
                  <a:pt x="0" y="0"/>
                </a:lnTo>
                <a:lnTo>
                  <a:pt x="9143999" y="0"/>
                </a:lnTo>
                <a:lnTo>
                  <a:pt x="9144000" y="640719"/>
                </a:lnTo>
                <a:lnTo>
                  <a:pt x="0" y="640719"/>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xfrm>
            <a:off x="2616200" y="350671"/>
            <a:ext cx="3911600" cy="574040"/>
          </a:xfrm>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1</a:t>
            </a:r>
            <a:r>
              <a:rPr spc="-10"/>
              <a:t>、资本预算的程序</a:t>
            </a:r>
          </a:p>
        </p:txBody>
      </p:sp>
      <p:sp>
        <p:nvSpPr>
          <p:cNvPr id="4" name="object 4"/>
          <p:cNvSpPr txBox="1"/>
          <p:nvPr/>
        </p:nvSpPr>
        <p:spPr>
          <a:xfrm>
            <a:off x="762952" y="1213974"/>
            <a:ext cx="7848600" cy="4819650"/>
          </a:xfrm>
          <a:prstGeom prst="rect">
            <a:avLst/>
          </a:prstGeom>
        </p:spPr>
        <p:txBody>
          <a:bodyPr vert="horz" wrap="square" lIns="0" tIns="111125" rIns="0" bIns="0" rtlCol="0">
            <a:spAutoFit/>
          </a:bodyPr>
          <a:lstStyle/>
          <a:p>
            <a:pPr marL="12700">
              <a:lnSpc>
                <a:spcPct val="100000"/>
              </a:lnSpc>
              <a:spcBef>
                <a:spcPts val="875"/>
              </a:spcBef>
            </a:pPr>
            <a:r>
              <a:rPr sz="2800" spc="-5">
                <a:latin typeface="宋体"/>
                <a:cs typeface="宋体"/>
              </a:rPr>
              <a:t>对于一个大企业来说，典型的投资决策程序包括：</a:t>
            </a:r>
            <a:endParaRPr sz="2800">
              <a:latin typeface="宋体"/>
              <a:cs typeface="宋体"/>
            </a:endParaRPr>
          </a:p>
          <a:p>
            <a:pPr marL="469900">
              <a:lnSpc>
                <a:spcPct val="100000"/>
              </a:lnSpc>
              <a:spcBef>
                <a:spcPts val="790"/>
              </a:spcBef>
            </a:pPr>
            <a:r>
              <a:rPr sz="2850" spc="-840">
                <a:latin typeface="Wingdings"/>
                <a:cs typeface="Wingdings"/>
              </a:rPr>
              <a:t></a:t>
            </a:r>
            <a:r>
              <a:rPr sz="2800" spc="-15">
                <a:latin typeface="宋体"/>
                <a:cs typeface="宋体"/>
              </a:rPr>
              <a:t>战略规划</a:t>
            </a:r>
            <a:endParaRPr sz="2800">
              <a:latin typeface="宋体"/>
              <a:cs typeface="宋体"/>
            </a:endParaRPr>
          </a:p>
          <a:p>
            <a:pPr marL="469900">
              <a:lnSpc>
                <a:spcPct val="100000"/>
              </a:lnSpc>
              <a:spcBef>
                <a:spcPts val="780"/>
              </a:spcBef>
            </a:pPr>
            <a:r>
              <a:rPr sz="2850" spc="-840">
                <a:latin typeface="Wingdings"/>
                <a:cs typeface="Wingdings"/>
              </a:rPr>
              <a:t></a:t>
            </a:r>
            <a:r>
              <a:rPr sz="2800" spc="-10">
                <a:latin typeface="宋体"/>
                <a:cs typeface="宋体"/>
              </a:rPr>
              <a:t>捕捉投资机会</a:t>
            </a:r>
            <a:endParaRPr sz="2800">
              <a:latin typeface="宋体"/>
              <a:cs typeface="宋体"/>
            </a:endParaRPr>
          </a:p>
          <a:p>
            <a:pPr marL="469900">
              <a:lnSpc>
                <a:spcPct val="100000"/>
              </a:lnSpc>
              <a:spcBef>
                <a:spcPts val="780"/>
              </a:spcBef>
            </a:pPr>
            <a:r>
              <a:rPr sz="2850" spc="-840">
                <a:latin typeface="Wingdings"/>
                <a:cs typeface="Wingdings"/>
              </a:rPr>
              <a:t></a:t>
            </a:r>
            <a:r>
              <a:rPr sz="2800" spc="-10">
                <a:latin typeface="宋体"/>
                <a:cs typeface="宋体"/>
              </a:rPr>
              <a:t>项目的初期审查</a:t>
            </a:r>
            <a:endParaRPr sz="2800">
              <a:latin typeface="宋体"/>
              <a:cs typeface="宋体"/>
            </a:endParaRPr>
          </a:p>
          <a:p>
            <a:pPr marL="469900">
              <a:lnSpc>
                <a:spcPct val="100000"/>
              </a:lnSpc>
              <a:spcBef>
                <a:spcPts val="780"/>
              </a:spcBef>
            </a:pPr>
            <a:r>
              <a:rPr sz="2850" spc="-840">
                <a:latin typeface="Wingdings"/>
                <a:cs typeface="Wingdings"/>
              </a:rPr>
              <a:t></a:t>
            </a:r>
            <a:r>
              <a:rPr sz="2800" spc="-15">
                <a:latin typeface="宋体"/>
                <a:cs typeface="宋体"/>
              </a:rPr>
              <a:t>项目分析</a:t>
            </a:r>
            <a:endParaRPr sz="2800">
              <a:latin typeface="宋体"/>
              <a:cs typeface="宋体"/>
            </a:endParaRPr>
          </a:p>
          <a:p>
            <a:pPr marL="469900">
              <a:lnSpc>
                <a:spcPct val="100000"/>
              </a:lnSpc>
              <a:spcBef>
                <a:spcPts val="780"/>
              </a:spcBef>
            </a:pPr>
            <a:r>
              <a:rPr sz="2850" spc="-840">
                <a:latin typeface="Wingdings"/>
                <a:cs typeface="Wingdings"/>
              </a:rPr>
              <a:t></a:t>
            </a:r>
            <a:r>
              <a:rPr sz="2800" spc="-10">
                <a:latin typeface="宋体"/>
                <a:cs typeface="宋体"/>
              </a:rPr>
              <a:t>其他因素的分析</a:t>
            </a:r>
            <a:endParaRPr sz="2800">
              <a:latin typeface="宋体"/>
              <a:cs typeface="宋体"/>
            </a:endParaRPr>
          </a:p>
          <a:p>
            <a:pPr marL="469900">
              <a:lnSpc>
                <a:spcPct val="100000"/>
              </a:lnSpc>
              <a:spcBef>
                <a:spcPts val="780"/>
              </a:spcBef>
            </a:pPr>
            <a:r>
              <a:rPr sz="2850" spc="-840">
                <a:latin typeface="Wingdings"/>
                <a:cs typeface="Wingdings"/>
              </a:rPr>
              <a:t></a:t>
            </a:r>
            <a:r>
              <a:rPr sz="2800" spc="-10">
                <a:latin typeface="宋体"/>
                <a:cs typeface="宋体"/>
              </a:rPr>
              <a:t>接受或拒绝项目</a:t>
            </a:r>
            <a:endParaRPr sz="2800">
              <a:latin typeface="宋体"/>
              <a:cs typeface="宋体"/>
            </a:endParaRPr>
          </a:p>
          <a:p>
            <a:pPr marL="469900">
              <a:lnSpc>
                <a:spcPct val="100000"/>
              </a:lnSpc>
              <a:spcBef>
                <a:spcPts val="780"/>
              </a:spcBef>
            </a:pPr>
            <a:r>
              <a:rPr sz="2850" spc="-840">
                <a:latin typeface="Wingdings"/>
                <a:cs typeface="Wingdings"/>
              </a:rPr>
              <a:t></a:t>
            </a:r>
            <a:r>
              <a:rPr sz="2800" spc="-5">
                <a:latin typeface="宋体"/>
                <a:cs typeface="宋体"/>
              </a:rPr>
              <a:t>项目的实施以及实施过程中的监控</a:t>
            </a:r>
            <a:endParaRPr sz="2800">
              <a:latin typeface="宋体"/>
              <a:cs typeface="宋体"/>
            </a:endParaRPr>
          </a:p>
          <a:p>
            <a:pPr marL="469900">
              <a:lnSpc>
                <a:spcPct val="100000"/>
              </a:lnSpc>
              <a:spcBef>
                <a:spcPts val="780"/>
              </a:spcBef>
            </a:pPr>
            <a:r>
              <a:rPr sz="2850" spc="-840">
                <a:latin typeface="Wingdings"/>
                <a:cs typeface="Wingdings"/>
              </a:rPr>
              <a:t></a:t>
            </a:r>
            <a:r>
              <a:rPr sz="2800" spc="-10">
                <a:latin typeface="宋体"/>
                <a:cs typeface="宋体"/>
              </a:rPr>
              <a:t>项目的事后审计</a:t>
            </a:r>
            <a:endParaRPr sz="2800">
              <a:latin typeface="宋体"/>
              <a:cs typeface="宋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404811"/>
            <a:ext cx="9144000" cy="640715"/>
          </a:xfrm>
          <a:custGeom>
            <a:rect l="l" t="t" r="r" b="b"/>
            <a:pathLst>
              <a:path w="9144000" h="640715">
                <a:moveTo>
                  <a:pt x="0" y="640720"/>
                </a:moveTo>
                <a:lnTo>
                  <a:pt x="0" y="0"/>
                </a:lnTo>
                <a:lnTo>
                  <a:pt x="9143999" y="0"/>
                </a:lnTo>
                <a:lnTo>
                  <a:pt x="9144000" y="640720"/>
                </a:lnTo>
                <a:lnTo>
                  <a:pt x="0" y="640720"/>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xfrm>
            <a:off x="2159000" y="422108"/>
            <a:ext cx="4826000" cy="574040"/>
          </a:xfrm>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2</a:t>
            </a:r>
            <a:r>
              <a:rPr spc="-5"/>
              <a:t>、资本预算的基本原则</a:t>
            </a:r>
          </a:p>
        </p:txBody>
      </p:sp>
      <p:sp>
        <p:nvSpPr>
          <p:cNvPr id="4" name="object 4"/>
          <p:cNvSpPr txBox="1"/>
          <p:nvPr/>
        </p:nvSpPr>
        <p:spPr>
          <a:xfrm>
            <a:off x="993140" y="1319035"/>
            <a:ext cx="7673975" cy="4283075"/>
          </a:xfrm>
          <a:prstGeom prst="rect">
            <a:avLst/>
          </a:prstGeom>
        </p:spPr>
        <p:txBody>
          <a:bodyPr vert="horz" wrap="square" lIns="0" tIns="209550" rIns="0" bIns="0" rtlCol="0">
            <a:spAutoFit/>
          </a:bodyPr>
          <a:lstStyle/>
          <a:p>
            <a:pPr marL="12700">
              <a:lnSpc>
                <a:spcPct val="100000"/>
              </a:lnSpc>
              <a:spcBef>
                <a:spcPts val="1650"/>
              </a:spcBef>
            </a:pPr>
            <a:r>
              <a:rPr sz="2850" spc="-840">
                <a:latin typeface="Wingdings"/>
                <a:cs typeface="Wingdings"/>
              </a:rPr>
              <a:t></a:t>
            </a:r>
            <a:r>
              <a:rPr sz="2800" spc="-5">
                <a:latin typeface="宋体"/>
                <a:cs typeface="宋体"/>
              </a:rPr>
              <a:t>基于现金流量做出决策</a:t>
            </a:r>
            <a:endParaRPr sz="2800">
              <a:latin typeface="宋体"/>
              <a:cs typeface="宋体"/>
            </a:endParaRPr>
          </a:p>
          <a:p>
            <a:pPr marL="12700">
              <a:lnSpc>
                <a:spcPct val="100000"/>
              </a:lnSpc>
              <a:spcBef>
                <a:spcPts val="1620"/>
              </a:spcBef>
            </a:pPr>
            <a:r>
              <a:rPr sz="2850" spc="-840">
                <a:latin typeface="Wingdings"/>
                <a:cs typeface="Wingdings"/>
              </a:rPr>
              <a:t></a:t>
            </a:r>
            <a:r>
              <a:rPr sz="2800" spc="-5">
                <a:latin typeface="宋体"/>
                <a:cs typeface="宋体"/>
              </a:rPr>
              <a:t>现金流量的时间是重要的</a:t>
            </a:r>
            <a:endParaRPr sz="2800">
              <a:latin typeface="宋体"/>
              <a:cs typeface="宋体"/>
            </a:endParaRPr>
          </a:p>
          <a:p>
            <a:pPr marL="12700">
              <a:lnSpc>
                <a:spcPct val="100000"/>
              </a:lnSpc>
              <a:spcBef>
                <a:spcPts val="1620"/>
              </a:spcBef>
            </a:pPr>
            <a:r>
              <a:rPr sz="2850" spc="-840">
                <a:latin typeface="Wingdings"/>
                <a:cs typeface="Wingdings"/>
              </a:rPr>
              <a:t></a:t>
            </a:r>
            <a:r>
              <a:rPr sz="2800" spc="-5">
                <a:latin typeface="宋体"/>
                <a:cs typeface="宋体"/>
              </a:rPr>
              <a:t>现金流量的分析基于机会成本</a:t>
            </a:r>
            <a:endParaRPr sz="2800">
              <a:latin typeface="宋体"/>
              <a:cs typeface="宋体"/>
            </a:endParaRPr>
          </a:p>
          <a:p>
            <a:pPr marL="12700">
              <a:lnSpc>
                <a:spcPct val="100000"/>
              </a:lnSpc>
              <a:spcBef>
                <a:spcPts val="1620"/>
              </a:spcBef>
            </a:pPr>
            <a:r>
              <a:rPr sz="2850" spc="-840">
                <a:latin typeface="Wingdings"/>
                <a:cs typeface="Wingdings"/>
              </a:rPr>
              <a:t></a:t>
            </a:r>
            <a:r>
              <a:rPr sz="2800" spc="-5">
                <a:latin typeface="宋体"/>
                <a:cs typeface="宋体"/>
              </a:rPr>
              <a:t>对现金流量的分析是基于税后基础的</a:t>
            </a:r>
            <a:endParaRPr sz="2800">
              <a:latin typeface="宋体"/>
              <a:cs typeface="宋体"/>
            </a:endParaRPr>
          </a:p>
          <a:p>
            <a:pPr marL="12700">
              <a:lnSpc>
                <a:spcPct val="100000"/>
              </a:lnSpc>
              <a:spcBef>
                <a:spcPts val="1620"/>
              </a:spcBef>
            </a:pPr>
            <a:r>
              <a:rPr sz="2850" spc="-840">
                <a:latin typeface="Wingdings"/>
                <a:cs typeface="Wingdings"/>
              </a:rPr>
              <a:t></a:t>
            </a:r>
            <a:r>
              <a:rPr sz="2800" spc="-5">
                <a:latin typeface="宋体"/>
                <a:cs typeface="宋体"/>
              </a:rPr>
              <a:t>现金流量中不考虑融资成本</a:t>
            </a:r>
            <a:endParaRPr sz="2800">
              <a:latin typeface="宋体"/>
              <a:cs typeface="宋体"/>
            </a:endParaRPr>
          </a:p>
          <a:p>
            <a:pPr marL="12700" marR="5080">
              <a:lnSpc>
                <a:spcPct val="100000"/>
              </a:lnSpc>
              <a:spcBef>
                <a:spcPts val="1620"/>
              </a:spcBef>
            </a:pPr>
            <a:r>
              <a:rPr sz="2850" spc="-840">
                <a:latin typeface="Wingdings"/>
                <a:cs typeface="Wingdings"/>
              </a:rPr>
              <a:t></a:t>
            </a:r>
            <a:r>
              <a:rPr sz="2800">
                <a:latin typeface="宋体"/>
                <a:cs typeface="宋体"/>
              </a:rPr>
              <a:t>管理者可以独立地考虑一个项目（</a:t>
            </a:r>
            <a:r>
              <a:rPr sz="2800" spc="-10">
                <a:latin typeface="宋体"/>
                <a:cs typeface="宋体"/>
              </a:rPr>
              <a:t>也称为价值可</a:t>
            </a:r>
            <a:r>
              <a:rPr sz="2800">
                <a:latin typeface="宋体"/>
                <a:cs typeface="宋体"/>
              </a:rPr>
              <a:t>加性原则</a:t>
            </a:r>
            <a:r>
              <a:rPr sz="2800" spc="-50">
                <a:latin typeface="宋体"/>
                <a:cs typeface="宋体"/>
              </a:rPr>
              <a:t>）</a:t>
            </a:r>
            <a:endParaRPr sz="28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333375"/>
            <a:ext cx="9144000" cy="640715"/>
          </a:xfrm>
          <a:custGeom>
            <a:rect l="l" t="t" r="r" b="b"/>
            <a:pathLst>
              <a:path w="9144000" h="640715">
                <a:moveTo>
                  <a:pt x="0" y="640719"/>
                </a:moveTo>
                <a:lnTo>
                  <a:pt x="0" y="0"/>
                </a:lnTo>
                <a:lnTo>
                  <a:pt x="9143999" y="0"/>
                </a:lnTo>
                <a:lnTo>
                  <a:pt x="9144000" y="640719"/>
                </a:lnTo>
                <a:lnTo>
                  <a:pt x="0" y="640719"/>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xfrm>
            <a:off x="2159000" y="350671"/>
            <a:ext cx="4826000" cy="574040"/>
          </a:xfrm>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3</a:t>
            </a:r>
            <a:r>
              <a:rPr spc="-5"/>
              <a:t>、常用的资本预算技术</a:t>
            </a:r>
          </a:p>
        </p:txBody>
      </p:sp>
      <p:sp>
        <p:nvSpPr>
          <p:cNvPr id="4" name="object 4"/>
          <p:cNvSpPr txBox="1"/>
          <p:nvPr/>
        </p:nvSpPr>
        <p:spPr>
          <a:xfrm>
            <a:off x="459740" y="1298788"/>
            <a:ext cx="8559800" cy="4420870"/>
          </a:xfrm>
          <a:prstGeom prst="rect">
            <a:avLst/>
          </a:prstGeom>
        </p:spPr>
        <p:txBody>
          <a:bodyPr vert="horz" wrap="square" lIns="0" tIns="133985" rIns="0" bIns="0" rtlCol="0">
            <a:spAutoFit/>
          </a:bodyPr>
          <a:lstStyle/>
          <a:p>
            <a:pPr marL="12700">
              <a:lnSpc>
                <a:spcPct val="100000"/>
              </a:lnSpc>
              <a:spcBef>
                <a:spcPts val="1055"/>
              </a:spcBef>
            </a:pPr>
            <a:r>
              <a:rPr sz="2850" spc="-840">
                <a:latin typeface="Wingdings"/>
                <a:cs typeface="Wingdings"/>
              </a:rPr>
              <a:t></a:t>
            </a:r>
            <a:r>
              <a:rPr sz="2800" b="1" u="heavy" spc="-20">
                <a:uFill>
                  <a:solidFill>
                    <a:srgbClr val="000000"/>
                  </a:solidFill>
                </a:uFill>
                <a:latin typeface="Microsoft JhengHei"/>
                <a:cs typeface="Microsoft JhengHei"/>
              </a:rPr>
              <a:t>回收期</a:t>
            </a:r>
            <a:endParaRPr sz="2800">
              <a:latin typeface="Microsoft JhengHei"/>
              <a:cs typeface="Microsoft JhengHei"/>
            </a:endParaRPr>
          </a:p>
          <a:p>
            <a:pPr marL="12700" marR="5080">
              <a:lnSpc>
                <a:spcPts val="2690"/>
              </a:lnSpc>
              <a:spcBef>
                <a:spcPts val="1650"/>
              </a:spcBef>
            </a:pPr>
            <a:r>
              <a:rPr sz="2800" spc="-5">
                <a:latin typeface="宋体"/>
                <a:cs typeface="宋体"/>
              </a:rPr>
              <a:t>回收期是指回收初始投资所需要的年数，即将初始投</a:t>
            </a:r>
            <a:r>
              <a:rPr sz="2800" spc="-50">
                <a:latin typeface="宋体"/>
                <a:cs typeface="宋体"/>
              </a:rPr>
              <a:t> </a:t>
            </a:r>
            <a:r>
              <a:rPr sz="2800" spc="-5">
                <a:latin typeface="宋体"/>
                <a:cs typeface="宋体"/>
              </a:rPr>
              <a:t>资所支付的现金流量全部以现金流量形式收回所需要的的时间。回收期法的概念很容易理解，但其缺点在于</a:t>
            </a:r>
            <a:r>
              <a:rPr sz="2800" spc="-50">
                <a:latin typeface="宋体"/>
                <a:cs typeface="宋体"/>
              </a:rPr>
              <a:t> </a:t>
            </a:r>
            <a:r>
              <a:rPr sz="2800" spc="-5">
                <a:latin typeface="宋体"/>
                <a:cs typeface="宋体"/>
              </a:rPr>
              <a:t>没有考虑资金的时间价值，也没有考虑回收期满以后的</a:t>
            </a:r>
            <a:r>
              <a:rPr sz="2800" spc="-10">
                <a:latin typeface="宋体"/>
                <a:cs typeface="宋体"/>
              </a:rPr>
              <a:t>的现金流量状况。</a:t>
            </a:r>
            <a:endParaRPr sz="2800">
              <a:latin typeface="宋体"/>
              <a:cs typeface="宋体"/>
            </a:endParaRPr>
          </a:p>
          <a:p>
            <a:pPr marL="12700">
              <a:lnSpc>
                <a:spcPct val="100000"/>
              </a:lnSpc>
              <a:spcBef>
                <a:spcPts val="969"/>
              </a:spcBef>
            </a:pPr>
            <a:r>
              <a:rPr sz="2850" spc="-840">
                <a:latin typeface="Wingdings"/>
                <a:cs typeface="Wingdings"/>
              </a:rPr>
              <a:t></a:t>
            </a:r>
            <a:r>
              <a:rPr sz="2800" b="1" u="heavy" spc="-10">
                <a:uFill>
                  <a:solidFill>
                    <a:srgbClr val="000000"/>
                  </a:solidFill>
                </a:uFill>
                <a:latin typeface="Microsoft JhengHei"/>
                <a:cs typeface="Microsoft JhengHei"/>
              </a:rPr>
              <a:t>平均收益率</a:t>
            </a:r>
            <a:endParaRPr sz="2800">
              <a:latin typeface="Microsoft JhengHei"/>
              <a:cs typeface="Microsoft JhengHei"/>
            </a:endParaRPr>
          </a:p>
          <a:p>
            <a:pPr marL="12700">
              <a:lnSpc>
                <a:spcPts val="3090"/>
              </a:lnSpc>
              <a:spcBef>
                <a:spcPts val="1870"/>
              </a:spcBef>
            </a:pPr>
            <a:r>
              <a:rPr sz="2800">
                <a:latin typeface="宋体"/>
                <a:cs typeface="宋体"/>
              </a:rPr>
              <a:t>平均收益率＝平均现金流量</a:t>
            </a:r>
            <a:r>
              <a:rPr sz="2800">
                <a:latin typeface="Arial"/>
                <a:cs typeface="Arial"/>
              </a:rPr>
              <a:t>/</a:t>
            </a:r>
            <a:r>
              <a:rPr sz="2800" spc="-10">
                <a:latin typeface="宋体"/>
                <a:cs typeface="宋体"/>
              </a:rPr>
              <a:t>初始投资额</a:t>
            </a:r>
            <a:endParaRPr sz="2800">
              <a:latin typeface="宋体"/>
              <a:cs typeface="宋体"/>
            </a:endParaRPr>
          </a:p>
          <a:p>
            <a:pPr marL="12700" marR="360680">
              <a:lnSpc>
                <a:spcPts val="2690"/>
              </a:lnSpc>
              <a:spcBef>
                <a:spcPts val="380"/>
              </a:spcBef>
            </a:pPr>
            <a:r>
              <a:rPr sz="2800" spc="-5">
                <a:latin typeface="宋体"/>
                <a:cs typeface="宋体"/>
              </a:rPr>
              <a:t>这一方法的特点是比较简单易懂，缺点是没有考虑资</a:t>
            </a:r>
            <a:r>
              <a:rPr sz="2800" spc="-10">
                <a:latin typeface="宋体"/>
                <a:cs typeface="宋体"/>
              </a:rPr>
              <a:t>金的时间价值。</a:t>
            </a:r>
            <a:endParaRPr sz="2800">
              <a:latin typeface="宋体"/>
              <a:cs typeface="宋体"/>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333375"/>
            <a:ext cx="9144000" cy="640715"/>
          </a:xfrm>
          <a:custGeom>
            <a:rect l="l" t="t" r="r" b="b"/>
            <a:pathLst>
              <a:path w="9144000" h="640715">
                <a:moveTo>
                  <a:pt x="0" y="640719"/>
                </a:moveTo>
                <a:lnTo>
                  <a:pt x="0" y="0"/>
                </a:lnTo>
                <a:lnTo>
                  <a:pt x="9143999" y="0"/>
                </a:lnTo>
                <a:lnTo>
                  <a:pt x="9144000" y="640719"/>
                </a:lnTo>
                <a:lnTo>
                  <a:pt x="0" y="640719"/>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xfrm>
            <a:off x="1473200" y="350671"/>
            <a:ext cx="6197600" cy="574040"/>
          </a:xfrm>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3</a:t>
            </a:r>
            <a:r>
              <a:rPr/>
              <a:t>、常用的资本预算技术（续</a:t>
            </a:r>
            <a:r>
              <a:rPr spc="-50"/>
              <a:t>）</a:t>
            </a:r>
          </a:p>
        </p:txBody>
      </p:sp>
      <p:sp>
        <p:nvSpPr>
          <p:cNvPr id="4" name="object 4"/>
          <p:cNvSpPr txBox="1"/>
          <p:nvPr/>
        </p:nvSpPr>
        <p:spPr>
          <a:xfrm>
            <a:off x="402590" y="920717"/>
            <a:ext cx="8580120" cy="6050915"/>
          </a:xfrm>
          <a:prstGeom prst="rect">
            <a:avLst/>
          </a:prstGeom>
        </p:spPr>
        <p:txBody>
          <a:bodyPr vert="horz" wrap="square" lIns="0" tIns="116839" rIns="0" bIns="0" rtlCol="0">
            <a:spAutoFit/>
          </a:bodyPr>
          <a:lstStyle/>
          <a:p>
            <a:pPr marL="12700">
              <a:lnSpc>
                <a:spcPct val="100000"/>
              </a:lnSpc>
              <a:spcBef>
                <a:spcPts val="919"/>
              </a:spcBef>
            </a:pPr>
            <a:r>
              <a:rPr sz="2850" spc="-840">
                <a:latin typeface="Wingdings"/>
                <a:cs typeface="Wingdings"/>
              </a:rPr>
              <a:t></a:t>
            </a:r>
            <a:r>
              <a:rPr sz="2800" b="1" u="heavy" spc="-20">
                <a:uFill>
                  <a:solidFill>
                    <a:srgbClr val="000000"/>
                  </a:solidFill>
                </a:uFill>
                <a:latin typeface="Microsoft JhengHei"/>
                <a:cs typeface="Microsoft JhengHei"/>
              </a:rPr>
              <a:t>净现值</a:t>
            </a:r>
            <a:endParaRPr sz="2800">
              <a:latin typeface="Microsoft JhengHei"/>
              <a:cs typeface="Microsoft JhengHei"/>
            </a:endParaRPr>
          </a:p>
          <a:p>
            <a:pPr marL="12700" marR="5080">
              <a:lnSpc>
                <a:spcPct val="81000"/>
              </a:lnSpc>
              <a:spcBef>
                <a:spcPts val="1500"/>
              </a:spcBef>
            </a:pPr>
            <a:r>
              <a:rPr sz="2800">
                <a:latin typeface="宋体"/>
                <a:cs typeface="宋体"/>
              </a:rPr>
              <a:t>净现值</a:t>
            </a:r>
            <a:r>
              <a:rPr sz="2800" spc="-10">
                <a:latin typeface="宋体"/>
                <a:cs typeface="宋体"/>
              </a:rPr>
              <a:t>（</a:t>
            </a:r>
            <a:r>
              <a:rPr sz="2800" spc="-10">
                <a:latin typeface="Arial"/>
                <a:cs typeface="Arial"/>
              </a:rPr>
              <a:t>NPV</a:t>
            </a:r>
            <a:r>
              <a:rPr sz="2800" spc="-10">
                <a:latin typeface="宋体"/>
                <a:cs typeface="宋体"/>
              </a:rPr>
              <a:t>）</a:t>
            </a:r>
            <a:r>
              <a:rPr sz="2800" spc="-5">
                <a:latin typeface="宋体"/>
                <a:cs typeface="宋体"/>
              </a:rPr>
              <a:t>是指投资项目投入使用后的净现金流量量，按资本成本或企业要求达到的报酬率折算为现值，减去初始投资后的余额。净现值为正的项目应该被采</a:t>
            </a:r>
            <a:r>
              <a:rPr sz="2800" spc="-50">
                <a:latin typeface="宋体"/>
                <a:cs typeface="宋体"/>
              </a:rPr>
              <a:t> </a:t>
            </a:r>
            <a:r>
              <a:rPr sz="2800" spc="-5">
                <a:latin typeface="宋体"/>
                <a:cs typeface="宋体"/>
              </a:rPr>
              <a:t>采纳。如果两个项目是互相排斥的，净现值较大的项</a:t>
            </a:r>
            <a:r>
              <a:rPr sz="2800" spc="-50">
                <a:latin typeface="宋体"/>
                <a:cs typeface="宋体"/>
              </a:rPr>
              <a:t> </a:t>
            </a:r>
            <a:r>
              <a:rPr sz="2800" spc="-10">
                <a:latin typeface="宋体"/>
                <a:cs typeface="宋体"/>
              </a:rPr>
              <a:t>项目应该被采纳。</a:t>
            </a:r>
            <a:endParaRPr sz="2800">
              <a:latin typeface="宋体"/>
              <a:cs typeface="宋体"/>
            </a:endParaRPr>
          </a:p>
          <a:p>
            <a:pPr marL="12700">
              <a:lnSpc>
                <a:spcPct val="100000"/>
              </a:lnSpc>
              <a:spcBef>
                <a:spcPts val="960"/>
              </a:spcBef>
            </a:pPr>
            <a:r>
              <a:rPr sz="2850" spc="-840">
                <a:latin typeface="Wingdings"/>
                <a:cs typeface="Wingdings"/>
              </a:rPr>
              <a:t></a:t>
            </a:r>
            <a:r>
              <a:rPr sz="2800" b="1" u="heavy" spc="-10">
                <a:uFill>
                  <a:solidFill>
                    <a:srgbClr val="000000"/>
                  </a:solidFill>
                </a:uFill>
                <a:latin typeface="Microsoft JhengHei"/>
                <a:cs typeface="Microsoft JhengHei"/>
              </a:rPr>
              <a:t>内含报酬率</a:t>
            </a:r>
            <a:endParaRPr sz="2800">
              <a:latin typeface="Microsoft JhengHei"/>
              <a:cs typeface="Microsoft JhengHei"/>
            </a:endParaRPr>
          </a:p>
          <a:p>
            <a:pPr marL="12700" marR="123825">
              <a:lnSpc>
                <a:spcPct val="81000"/>
              </a:lnSpc>
              <a:spcBef>
                <a:spcPts val="1500"/>
              </a:spcBef>
            </a:pPr>
            <a:r>
              <a:rPr sz="2800">
                <a:latin typeface="宋体"/>
                <a:cs typeface="宋体"/>
              </a:rPr>
              <a:t>内含报酬率</a:t>
            </a:r>
            <a:r>
              <a:rPr sz="2800" spc="-10">
                <a:latin typeface="宋体"/>
                <a:cs typeface="宋体"/>
              </a:rPr>
              <a:t>（</a:t>
            </a:r>
            <a:r>
              <a:rPr sz="2800" spc="-10">
                <a:latin typeface="Arial"/>
                <a:cs typeface="Arial"/>
              </a:rPr>
              <a:t>IRR</a:t>
            </a:r>
            <a:r>
              <a:rPr sz="2800" spc="-10">
                <a:latin typeface="宋体"/>
                <a:cs typeface="宋体"/>
              </a:rPr>
              <a:t>）</a:t>
            </a:r>
            <a:r>
              <a:rPr sz="2800" spc="-5">
                <a:latin typeface="宋体"/>
                <a:cs typeface="宋体"/>
              </a:rPr>
              <a:t>是指使投资项目的净现值等于零的的贴现率。内含报酬率大于等于企业资本成本或必要要报酬率的项目应该被采纳。如果两个项目是互相排排斥的，应选用内含报酬率超过资本成本或必要报酬</a:t>
            </a:r>
            <a:r>
              <a:rPr sz="2800" spc="-10">
                <a:latin typeface="宋体"/>
                <a:cs typeface="宋体"/>
              </a:rPr>
              <a:t>率最多的投资项目。</a:t>
            </a:r>
            <a:endParaRPr sz="2800">
              <a:latin typeface="宋体"/>
              <a:cs typeface="宋体"/>
            </a:endParaRPr>
          </a:p>
          <a:p>
            <a:pPr marL="12700">
              <a:lnSpc>
                <a:spcPct val="100000"/>
              </a:lnSpc>
              <a:spcBef>
                <a:spcPts val="960"/>
              </a:spcBef>
            </a:pPr>
            <a:r>
              <a:rPr sz="2850" spc="-840">
                <a:latin typeface="Wingdings"/>
                <a:cs typeface="Wingdings"/>
              </a:rPr>
              <a:t></a:t>
            </a:r>
            <a:r>
              <a:rPr sz="2800" b="1" u="heavy" spc="-15">
                <a:uFill>
                  <a:solidFill>
                    <a:srgbClr val="000000"/>
                  </a:solidFill>
                </a:uFill>
                <a:latin typeface="Microsoft JhengHei"/>
                <a:cs typeface="Microsoft JhengHei"/>
              </a:rPr>
              <a:t>获利指数</a:t>
            </a:r>
            <a:endParaRPr sz="2800">
              <a:latin typeface="Microsoft JhengHei"/>
              <a:cs typeface="Microsoft JhengHei"/>
            </a:endParaRPr>
          </a:p>
          <a:p>
            <a:pPr marL="12700">
              <a:lnSpc>
                <a:spcPct val="100000"/>
              </a:lnSpc>
              <a:spcBef>
                <a:spcPts val="860"/>
              </a:spcBef>
            </a:pPr>
            <a:r>
              <a:rPr sz="2800">
                <a:latin typeface="宋体"/>
                <a:cs typeface="宋体"/>
              </a:rPr>
              <a:t>获利指数</a:t>
            </a:r>
            <a:r>
              <a:rPr sz="2800" spc="-10">
                <a:latin typeface="宋体"/>
                <a:cs typeface="宋体"/>
              </a:rPr>
              <a:t>（</a:t>
            </a:r>
            <a:r>
              <a:rPr sz="2800" spc="-10">
                <a:latin typeface="Arial"/>
                <a:cs typeface="Arial"/>
              </a:rPr>
              <a:t>PI</a:t>
            </a:r>
            <a:r>
              <a:rPr sz="2800" spc="-10">
                <a:latin typeface="宋体"/>
                <a:cs typeface="宋体"/>
              </a:rPr>
              <a:t>）</a:t>
            </a:r>
            <a:r>
              <a:rPr sz="2800" spc="-5">
                <a:latin typeface="宋体"/>
                <a:cs typeface="宋体"/>
              </a:rPr>
              <a:t>是投资项目未来现金流量的现值与初始</a:t>
            </a:r>
            <a:endParaRPr sz="2800">
              <a:latin typeface="宋体"/>
              <a:cs typeface="宋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333375"/>
            <a:ext cx="9144000" cy="640715"/>
          </a:xfrm>
          <a:custGeom>
            <a:rect l="l" t="t" r="r" b="b"/>
            <a:pathLst>
              <a:path w="9144000" h="640715">
                <a:moveTo>
                  <a:pt x="0" y="640719"/>
                </a:moveTo>
                <a:lnTo>
                  <a:pt x="0" y="0"/>
                </a:lnTo>
                <a:lnTo>
                  <a:pt x="9143999" y="0"/>
                </a:lnTo>
                <a:lnTo>
                  <a:pt x="9144000" y="640719"/>
                </a:lnTo>
                <a:lnTo>
                  <a:pt x="0" y="640719"/>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xfrm>
            <a:off x="1244600" y="350671"/>
            <a:ext cx="6654800" cy="574040"/>
          </a:xfrm>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4</a:t>
            </a:r>
            <a:r>
              <a:rPr spc="-5"/>
              <a:t>、净现值法和内含报酬率的比较</a:t>
            </a:r>
          </a:p>
        </p:txBody>
      </p:sp>
      <p:sp>
        <p:nvSpPr>
          <p:cNvPr id="4" name="object 4"/>
          <p:cNvSpPr txBox="1"/>
          <p:nvPr/>
        </p:nvSpPr>
        <p:spPr>
          <a:xfrm>
            <a:off x="764540" y="1720532"/>
            <a:ext cx="7493000" cy="2586990"/>
          </a:xfrm>
          <a:prstGeom prst="rect">
            <a:avLst/>
          </a:prstGeom>
        </p:spPr>
        <p:txBody>
          <a:bodyPr vert="horz" wrap="square" lIns="0" tIns="12700" rIns="0" bIns="0" rtlCol="0">
            <a:spAutoFit/>
          </a:bodyPr>
          <a:lstStyle/>
          <a:p>
            <a:pPr marL="12700" marR="5080">
              <a:lnSpc>
                <a:spcPct val="100000"/>
              </a:lnSpc>
              <a:spcBef>
                <a:spcPts val="100"/>
              </a:spcBef>
            </a:pPr>
            <a:r>
              <a:rPr sz="2800" spc="-5">
                <a:latin typeface="宋体"/>
                <a:cs typeface="宋体"/>
              </a:rPr>
              <a:t>在大多数情况下，净现值法和内含报酬率法的结论是一致的。但在互斥项目的选择时，有时二</a:t>
            </a:r>
            <a:r>
              <a:rPr sz="2800" spc="-50">
                <a:latin typeface="宋体"/>
                <a:cs typeface="宋体"/>
              </a:rPr>
              <a:t> </a:t>
            </a:r>
            <a:r>
              <a:rPr sz="2800" spc="-5">
                <a:latin typeface="宋体"/>
                <a:cs typeface="宋体"/>
              </a:rPr>
              <a:t>者的结论会不一致。不一致的原因主要有：</a:t>
            </a:r>
            <a:endParaRPr sz="2800">
              <a:latin typeface="宋体"/>
              <a:cs typeface="宋体"/>
            </a:endParaRPr>
          </a:p>
          <a:p>
            <a:pPr marL="12700">
              <a:lnSpc>
                <a:spcPct val="100000"/>
              </a:lnSpc>
              <a:spcBef>
                <a:spcPts val="1630"/>
              </a:spcBef>
            </a:pPr>
            <a:r>
              <a:rPr sz="2850" spc="-840">
                <a:latin typeface="Wingdings"/>
                <a:cs typeface="Wingdings"/>
              </a:rPr>
              <a:t></a:t>
            </a:r>
            <a:r>
              <a:rPr sz="2800" spc="-10">
                <a:latin typeface="宋体"/>
                <a:cs typeface="宋体"/>
              </a:rPr>
              <a:t>投资规模不同</a:t>
            </a:r>
            <a:endParaRPr sz="2800">
              <a:latin typeface="宋体"/>
              <a:cs typeface="宋体"/>
            </a:endParaRPr>
          </a:p>
          <a:p>
            <a:pPr marL="12700">
              <a:lnSpc>
                <a:spcPct val="100000"/>
              </a:lnSpc>
              <a:spcBef>
                <a:spcPts val="1620"/>
              </a:spcBef>
            </a:pPr>
            <a:r>
              <a:rPr sz="2850" spc="-840">
                <a:latin typeface="Wingdings"/>
                <a:cs typeface="Wingdings"/>
              </a:rPr>
              <a:t></a:t>
            </a:r>
            <a:r>
              <a:rPr sz="2800" spc="-5">
                <a:latin typeface="宋体"/>
                <a:cs typeface="宋体"/>
              </a:rPr>
              <a:t>现金流量发生的时间不同。</a:t>
            </a:r>
            <a:endParaRPr sz="280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4</a:t>
            </a:r>
            <a:r>
              <a:rPr/>
              <a:t>、净现值法和内含报酬率的比较（续一</a:t>
            </a:r>
            <a:r>
              <a:rPr spc="-50"/>
              <a:t>）</a:t>
            </a:r>
          </a:p>
        </p:txBody>
      </p:sp>
      <p:sp>
        <p:nvSpPr>
          <p:cNvPr id="3" name="object 3"/>
          <p:cNvSpPr txBox="1"/>
          <p:nvPr/>
        </p:nvSpPr>
        <p:spPr>
          <a:xfrm>
            <a:off x="688340" y="1318597"/>
            <a:ext cx="7809230" cy="899794"/>
          </a:xfrm>
          <a:prstGeom prst="rect">
            <a:avLst/>
          </a:prstGeom>
        </p:spPr>
        <p:txBody>
          <a:bodyPr vert="horz" wrap="square" lIns="0" tIns="5715" rIns="0" bIns="0" rtlCol="0">
            <a:spAutoFit/>
          </a:bodyPr>
          <a:lstStyle/>
          <a:p>
            <a:pPr marL="12700" marR="5080">
              <a:lnSpc>
                <a:spcPts val="3520"/>
              </a:lnSpc>
              <a:spcBef>
                <a:spcPts val="45"/>
              </a:spcBef>
            </a:pPr>
            <a:r>
              <a:rPr sz="2800" b="1">
                <a:latin typeface="Microsoft JhengHei"/>
                <a:cs typeface="Microsoft JhengHei"/>
              </a:rPr>
              <a:t>假设有两个项目</a:t>
            </a:r>
            <a:r>
              <a:rPr sz="2800" b="1">
                <a:latin typeface="Arial"/>
                <a:cs typeface="Arial"/>
              </a:rPr>
              <a:t>A</a:t>
            </a:r>
            <a:r>
              <a:rPr sz="2800" b="1">
                <a:latin typeface="Microsoft JhengHei"/>
                <a:cs typeface="Microsoft JhengHei"/>
              </a:rPr>
              <a:t>和</a:t>
            </a:r>
            <a:r>
              <a:rPr sz="2800" b="1">
                <a:latin typeface="Arial"/>
                <a:cs typeface="Arial"/>
              </a:rPr>
              <a:t>B</a:t>
            </a:r>
            <a:r>
              <a:rPr sz="2800" b="1">
                <a:latin typeface="Microsoft JhengHei"/>
                <a:cs typeface="Microsoft JhengHei"/>
              </a:rPr>
              <a:t>，项目</a:t>
            </a:r>
            <a:r>
              <a:rPr sz="2800" b="1">
                <a:latin typeface="Arial"/>
                <a:cs typeface="Arial"/>
              </a:rPr>
              <a:t>A</a:t>
            </a:r>
            <a:r>
              <a:rPr sz="2800" b="1">
                <a:latin typeface="Microsoft JhengHei"/>
                <a:cs typeface="Microsoft JhengHei"/>
              </a:rPr>
              <a:t>和</a:t>
            </a:r>
            <a:r>
              <a:rPr sz="2800" b="1">
                <a:latin typeface="Arial"/>
                <a:cs typeface="Arial"/>
              </a:rPr>
              <a:t>B</a:t>
            </a:r>
            <a:r>
              <a:rPr sz="2800" b="1" spc="-10">
                <a:latin typeface="Microsoft JhengHei"/>
                <a:cs typeface="Microsoft JhengHei"/>
              </a:rPr>
              <a:t>的相关数据如下</a:t>
            </a:r>
            <a:r>
              <a:rPr sz="2800" b="1" spc="-5">
                <a:latin typeface="Microsoft JhengHei"/>
                <a:cs typeface="Microsoft JhengHei"/>
              </a:rPr>
              <a:t>表，应选择哪个项目？</a:t>
            </a:r>
            <a:endParaRPr sz="2800">
              <a:latin typeface="Microsoft JhengHei"/>
              <a:cs typeface="Microsoft JhengHei"/>
            </a:endParaRPr>
          </a:p>
        </p:txBody>
      </p:sp>
      <p:pic>
        <p:nvPicPr>
          <p:cNvPr id="4" name="object 4"/>
          <p:cNvPicPr/>
          <p:nvPr/>
        </p:nvPicPr>
        <p:blipFill>
          <a:blip r:embed="rId2"/>
          <a:stretch>
            <a:fillRect/>
          </a:stretch>
        </p:blipFill>
        <p:spPr>
          <a:xfrm>
            <a:off x="762000" y="2590799"/>
            <a:ext cx="8077200" cy="42672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333375"/>
            <a:ext cx="9144000" cy="640715"/>
          </a:xfrm>
          <a:custGeom>
            <a:rect l="l" t="t" r="r" b="b"/>
            <a:pathLst>
              <a:path w="9144000" h="640715">
                <a:moveTo>
                  <a:pt x="0" y="640719"/>
                </a:moveTo>
                <a:lnTo>
                  <a:pt x="0" y="0"/>
                </a:lnTo>
                <a:lnTo>
                  <a:pt x="9143999" y="0"/>
                </a:lnTo>
                <a:lnTo>
                  <a:pt x="9144000" y="640719"/>
                </a:lnTo>
                <a:lnTo>
                  <a:pt x="0" y="640719"/>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4</a:t>
            </a:r>
            <a:r>
              <a:rPr/>
              <a:t>、净现值法和内含报酬率的比较（续二</a:t>
            </a:r>
            <a:r>
              <a:rPr spc="-50"/>
              <a:t>）</a:t>
            </a:r>
          </a:p>
        </p:txBody>
      </p:sp>
      <p:sp>
        <p:nvSpPr>
          <p:cNvPr id="4" name="object 4"/>
          <p:cNvSpPr txBox="1"/>
          <p:nvPr/>
        </p:nvSpPr>
        <p:spPr>
          <a:xfrm>
            <a:off x="916940" y="1796732"/>
            <a:ext cx="7967980" cy="3012440"/>
          </a:xfrm>
          <a:prstGeom prst="rect">
            <a:avLst/>
          </a:prstGeom>
        </p:spPr>
        <p:txBody>
          <a:bodyPr vert="horz" wrap="square" lIns="0" tIns="43180" rIns="0" bIns="0" rtlCol="0">
            <a:spAutoFit/>
          </a:bodyPr>
          <a:lstStyle/>
          <a:p>
            <a:pPr marL="12700" marR="479425">
              <a:lnSpc>
                <a:spcPts val="3200"/>
              </a:lnSpc>
              <a:spcBef>
                <a:spcPts val="340"/>
              </a:spcBef>
            </a:pPr>
            <a:r>
              <a:rPr sz="2800" spc="-5">
                <a:latin typeface="宋体"/>
                <a:cs typeface="宋体"/>
              </a:rPr>
              <a:t>如果两个项目不是互斥的，那么两个项目都应该</a:t>
            </a:r>
            <a:r>
              <a:rPr sz="2800">
                <a:latin typeface="宋体"/>
                <a:cs typeface="宋体"/>
              </a:rPr>
              <a:t>被选择。但如果</a:t>
            </a:r>
            <a:r>
              <a:rPr sz="2800">
                <a:latin typeface="Arial"/>
                <a:cs typeface="Arial"/>
              </a:rPr>
              <a:t>A</a:t>
            </a:r>
            <a:r>
              <a:rPr sz="2800">
                <a:latin typeface="宋体"/>
                <a:cs typeface="宋体"/>
              </a:rPr>
              <a:t>和</a:t>
            </a:r>
            <a:r>
              <a:rPr sz="2800">
                <a:latin typeface="Arial"/>
                <a:cs typeface="Arial"/>
              </a:rPr>
              <a:t>B</a:t>
            </a:r>
            <a:r>
              <a:rPr sz="2800" spc="-5">
                <a:latin typeface="宋体"/>
                <a:cs typeface="宋体"/>
              </a:rPr>
              <a:t>是互斥的，则按照净现值</a:t>
            </a:r>
            <a:endParaRPr sz="2800">
              <a:latin typeface="宋体"/>
              <a:cs typeface="宋体"/>
            </a:endParaRPr>
          </a:p>
          <a:p>
            <a:pPr marL="12700">
              <a:lnSpc>
                <a:spcPts val="3275"/>
              </a:lnSpc>
            </a:pPr>
            <a:r>
              <a:rPr sz="2800">
                <a:latin typeface="宋体"/>
                <a:cs typeface="宋体"/>
              </a:rPr>
              <a:t>法应该选择</a:t>
            </a:r>
            <a:r>
              <a:rPr sz="2800">
                <a:latin typeface="Arial"/>
                <a:cs typeface="Arial"/>
              </a:rPr>
              <a:t>B</a:t>
            </a:r>
            <a:r>
              <a:rPr sz="2800">
                <a:latin typeface="宋体"/>
                <a:cs typeface="宋体"/>
              </a:rPr>
              <a:t>，按照内含报酬率法应该选择</a:t>
            </a:r>
            <a:r>
              <a:rPr sz="2800">
                <a:latin typeface="Arial"/>
                <a:cs typeface="Arial"/>
              </a:rPr>
              <a:t>A</a:t>
            </a:r>
            <a:r>
              <a:rPr sz="2800" spc="-20">
                <a:latin typeface="宋体"/>
                <a:cs typeface="宋体"/>
              </a:rPr>
              <a:t>。无论</a:t>
            </a:r>
            <a:endParaRPr sz="2800">
              <a:latin typeface="宋体"/>
              <a:cs typeface="宋体"/>
            </a:endParaRPr>
          </a:p>
          <a:p>
            <a:pPr marL="12700" marR="479425" algn="just">
              <a:lnSpc>
                <a:spcPct val="100000"/>
              </a:lnSpc>
              <a:spcBef>
                <a:spcPts val="165"/>
              </a:spcBef>
            </a:pPr>
            <a:r>
              <a:rPr sz="2800" spc="-5">
                <a:latin typeface="宋体"/>
                <a:cs typeface="宋体"/>
              </a:rPr>
              <a:t>论是净现值法还是内含报酬率法，都对投资项目使用过程中产生的现金流量再投资时的报酬率做出了隐含的假设。净现值法对再投资率的假设更</a:t>
            </a:r>
            <a:r>
              <a:rPr sz="2800" spc="-15">
                <a:latin typeface="宋体"/>
                <a:cs typeface="宋体"/>
              </a:rPr>
              <a:t>合理些。</a:t>
            </a:r>
            <a:endParaRPr sz="2800">
              <a:latin typeface="宋体"/>
              <a:cs typeface="宋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333375"/>
            <a:ext cx="9144000" cy="579755"/>
          </a:xfrm>
          <a:custGeom>
            <a:rect l="l" t="t" r="r" b="b"/>
            <a:pathLst>
              <a:path w="9144000" h="579755">
                <a:moveTo>
                  <a:pt x="0" y="579699"/>
                </a:moveTo>
                <a:lnTo>
                  <a:pt x="0" y="0"/>
                </a:lnTo>
                <a:lnTo>
                  <a:pt x="9143999" y="0"/>
                </a:lnTo>
                <a:lnTo>
                  <a:pt x="9144000" y="579699"/>
                </a:lnTo>
                <a:lnTo>
                  <a:pt x="0" y="579699"/>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xfrm>
            <a:off x="596900" y="352418"/>
            <a:ext cx="7950200" cy="513080"/>
          </a:xfrm>
          <a:prstGeom prst="rect">
            <a:avLst/>
          </a:prstGeom>
        </p:spPr>
        <p:txBody>
          <a:bodyPr vert="horz" wrap="square" lIns="0" tIns="12700" rIns="0" bIns="0" rtlCol="0">
            <a:spAutoFit/>
          </a:bodyPr>
          <a:lstStyle/>
          <a:p>
            <a:pPr marL="12700">
              <a:lnSpc>
                <a:spcPct val="100000"/>
              </a:lnSpc>
              <a:spcBef>
                <a:spcPts val="100"/>
              </a:spcBef>
            </a:pPr>
            <a:r>
              <a:rPr sz="3200">
                <a:latin typeface="Times New Roman"/>
                <a:cs typeface="Times New Roman"/>
              </a:rPr>
              <a:t>5</a:t>
            </a:r>
            <a:r>
              <a:rPr sz="3200" spc="-5"/>
              <a:t>、多重内含报酬率与没有内含报酬率的问题</a:t>
            </a:r>
            <a:endParaRPr sz="3200">
              <a:latin typeface="Times New Roman"/>
              <a:cs typeface="Times New Roman"/>
            </a:endParaRPr>
          </a:p>
        </p:txBody>
      </p:sp>
      <p:sp>
        <p:nvSpPr>
          <p:cNvPr id="4" name="object 4"/>
          <p:cNvSpPr txBox="1"/>
          <p:nvPr/>
        </p:nvSpPr>
        <p:spPr>
          <a:xfrm>
            <a:off x="688340" y="1288992"/>
            <a:ext cx="8204200" cy="4505960"/>
          </a:xfrm>
          <a:prstGeom prst="rect">
            <a:avLst/>
          </a:prstGeom>
        </p:spPr>
        <p:txBody>
          <a:bodyPr vert="horz" wrap="square" lIns="0" tIns="12700" rIns="0" bIns="0" rtlCol="0">
            <a:spAutoFit/>
          </a:bodyPr>
          <a:lstStyle/>
          <a:p>
            <a:pPr marL="12700" marR="5080">
              <a:lnSpc>
                <a:spcPct val="150000"/>
              </a:lnSpc>
              <a:spcBef>
                <a:spcPts val="100"/>
              </a:spcBef>
            </a:pPr>
            <a:r>
              <a:rPr sz="2800" spc="-5">
                <a:latin typeface="宋体"/>
                <a:cs typeface="宋体"/>
              </a:rPr>
              <a:t>一般的投资项目通常是在最初发生净现金流出，而</a:t>
            </a:r>
            <a:r>
              <a:rPr sz="2800" spc="-50">
                <a:latin typeface="宋体"/>
                <a:cs typeface="宋体"/>
              </a:rPr>
              <a:t> </a:t>
            </a:r>
            <a:r>
              <a:rPr sz="2800" spc="-5">
                <a:latin typeface="宋体"/>
                <a:cs typeface="宋体"/>
              </a:rPr>
              <a:t>随后的项目存续期间内预期净现金流入。但在某些情情况下，投资项目未来期间的预期净现金流量有些</a:t>
            </a:r>
            <a:r>
              <a:rPr sz="2800" spc="-50">
                <a:latin typeface="宋体"/>
                <a:cs typeface="宋体"/>
              </a:rPr>
              <a:t> </a:t>
            </a:r>
            <a:r>
              <a:rPr sz="2800" spc="-5">
                <a:latin typeface="宋体"/>
                <a:cs typeface="宋体"/>
              </a:rPr>
              <a:t>为正，有些为负。甚至有的投资项目在项目开始时的的净现金流量就为正，而未来期间的预期净现金流</a:t>
            </a:r>
            <a:r>
              <a:rPr sz="2800" spc="-50">
                <a:latin typeface="宋体"/>
                <a:cs typeface="宋体"/>
              </a:rPr>
              <a:t> </a:t>
            </a:r>
            <a:r>
              <a:rPr sz="2800" spc="-5">
                <a:latin typeface="宋体"/>
                <a:cs typeface="宋体"/>
              </a:rPr>
              <a:t>量有正有负。在这些情况下，项目可能会出现多个内内含报酬率或者没有内含报酬率。</a:t>
            </a:r>
            <a:endParaRPr sz="2800">
              <a:latin typeface="宋体"/>
              <a:cs typeface="宋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333375"/>
            <a:ext cx="9144000" cy="640715"/>
          </a:xfrm>
          <a:custGeom>
            <a:rect l="l" t="t" r="r" b="b"/>
            <a:pathLst>
              <a:path w="9144000" h="640715">
                <a:moveTo>
                  <a:pt x="0" y="640719"/>
                </a:moveTo>
                <a:lnTo>
                  <a:pt x="0" y="0"/>
                </a:lnTo>
                <a:lnTo>
                  <a:pt x="9143999" y="0"/>
                </a:lnTo>
                <a:lnTo>
                  <a:pt x="9144000" y="640719"/>
                </a:lnTo>
                <a:lnTo>
                  <a:pt x="0" y="640719"/>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xfrm>
            <a:off x="1816100" y="380682"/>
            <a:ext cx="5511800" cy="574040"/>
          </a:xfrm>
          <a:prstGeom prst="rect">
            <a:avLst/>
          </a:prstGeom>
        </p:spPr>
        <p:txBody>
          <a:bodyPr vert="horz" wrap="square" lIns="0" tIns="12700" rIns="0" bIns="0" rtlCol="0">
            <a:spAutoFit/>
          </a:bodyPr>
          <a:lstStyle/>
          <a:p>
            <a:pPr marL="12700">
              <a:lnSpc>
                <a:spcPct val="100000"/>
              </a:lnSpc>
              <a:spcBef>
                <a:spcPts val="100"/>
              </a:spcBef>
            </a:pPr>
            <a:r>
              <a:rPr spc="-5"/>
              <a:t>二、特殊情形下的资本预算</a:t>
            </a:r>
          </a:p>
        </p:txBody>
      </p:sp>
      <p:sp>
        <p:nvSpPr>
          <p:cNvPr id="4" name="object 4"/>
          <p:cNvSpPr txBox="1"/>
          <p:nvPr/>
        </p:nvSpPr>
        <p:spPr>
          <a:xfrm>
            <a:off x="1145540" y="1412083"/>
            <a:ext cx="4905375" cy="3674745"/>
          </a:xfrm>
          <a:prstGeom prst="rect">
            <a:avLst/>
          </a:prstGeom>
        </p:spPr>
        <p:txBody>
          <a:bodyPr vert="horz" wrap="square" lIns="0" tIns="240029" rIns="0" bIns="0" rtlCol="0">
            <a:spAutoFit/>
          </a:bodyPr>
          <a:lstStyle/>
          <a:p>
            <a:pPr marL="12700">
              <a:lnSpc>
                <a:spcPct val="100000"/>
              </a:lnSpc>
              <a:spcBef>
                <a:spcPts val="1889"/>
              </a:spcBef>
            </a:pPr>
            <a:r>
              <a:rPr sz="3250" spc="-480">
                <a:latin typeface="Wingdings"/>
                <a:cs typeface="Wingdings"/>
              </a:rPr>
              <a:t></a:t>
            </a:r>
            <a:r>
              <a:rPr sz="3200" spc="-480">
                <a:latin typeface="宋体"/>
                <a:cs typeface="宋体"/>
              </a:rPr>
              <a:t>1</a:t>
            </a:r>
            <a:r>
              <a:rPr sz="3200" spc="-10">
                <a:latin typeface="宋体"/>
                <a:cs typeface="宋体"/>
              </a:rPr>
              <a:t>、风险性投资决策</a:t>
            </a:r>
            <a:endParaRPr sz="3200">
              <a:latin typeface="宋体"/>
              <a:cs typeface="宋体"/>
            </a:endParaRPr>
          </a:p>
          <a:p>
            <a:pPr marL="12700">
              <a:lnSpc>
                <a:spcPct val="100000"/>
              </a:lnSpc>
              <a:spcBef>
                <a:spcPts val="1860"/>
              </a:spcBef>
            </a:pPr>
            <a:r>
              <a:rPr sz="3250" spc="-480">
                <a:latin typeface="Wingdings"/>
                <a:cs typeface="Wingdings"/>
              </a:rPr>
              <a:t></a:t>
            </a:r>
            <a:r>
              <a:rPr sz="3200" spc="-480">
                <a:latin typeface="宋体"/>
                <a:cs typeface="宋体"/>
              </a:rPr>
              <a:t>2</a:t>
            </a:r>
            <a:r>
              <a:rPr sz="3200">
                <a:latin typeface="宋体"/>
                <a:cs typeface="宋体"/>
              </a:rPr>
              <a:t>、修正限制</a:t>
            </a:r>
            <a:r>
              <a:rPr sz="3200" spc="-10">
                <a:latin typeface="宋体"/>
                <a:cs typeface="宋体"/>
              </a:rPr>
              <a:t>（APV）</a:t>
            </a:r>
            <a:endParaRPr sz="3200">
              <a:latin typeface="宋体"/>
              <a:cs typeface="宋体"/>
            </a:endParaRPr>
          </a:p>
          <a:p>
            <a:pPr marL="12700">
              <a:lnSpc>
                <a:spcPct val="100000"/>
              </a:lnSpc>
              <a:spcBef>
                <a:spcPts val="1860"/>
              </a:spcBef>
            </a:pPr>
            <a:r>
              <a:rPr sz="3250" spc="-480">
                <a:latin typeface="Wingdings"/>
                <a:cs typeface="Wingdings"/>
              </a:rPr>
              <a:t></a:t>
            </a:r>
            <a:r>
              <a:rPr sz="3200" spc="-480">
                <a:latin typeface="宋体"/>
                <a:cs typeface="宋体"/>
              </a:rPr>
              <a:t>3</a:t>
            </a:r>
            <a:r>
              <a:rPr sz="3200" spc="-5">
                <a:latin typeface="宋体"/>
                <a:cs typeface="宋体"/>
              </a:rPr>
              <a:t>、通货膨胀下的资本预算</a:t>
            </a:r>
            <a:endParaRPr sz="3200">
              <a:latin typeface="宋体"/>
              <a:cs typeface="宋体"/>
            </a:endParaRPr>
          </a:p>
          <a:p>
            <a:pPr marL="12700">
              <a:lnSpc>
                <a:spcPct val="100000"/>
              </a:lnSpc>
              <a:spcBef>
                <a:spcPts val="1860"/>
              </a:spcBef>
            </a:pPr>
            <a:r>
              <a:rPr sz="3250" spc="-480">
                <a:latin typeface="Wingdings"/>
                <a:cs typeface="Wingdings"/>
              </a:rPr>
              <a:t></a:t>
            </a:r>
            <a:r>
              <a:rPr sz="3200" spc="-480">
                <a:latin typeface="宋体"/>
                <a:cs typeface="宋体"/>
              </a:rPr>
              <a:t>4</a:t>
            </a:r>
            <a:r>
              <a:rPr sz="3200" spc="-10">
                <a:latin typeface="宋体"/>
                <a:cs typeface="宋体"/>
              </a:rPr>
              <a:t>、国际项目分析</a:t>
            </a:r>
            <a:endParaRPr sz="3200">
              <a:latin typeface="宋体"/>
              <a:cs typeface="宋体"/>
            </a:endParaRPr>
          </a:p>
          <a:p>
            <a:pPr marL="12700">
              <a:lnSpc>
                <a:spcPct val="100000"/>
              </a:lnSpc>
              <a:spcBef>
                <a:spcPts val="1860"/>
              </a:spcBef>
            </a:pPr>
            <a:r>
              <a:rPr sz="3250" spc="-480">
                <a:latin typeface="Wingdings"/>
                <a:cs typeface="Wingdings"/>
              </a:rPr>
              <a:t></a:t>
            </a:r>
            <a:r>
              <a:rPr sz="3200" spc="-480">
                <a:latin typeface="宋体"/>
                <a:cs typeface="宋体"/>
              </a:rPr>
              <a:t>5</a:t>
            </a:r>
            <a:r>
              <a:rPr sz="3200" spc="-10">
                <a:latin typeface="宋体"/>
                <a:cs typeface="宋体"/>
              </a:rPr>
              <a:t>、实务期权</a:t>
            </a:r>
            <a:endParaRPr sz="3200">
              <a:latin typeface="宋体"/>
              <a:cs typeface="宋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333375"/>
            <a:ext cx="9144000" cy="640715"/>
          </a:xfrm>
          <a:custGeom>
            <a:rect l="l" t="t" r="r" b="b"/>
            <a:pathLst>
              <a:path w="9144000" h="640715">
                <a:moveTo>
                  <a:pt x="0" y="640719"/>
                </a:moveTo>
                <a:lnTo>
                  <a:pt x="0" y="0"/>
                </a:lnTo>
                <a:lnTo>
                  <a:pt x="9143999" y="0"/>
                </a:lnTo>
                <a:lnTo>
                  <a:pt x="9144000" y="640719"/>
                </a:lnTo>
                <a:lnTo>
                  <a:pt x="0" y="640719"/>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xfrm>
            <a:off x="2616200" y="350671"/>
            <a:ext cx="3911600" cy="574040"/>
          </a:xfrm>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1</a:t>
            </a:r>
            <a:r>
              <a:rPr spc="-10"/>
              <a:t>、风险性投资决策</a:t>
            </a:r>
          </a:p>
        </p:txBody>
      </p:sp>
      <p:sp>
        <p:nvSpPr>
          <p:cNvPr id="4" name="object 4"/>
          <p:cNvSpPr txBox="1"/>
          <p:nvPr/>
        </p:nvSpPr>
        <p:spPr>
          <a:xfrm>
            <a:off x="535940" y="851852"/>
            <a:ext cx="8559800" cy="5572760"/>
          </a:xfrm>
          <a:prstGeom prst="rect">
            <a:avLst/>
          </a:prstGeom>
        </p:spPr>
        <p:txBody>
          <a:bodyPr vert="horz" wrap="square" lIns="0" tIns="219710" rIns="0" bIns="0" rtlCol="0">
            <a:spAutoFit/>
          </a:bodyPr>
          <a:lstStyle/>
          <a:p>
            <a:pPr marL="12700">
              <a:lnSpc>
                <a:spcPct val="100000"/>
              </a:lnSpc>
              <a:spcBef>
                <a:spcPts val="1730"/>
              </a:spcBef>
            </a:pPr>
            <a:r>
              <a:rPr sz="2850" spc="-840">
                <a:latin typeface="Wingdings"/>
                <a:cs typeface="Wingdings"/>
              </a:rPr>
              <a:t></a:t>
            </a:r>
            <a:r>
              <a:rPr sz="2800" b="1" u="heavy" spc="-10">
                <a:uFill>
                  <a:solidFill>
                    <a:srgbClr val="000000"/>
                  </a:solidFill>
                </a:uFill>
                <a:latin typeface="Microsoft JhengHei"/>
                <a:cs typeface="Microsoft JhengHei"/>
              </a:rPr>
              <a:t>敏感性分析</a:t>
            </a:r>
            <a:endParaRPr sz="2800">
              <a:latin typeface="Microsoft JhengHei"/>
              <a:cs typeface="Microsoft JhengHei"/>
            </a:endParaRPr>
          </a:p>
          <a:p>
            <a:pPr marL="12700" marR="361315">
              <a:lnSpc>
                <a:spcPct val="100000"/>
              </a:lnSpc>
              <a:spcBef>
                <a:spcPts val="1670"/>
              </a:spcBef>
            </a:pPr>
            <a:r>
              <a:rPr sz="2800" spc="-5">
                <a:latin typeface="宋体"/>
                <a:cs typeface="宋体"/>
              </a:rPr>
              <a:t>敏感性分析研究了各种未知变量影响下的现金流，并计算当对这些变量做出错误估计时所产生的后果。</a:t>
            </a:r>
            <a:endParaRPr sz="2800">
              <a:latin typeface="宋体"/>
              <a:cs typeface="宋体"/>
            </a:endParaRPr>
          </a:p>
          <a:p>
            <a:pPr marL="12700" marR="5080">
              <a:lnSpc>
                <a:spcPct val="100000"/>
              </a:lnSpc>
            </a:pPr>
            <a:r>
              <a:rPr sz="2800" spc="-5">
                <a:latin typeface="宋体"/>
                <a:cs typeface="宋体"/>
              </a:rPr>
              <a:t>这种分析方法能够使管理者挖掘出哪些潜在的因素，确确定哪些额外信息是最有价值的并帮助发现那些不恰</a:t>
            </a:r>
            <a:r>
              <a:rPr sz="2800" spc="-50">
                <a:latin typeface="宋体"/>
                <a:cs typeface="宋体"/>
              </a:rPr>
              <a:t> </a:t>
            </a:r>
            <a:r>
              <a:rPr sz="2800" spc="-10">
                <a:latin typeface="宋体"/>
                <a:cs typeface="宋体"/>
              </a:rPr>
              <a:t>当的预测。</a:t>
            </a:r>
            <a:endParaRPr sz="2800">
              <a:latin typeface="宋体"/>
              <a:cs typeface="宋体"/>
            </a:endParaRPr>
          </a:p>
          <a:p>
            <a:pPr marL="12700">
              <a:lnSpc>
                <a:spcPct val="100000"/>
              </a:lnSpc>
              <a:spcBef>
                <a:spcPts val="1630"/>
              </a:spcBef>
            </a:pPr>
            <a:r>
              <a:rPr sz="2850" spc="-840">
                <a:latin typeface="Wingdings"/>
                <a:cs typeface="Wingdings"/>
              </a:rPr>
              <a:t></a:t>
            </a:r>
            <a:r>
              <a:rPr sz="2800" b="1" u="heavy" spc="-10">
                <a:uFill>
                  <a:solidFill>
                    <a:srgbClr val="000000"/>
                  </a:solidFill>
                </a:uFill>
                <a:latin typeface="Microsoft JhengHei"/>
                <a:cs typeface="Microsoft JhengHei"/>
              </a:rPr>
              <a:t>盈亏临界分析</a:t>
            </a:r>
            <a:endParaRPr sz="2800">
              <a:latin typeface="Microsoft JhengHei"/>
              <a:cs typeface="Microsoft JhengHei"/>
            </a:endParaRPr>
          </a:p>
          <a:p>
            <a:pPr marL="12700" marR="361315">
              <a:lnSpc>
                <a:spcPct val="100000"/>
              </a:lnSpc>
              <a:spcBef>
                <a:spcPts val="1670"/>
              </a:spcBef>
            </a:pPr>
            <a:r>
              <a:rPr sz="2800" spc="-5">
                <a:latin typeface="宋体"/>
                <a:cs typeface="宋体"/>
              </a:rPr>
              <a:t>盈亏临界分析关注，某个收入变量下降多少或者某个成本变量增加多少将会使净现值变为零。也即了解</a:t>
            </a:r>
            <a:endParaRPr sz="2800">
              <a:latin typeface="宋体"/>
              <a:cs typeface="宋体"/>
            </a:endParaRPr>
          </a:p>
          <a:p>
            <a:pPr marL="12700" marR="5080">
              <a:lnSpc>
                <a:spcPct val="100000"/>
              </a:lnSpc>
            </a:pPr>
            <a:r>
              <a:rPr sz="2800" spc="-5">
                <a:latin typeface="宋体"/>
                <a:cs typeface="宋体"/>
              </a:rPr>
              <a:t>项目净现值大于零所允许的收入变量和成本变量的波动</a:t>
            </a:r>
            <a:r>
              <a:rPr sz="2800" spc="-15">
                <a:latin typeface="宋体"/>
                <a:cs typeface="宋体"/>
              </a:rPr>
              <a:t>动幅度。</a:t>
            </a:r>
            <a:endParaRPr sz="2800">
              <a:latin typeface="宋体"/>
              <a:cs typeface="宋体"/>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333375"/>
            <a:ext cx="9144000" cy="640715"/>
          </a:xfrm>
          <a:custGeom>
            <a:rect l="l" t="t" r="r" b="b"/>
            <a:pathLst>
              <a:path w="9144000" h="640715">
                <a:moveTo>
                  <a:pt x="0" y="640719"/>
                </a:moveTo>
                <a:lnTo>
                  <a:pt x="0" y="0"/>
                </a:lnTo>
                <a:lnTo>
                  <a:pt x="9143999" y="0"/>
                </a:lnTo>
                <a:lnTo>
                  <a:pt x="9144000" y="640719"/>
                </a:lnTo>
                <a:lnTo>
                  <a:pt x="0" y="640719"/>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1612900">
              <a:lnSpc>
                <a:spcPct val="100000"/>
              </a:lnSpc>
              <a:spcBef>
                <a:spcPts val="100"/>
              </a:spcBef>
            </a:pPr>
            <a:r>
              <a:rPr>
                <a:latin typeface="Times New Roman"/>
                <a:cs typeface="Times New Roman"/>
              </a:rPr>
              <a:t>1</a:t>
            </a:r>
            <a:r>
              <a:rPr/>
              <a:t>、风险性投资决策（续</a:t>
            </a:r>
            <a:r>
              <a:rPr spc="-50"/>
              <a:t>）</a:t>
            </a:r>
          </a:p>
        </p:txBody>
      </p:sp>
      <p:sp>
        <p:nvSpPr>
          <p:cNvPr id="4" name="object 4"/>
          <p:cNvSpPr txBox="1"/>
          <p:nvPr/>
        </p:nvSpPr>
        <p:spPr>
          <a:xfrm>
            <a:off x="459740" y="1190983"/>
            <a:ext cx="8204200" cy="4975860"/>
          </a:xfrm>
          <a:prstGeom prst="rect">
            <a:avLst/>
          </a:prstGeom>
        </p:spPr>
        <p:txBody>
          <a:bodyPr vert="horz" wrap="square" lIns="0" tIns="240665" rIns="0" bIns="0" rtlCol="0">
            <a:spAutoFit/>
          </a:bodyPr>
          <a:lstStyle/>
          <a:p>
            <a:pPr marL="12700">
              <a:lnSpc>
                <a:spcPct val="100000"/>
              </a:lnSpc>
              <a:spcBef>
                <a:spcPts val="1895"/>
              </a:spcBef>
            </a:pPr>
            <a:r>
              <a:rPr sz="2850" spc="-840">
                <a:latin typeface="Wingdings"/>
                <a:cs typeface="Wingdings"/>
              </a:rPr>
              <a:t></a:t>
            </a:r>
            <a:r>
              <a:rPr sz="2800" b="1" u="heavy">
                <a:uFill>
                  <a:solidFill>
                    <a:srgbClr val="000000"/>
                  </a:solidFill>
                </a:uFill>
                <a:latin typeface="Microsoft JhengHei"/>
                <a:cs typeface="Microsoft JhengHei"/>
              </a:rPr>
              <a:t>模拟</a:t>
            </a:r>
            <a:r>
              <a:rPr sz="2800" b="1" u="heavy" spc="-10">
                <a:uFill>
                  <a:solidFill>
                    <a:srgbClr val="000000"/>
                  </a:solidFill>
                </a:uFill>
                <a:latin typeface="Microsoft JhengHei"/>
                <a:cs typeface="Microsoft JhengHei"/>
              </a:rPr>
              <a:t>（</a:t>
            </a:r>
            <a:r>
              <a:rPr sz="2800" b="1" u="heavy" spc="-10">
                <a:uFill>
                  <a:solidFill>
                    <a:srgbClr val="000000"/>
                  </a:solidFill>
                </a:uFill>
                <a:latin typeface="Arial"/>
                <a:cs typeface="Arial"/>
              </a:rPr>
              <a:t>simulation</a:t>
            </a:r>
            <a:r>
              <a:rPr sz="2800" b="1" u="heavy" spc="-10">
                <a:uFill>
                  <a:solidFill>
                    <a:srgbClr val="000000"/>
                  </a:solidFill>
                </a:uFill>
                <a:latin typeface="Microsoft JhengHei"/>
                <a:cs typeface="Microsoft JhengHei"/>
              </a:rPr>
              <a:t>）</a:t>
            </a:r>
            <a:r>
              <a:rPr sz="2800" b="1" u="heavy" spc="-25">
                <a:uFill>
                  <a:solidFill>
                    <a:srgbClr val="000000"/>
                  </a:solidFill>
                </a:uFill>
                <a:latin typeface="Microsoft JhengHei"/>
                <a:cs typeface="Microsoft JhengHei"/>
              </a:rPr>
              <a:t>分析</a:t>
            </a:r>
            <a:endParaRPr sz="2800">
              <a:latin typeface="Microsoft JhengHei"/>
              <a:cs typeface="Microsoft JhengHei"/>
            </a:endParaRPr>
          </a:p>
          <a:p>
            <a:pPr marL="12700" marR="5080" algn="just">
              <a:lnSpc>
                <a:spcPct val="100000"/>
              </a:lnSpc>
              <a:spcBef>
                <a:spcPts val="1835"/>
              </a:spcBef>
            </a:pPr>
            <a:r>
              <a:rPr sz="2800" spc="-5">
                <a:latin typeface="宋体"/>
                <a:cs typeface="宋体"/>
              </a:rPr>
              <a:t>计算机会基于管理者对各种情况可能性的预测给出几十万种不同的变量组合。每一种变量组合对应着一种方案。模拟分析将计算每一种变量组合的项目净现值值和其他一些盈利指标。从中得到项目盈利结果的概率分布，进而帮助管理者更好地做出投资决策。</a:t>
            </a:r>
            <a:endParaRPr sz="2800">
              <a:latin typeface="宋体"/>
              <a:cs typeface="宋体"/>
            </a:endParaRPr>
          </a:p>
          <a:p>
            <a:pPr marL="12700">
              <a:lnSpc>
                <a:spcPct val="100000"/>
              </a:lnSpc>
              <a:spcBef>
                <a:spcPts val="1630"/>
              </a:spcBef>
            </a:pPr>
            <a:r>
              <a:rPr sz="2850" spc="-840">
                <a:latin typeface="Wingdings"/>
                <a:cs typeface="Wingdings"/>
              </a:rPr>
              <a:t></a:t>
            </a:r>
            <a:r>
              <a:rPr sz="2800" b="1" u="heavy" spc="-10">
                <a:uFill>
                  <a:solidFill>
                    <a:srgbClr val="000000"/>
                  </a:solidFill>
                </a:uFill>
                <a:latin typeface="Microsoft JhengHei"/>
                <a:cs typeface="Microsoft JhengHei"/>
              </a:rPr>
              <a:t>风险调整技术</a:t>
            </a:r>
            <a:endParaRPr sz="2800">
              <a:latin typeface="Microsoft JhengHei"/>
              <a:cs typeface="Microsoft JhengHei"/>
            </a:endParaRPr>
          </a:p>
          <a:p>
            <a:pPr marL="596900" indent="-127635">
              <a:lnSpc>
                <a:spcPct val="100000"/>
              </a:lnSpc>
              <a:spcBef>
                <a:spcPts val="1620"/>
              </a:spcBef>
              <a:buSzPct val="98214"/>
              <a:buFont typeface="Arial"/>
              <a:buChar char="•"/>
              <a:tabLst>
                <a:tab pos="597535"/>
              </a:tabLst>
            </a:pPr>
            <a:r>
              <a:rPr sz="2800" spc="-5">
                <a:latin typeface="宋体"/>
                <a:cs typeface="宋体"/>
              </a:rPr>
              <a:t>按风险调整现金流量法</a:t>
            </a:r>
            <a:endParaRPr sz="2800">
              <a:latin typeface="宋体"/>
              <a:cs typeface="宋体"/>
            </a:endParaRPr>
          </a:p>
          <a:p>
            <a:pPr marL="596900" indent="-127635">
              <a:lnSpc>
                <a:spcPct val="100000"/>
              </a:lnSpc>
              <a:spcBef>
                <a:spcPts val="1620"/>
              </a:spcBef>
              <a:buSzPct val="98214"/>
              <a:buFont typeface="Arial"/>
              <a:buChar char="•"/>
              <a:tabLst>
                <a:tab pos="597535"/>
              </a:tabLst>
            </a:pPr>
            <a:r>
              <a:rPr sz="2800" spc="-10">
                <a:latin typeface="宋体"/>
                <a:cs typeface="宋体"/>
              </a:rPr>
              <a:t>按风险调整贴现率法</a:t>
            </a:r>
            <a:endParaRPr sz="2800">
              <a:latin typeface="宋体"/>
              <a:cs typeface="宋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333375"/>
            <a:ext cx="9144000" cy="640715"/>
          </a:xfrm>
          <a:custGeom>
            <a:rect l="l" t="t" r="r" b="b"/>
            <a:pathLst>
              <a:path w="9144000" h="640715">
                <a:moveTo>
                  <a:pt x="0" y="640719"/>
                </a:moveTo>
                <a:lnTo>
                  <a:pt x="0" y="0"/>
                </a:lnTo>
                <a:lnTo>
                  <a:pt x="9143999" y="0"/>
                </a:lnTo>
                <a:lnTo>
                  <a:pt x="9144000" y="640719"/>
                </a:lnTo>
                <a:lnTo>
                  <a:pt x="0" y="640719"/>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xfrm>
            <a:off x="3302000" y="350671"/>
            <a:ext cx="2540000" cy="574040"/>
          </a:xfrm>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2</a:t>
            </a:r>
            <a:r>
              <a:rPr spc="-10"/>
              <a:t>、修正现值</a:t>
            </a:r>
          </a:p>
        </p:txBody>
      </p:sp>
      <p:sp>
        <p:nvSpPr>
          <p:cNvPr id="4" name="object 4"/>
          <p:cNvSpPr txBox="1"/>
          <p:nvPr/>
        </p:nvSpPr>
        <p:spPr>
          <a:xfrm>
            <a:off x="329565" y="906626"/>
            <a:ext cx="8432800" cy="5764530"/>
          </a:xfrm>
          <a:prstGeom prst="rect">
            <a:avLst/>
          </a:prstGeom>
        </p:spPr>
        <p:txBody>
          <a:bodyPr vert="horz" wrap="square" lIns="0" tIns="196215" rIns="0" bIns="0" rtlCol="0">
            <a:spAutoFit/>
          </a:bodyPr>
          <a:lstStyle/>
          <a:p>
            <a:pPr marL="12700">
              <a:lnSpc>
                <a:spcPct val="100000"/>
              </a:lnSpc>
              <a:spcBef>
                <a:spcPts val="1545"/>
              </a:spcBef>
            </a:pPr>
            <a:r>
              <a:rPr sz="2850" spc="-840">
                <a:latin typeface="Wingdings"/>
                <a:cs typeface="Wingdings"/>
              </a:rPr>
              <a:t></a:t>
            </a:r>
            <a:r>
              <a:rPr sz="2800" b="1" spc="-15">
                <a:latin typeface="Microsoft JhengHei"/>
                <a:cs typeface="Microsoft JhengHei"/>
              </a:rPr>
              <a:t>修正现值</a:t>
            </a:r>
            <a:endParaRPr sz="2800">
              <a:latin typeface="Microsoft JhengHei"/>
              <a:cs typeface="Microsoft JhengHei"/>
            </a:endParaRPr>
          </a:p>
          <a:p>
            <a:pPr marL="12700" marR="125730">
              <a:lnSpc>
                <a:spcPct val="105500"/>
              </a:lnSpc>
              <a:spcBef>
                <a:spcPts val="1300"/>
              </a:spcBef>
            </a:pPr>
            <a:r>
              <a:rPr sz="2800">
                <a:latin typeface="宋体"/>
                <a:cs typeface="宋体"/>
              </a:rPr>
              <a:t>一个项目的修正现值</a:t>
            </a:r>
            <a:r>
              <a:rPr sz="2800" spc="-10">
                <a:latin typeface="宋体"/>
                <a:cs typeface="宋体"/>
              </a:rPr>
              <a:t>（</a:t>
            </a:r>
            <a:r>
              <a:rPr sz="2800" spc="-10">
                <a:latin typeface="Times New Roman"/>
                <a:cs typeface="Times New Roman"/>
              </a:rPr>
              <a:t>adjusted-present-</a:t>
            </a:r>
            <a:r>
              <a:rPr sz="2800">
                <a:latin typeface="Times New Roman"/>
                <a:cs typeface="Times New Roman"/>
              </a:rPr>
              <a:t>value,APV</a:t>
            </a:r>
            <a:r>
              <a:rPr sz="2800">
                <a:latin typeface="宋体"/>
                <a:cs typeface="宋体"/>
              </a:rPr>
              <a:t>）</a:t>
            </a:r>
            <a:r>
              <a:rPr sz="2800" spc="-50">
                <a:latin typeface="宋体"/>
                <a:cs typeface="宋体"/>
              </a:rPr>
              <a:t>主</a:t>
            </a:r>
            <a:r>
              <a:rPr sz="2800" spc="-10">
                <a:latin typeface="宋体"/>
                <a:cs typeface="宋体"/>
              </a:rPr>
              <a:t>要由五部分组成：</a:t>
            </a:r>
            <a:endParaRPr sz="2800">
              <a:latin typeface="宋体"/>
              <a:cs typeface="宋体"/>
            </a:endParaRPr>
          </a:p>
          <a:p>
            <a:pPr marL="469900" marR="5080" indent="127635">
              <a:lnSpc>
                <a:spcPct val="100000"/>
              </a:lnSpc>
              <a:spcBef>
                <a:spcPts val="1630"/>
              </a:spcBef>
              <a:buSzPct val="98214"/>
              <a:buFont typeface="Arial"/>
              <a:buChar char="•"/>
              <a:tabLst>
                <a:tab pos="597535"/>
              </a:tabLst>
            </a:pPr>
            <a:r>
              <a:rPr sz="2800">
                <a:latin typeface="宋体"/>
                <a:cs typeface="宋体"/>
              </a:rPr>
              <a:t>项目营业净现金流量（不考虑筹资成本）</a:t>
            </a:r>
            <a:r>
              <a:rPr sz="2800" spc="-15">
                <a:latin typeface="宋体"/>
                <a:cs typeface="宋体"/>
              </a:rPr>
              <a:t>按照全权</a:t>
            </a:r>
            <a:r>
              <a:rPr sz="2800">
                <a:latin typeface="宋体"/>
                <a:cs typeface="宋体"/>
              </a:rPr>
              <a:t>益（无负债）</a:t>
            </a:r>
            <a:r>
              <a:rPr sz="2800" spc="-5">
                <a:latin typeface="宋体"/>
                <a:cs typeface="宋体"/>
              </a:rPr>
              <a:t>筹资下的资本成本折算的现值</a:t>
            </a:r>
            <a:endParaRPr sz="2800">
              <a:latin typeface="宋体"/>
              <a:cs typeface="宋体"/>
            </a:endParaRPr>
          </a:p>
          <a:p>
            <a:pPr marL="469900" marR="5080" indent="127635">
              <a:lnSpc>
                <a:spcPct val="100000"/>
              </a:lnSpc>
              <a:spcBef>
                <a:spcPts val="1620"/>
              </a:spcBef>
              <a:buSzPct val="98214"/>
              <a:buFont typeface="Arial"/>
              <a:buChar char="•"/>
              <a:tabLst>
                <a:tab pos="597535"/>
              </a:tabLst>
            </a:pPr>
            <a:r>
              <a:rPr sz="2800" spc="-5">
                <a:latin typeface="宋体"/>
                <a:cs typeface="宋体"/>
              </a:rPr>
              <a:t>债务的税收利益的现值，即负债融资带来的税盾作</a:t>
            </a:r>
            <a:r>
              <a:rPr sz="2800" spc="-50">
                <a:latin typeface="宋体"/>
                <a:cs typeface="宋体"/>
              </a:rPr>
              <a:t>用</a:t>
            </a:r>
            <a:endParaRPr sz="2800">
              <a:latin typeface="宋体"/>
              <a:cs typeface="宋体"/>
            </a:endParaRPr>
          </a:p>
          <a:p>
            <a:pPr marL="596900" indent="-127635">
              <a:lnSpc>
                <a:spcPct val="100000"/>
              </a:lnSpc>
              <a:spcBef>
                <a:spcPts val="1620"/>
              </a:spcBef>
              <a:buSzPct val="98214"/>
              <a:buFont typeface="Arial"/>
              <a:buChar char="•"/>
              <a:tabLst>
                <a:tab pos="597535"/>
              </a:tabLst>
            </a:pPr>
            <a:r>
              <a:rPr sz="2800" spc="-5">
                <a:latin typeface="宋体"/>
                <a:cs typeface="宋体"/>
              </a:rPr>
              <a:t>项目筹资利息费用所导致的贴息或惩罚的现值</a:t>
            </a:r>
            <a:endParaRPr sz="2800">
              <a:latin typeface="宋体"/>
              <a:cs typeface="宋体"/>
            </a:endParaRPr>
          </a:p>
          <a:p>
            <a:pPr marL="596900" indent="-127635">
              <a:lnSpc>
                <a:spcPct val="100000"/>
              </a:lnSpc>
              <a:spcBef>
                <a:spcPts val="1620"/>
              </a:spcBef>
              <a:buSzPct val="98214"/>
              <a:buFont typeface="Arial"/>
              <a:buChar char="•"/>
              <a:tabLst>
                <a:tab pos="597535"/>
              </a:tabLst>
            </a:pPr>
            <a:r>
              <a:rPr sz="2800" spc="-10">
                <a:latin typeface="宋体"/>
                <a:cs typeface="宋体"/>
              </a:rPr>
              <a:t>新债券的发行成本</a:t>
            </a:r>
            <a:endParaRPr sz="2800">
              <a:latin typeface="宋体"/>
              <a:cs typeface="宋体"/>
            </a:endParaRPr>
          </a:p>
          <a:p>
            <a:pPr marL="596900" indent="-127635">
              <a:lnSpc>
                <a:spcPct val="100000"/>
              </a:lnSpc>
              <a:spcBef>
                <a:spcPts val="1620"/>
              </a:spcBef>
              <a:buSzPct val="98214"/>
              <a:buFont typeface="Arial"/>
              <a:buChar char="•"/>
              <a:tabLst>
                <a:tab pos="597535"/>
              </a:tabLst>
            </a:pPr>
            <a:r>
              <a:rPr sz="2800" spc="-10">
                <a:latin typeface="宋体"/>
                <a:cs typeface="宋体"/>
              </a:rPr>
              <a:t>财务困境成本</a:t>
            </a:r>
            <a:endParaRPr sz="2800">
              <a:latin typeface="宋体"/>
              <a:cs typeface="宋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333375"/>
            <a:ext cx="9144000" cy="640715"/>
          </a:xfrm>
          <a:custGeom>
            <a:rect l="l" t="t" r="r" b="b"/>
            <a:pathLst>
              <a:path w="9144000" h="640715">
                <a:moveTo>
                  <a:pt x="0" y="640719"/>
                </a:moveTo>
                <a:lnTo>
                  <a:pt x="0" y="0"/>
                </a:lnTo>
                <a:lnTo>
                  <a:pt x="9143999" y="0"/>
                </a:lnTo>
                <a:lnTo>
                  <a:pt x="9144000" y="640719"/>
                </a:lnTo>
                <a:lnTo>
                  <a:pt x="0" y="640719"/>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prstGeom prst="rect">
            <a:avLst/>
          </a:prstGeom>
        </p:spPr>
        <p:txBody>
          <a:bodyPr vert="horz" wrap="square" lIns="0" tIns="12700" rIns="0" bIns="0" rtlCol="0">
            <a:spAutoFit/>
          </a:bodyPr>
          <a:lstStyle/>
          <a:p>
            <a:pPr marL="2298700">
              <a:lnSpc>
                <a:spcPct val="100000"/>
              </a:lnSpc>
              <a:spcBef>
                <a:spcPts val="100"/>
              </a:spcBef>
            </a:pPr>
            <a:r>
              <a:rPr>
                <a:latin typeface="Times New Roman"/>
                <a:cs typeface="Times New Roman"/>
              </a:rPr>
              <a:t>2</a:t>
            </a:r>
            <a:r>
              <a:rPr/>
              <a:t>、修正现值（续</a:t>
            </a:r>
            <a:r>
              <a:rPr spc="-50"/>
              <a:t>）</a:t>
            </a:r>
          </a:p>
        </p:txBody>
      </p:sp>
      <p:sp>
        <p:nvSpPr>
          <p:cNvPr id="4" name="object 4"/>
          <p:cNvSpPr txBox="1"/>
          <p:nvPr/>
        </p:nvSpPr>
        <p:spPr>
          <a:xfrm>
            <a:off x="508952" y="1392390"/>
            <a:ext cx="2696210" cy="452120"/>
          </a:xfrm>
          <a:prstGeom prst="rect">
            <a:avLst/>
          </a:prstGeom>
        </p:spPr>
        <p:txBody>
          <a:bodyPr vert="horz" wrap="square" lIns="0" tIns="6350" rIns="0" bIns="0" rtlCol="0">
            <a:spAutoFit/>
          </a:bodyPr>
          <a:lstStyle/>
          <a:p>
            <a:pPr marL="12700">
              <a:lnSpc>
                <a:spcPct val="100000"/>
              </a:lnSpc>
              <a:spcBef>
                <a:spcPts val="50"/>
              </a:spcBef>
            </a:pPr>
            <a:r>
              <a:rPr sz="2850" spc="-220">
                <a:latin typeface="Wingdings"/>
                <a:cs typeface="Wingdings"/>
              </a:rPr>
              <a:t></a:t>
            </a:r>
            <a:r>
              <a:rPr sz="2800" spc="-220">
                <a:latin typeface="Times New Roman"/>
                <a:cs typeface="Times New Roman"/>
              </a:rPr>
              <a:t>APV</a:t>
            </a:r>
            <a:r>
              <a:rPr sz="2800" spc="-10">
                <a:latin typeface="宋体"/>
                <a:cs typeface="宋体"/>
              </a:rPr>
              <a:t>的计算公式</a:t>
            </a:r>
            <a:endParaRPr sz="2800">
              <a:latin typeface="宋体"/>
              <a:cs typeface="宋体"/>
            </a:endParaRPr>
          </a:p>
        </p:txBody>
      </p:sp>
      <p:pic>
        <p:nvPicPr>
          <p:cNvPr id="5" name="object 5"/>
          <p:cNvPicPr/>
          <p:nvPr/>
        </p:nvPicPr>
        <p:blipFill>
          <a:blip r:embed="rId2"/>
          <a:stretch>
            <a:fillRect/>
          </a:stretch>
        </p:blipFill>
        <p:spPr>
          <a:xfrm>
            <a:off x="685800" y="2209800"/>
            <a:ext cx="8458200" cy="4648200"/>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333375"/>
            <a:ext cx="9144000" cy="640715"/>
          </a:xfrm>
          <a:custGeom>
            <a:rect l="l" t="t" r="r" b="b"/>
            <a:pathLst>
              <a:path w="9144000" h="640715">
                <a:moveTo>
                  <a:pt x="0" y="640719"/>
                </a:moveTo>
                <a:lnTo>
                  <a:pt x="0" y="0"/>
                </a:lnTo>
                <a:lnTo>
                  <a:pt x="9143999" y="0"/>
                </a:lnTo>
                <a:lnTo>
                  <a:pt x="9144000" y="640719"/>
                </a:lnTo>
                <a:lnTo>
                  <a:pt x="0" y="640719"/>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xfrm>
            <a:off x="1930400" y="350671"/>
            <a:ext cx="5283200" cy="574040"/>
          </a:xfrm>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3</a:t>
            </a:r>
            <a:r>
              <a:rPr spc="-5"/>
              <a:t>、通货膨胀下的资本预算</a:t>
            </a:r>
          </a:p>
        </p:txBody>
      </p:sp>
      <p:sp>
        <p:nvSpPr>
          <p:cNvPr id="4" name="object 4"/>
          <p:cNvSpPr txBox="1"/>
          <p:nvPr/>
        </p:nvSpPr>
        <p:spPr>
          <a:xfrm>
            <a:off x="535940" y="1267770"/>
            <a:ext cx="8559800" cy="4609465"/>
          </a:xfrm>
          <a:prstGeom prst="rect">
            <a:avLst/>
          </a:prstGeom>
        </p:spPr>
        <p:txBody>
          <a:bodyPr vert="horz" wrap="square" lIns="0" tIns="66675" rIns="0" bIns="0" rtlCol="0">
            <a:spAutoFit/>
          </a:bodyPr>
          <a:lstStyle/>
          <a:p>
            <a:pPr marL="12700">
              <a:lnSpc>
                <a:spcPct val="100000"/>
              </a:lnSpc>
              <a:spcBef>
                <a:spcPts val="525"/>
              </a:spcBef>
            </a:pPr>
            <a:r>
              <a:rPr sz="2850" spc="-840">
                <a:latin typeface="Wingdings"/>
                <a:cs typeface="Wingdings"/>
              </a:rPr>
              <a:t></a:t>
            </a:r>
            <a:r>
              <a:rPr sz="2800" spc="-5">
                <a:latin typeface="宋体"/>
                <a:cs typeface="宋体"/>
              </a:rPr>
              <a:t>名义贴现率与实际贴现率的关系如下：</a:t>
            </a:r>
            <a:endParaRPr sz="2800">
              <a:latin typeface="宋体"/>
              <a:cs typeface="宋体"/>
            </a:endParaRPr>
          </a:p>
          <a:p>
            <a:pPr marL="12700">
              <a:lnSpc>
                <a:spcPct val="100000"/>
              </a:lnSpc>
              <a:spcBef>
                <a:spcPts val="470"/>
              </a:spcBef>
            </a:pPr>
            <a:r>
              <a:rPr sz="2800" b="1">
                <a:latin typeface="Microsoft JhengHei"/>
                <a:cs typeface="Microsoft JhengHei"/>
              </a:rPr>
              <a:t>（</a:t>
            </a:r>
            <a:r>
              <a:rPr sz="2800" b="1">
                <a:latin typeface="Arial"/>
                <a:cs typeface="Arial"/>
              </a:rPr>
              <a:t>1</a:t>
            </a:r>
            <a:r>
              <a:rPr sz="2800" b="1">
                <a:latin typeface="Microsoft JhengHei"/>
                <a:cs typeface="Microsoft JhengHei"/>
              </a:rPr>
              <a:t>＋名义贴现率）＝（</a:t>
            </a:r>
            <a:r>
              <a:rPr sz="2800" b="1">
                <a:latin typeface="Arial"/>
                <a:cs typeface="Arial"/>
              </a:rPr>
              <a:t>1</a:t>
            </a:r>
            <a:r>
              <a:rPr sz="2800" b="1">
                <a:latin typeface="Microsoft JhengHei"/>
                <a:cs typeface="Microsoft JhengHei"/>
              </a:rPr>
              <a:t>＋实际贴现率）（</a:t>
            </a:r>
            <a:r>
              <a:rPr sz="2800" b="1">
                <a:latin typeface="Arial"/>
                <a:cs typeface="Arial"/>
              </a:rPr>
              <a:t>1</a:t>
            </a:r>
            <a:r>
              <a:rPr sz="2800" b="1" spc="-15">
                <a:latin typeface="Microsoft JhengHei"/>
                <a:cs typeface="Microsoft JhengHei"/>
              </a:rPr>
              <a:t>＋通货膨</a:t>
            </a:r>
            <a:endParaRPr sz="2800">
              <a:latin typeface="Microsoft JhengHei"/>
              <a:cs typeface="Microsoft JhengHei"/>
            </a:endParaRPr>
          </a:p>
          <a:p>
            <a:pPr marL="12700">
              <a:lnSpc>
                <a:spcPct val="100000"/>
              </a:lnSpc>
              <a:spcBef>
                <a:spcPts val="865"/>
              </a:spcBef>
            </a:pPr>
            <a:r>
              <a:rPr sz="2800" b="1">
                <a:latin typeface="Microsoft JhengHei"/>
                <a:cs typeface="Microsoft JhengHei"/>
              </a:rPr>
              <a:t>膨胀率</a:t>
            </a:r>
            <a:r>
              <a:rPr sz="2800" b="1" spc="-50">
                <a:latin typeface="Microsoft JhengHei"/>
                <a:cs typeface="Microsoft JhengHei"/>
              </a:rPr>
              <a:t>）</a:t>
            </a:r>
            <a:endParaRPr sz="2800">
              <a:latin typeface="Microsoft JhengHei"/>
              <a:cs typeface="Microsoft JhengHei"/>
            </a:endParaRPr>
          </a:p>
          <a:p>
            <a:pPr>
              <a:lnSpc>
                <a:spcPct val="100000"/>
              </a:lnSpc>
              <a:spcBef>
                <a:spcPts val="25"/>
              </a:spcBef>
            </a:pPr>
            <a:endParaRPr sz="2150">
              <a:latin typeface="Microsoft JhengHei"/>
              <a:cs typeface="Microsoft JhengHei"/>
            </a:endParaRPr>
          </a:p>
          <a:p>
            <a:pPr marL="12700" marR="5080">
              <a:lnSpc>
                <a:spcPct val="119800"/>
              </a:lnSpc>
            </a:pPr>
            <a:r>
              <a:rPr sz="2850" spc="-840">
                <a:latin typeface="Wingdings"/>
                <a:cs typeface="Wingdings"/>
              </a:rPr>
              <a:t></a:t>
            </a:r>
            <a:r>
              <a:rPr sz="2800" spc="-5">
                <a:latin typeface="宋体"/>
                <a:cs typeface="宋体"/>
              </a:rPr>
              <a:t>通货膨胀对项目现金流量的影响一方面表现为未来</a:t>
            </a:r>
            <a:r>
              <a:rPr sz="2800" spc="700">
                <a:latin typeface="宋体"/>
                <a:cs typeface="宋体"/>
              </a:rPr>
              <a:t> </a:t>
            </a:r>
            <a:r>
              <a:rPr sz="2800" spc="-5">
                <a:latin typeface="宋体"/>
                <a:cs typeface="宋体"/>
              </a:rPr>
              <a:t>经营现金流量的增加，如名义销售价格增加所导致的</a:t>
            </a:r>
            <a:r>
              <a:rPr sz="2800" spc="-50">
                <a:latin typeface="宋体"/>
                <a:cs typeface="宋体"/>
              </a:rPr>
              <a:t> </a:t>
            </a:r>
            <a:r>
              <a:rPr sz="2800" spc="-5">
                <a:latin typeface="宋体"/>
                <a:cs typeface="宋体"/>
              </a:rPr>
              <a:t>销售收入增加，另一方面表现为未来经营现金流量的减减少，如原材料价格上涨所导致的现金流出增加。但</a:t>
            </a:r>
            <a:r>
              <a:rPr sz="2800" spc="-50">
                <a:latin typeface="宋体"/>
                <a:cs typeface="宋体"/>
              </a:rPr>
              <a:t> </a:t>
            </a:r>
            <a:r>
              <a:rPr sz="2800" spc="-5">
                <a:latin typeface="宋体"/>
                <a:cs typeface="宋体"/>
              </a:rPr>
              <a:t>是，通货膨胀对收入和成本的影响并不是完全一致的。</a:t>
            </a:r>
            <a:endParaRPr sz="2800">
              <a:latin typeface="宋体"/>
              <a:cs typeface="宋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0" y="333375"/>
            <a:ext cx="9144000" cy="640715"/>
          </a:xfrm>
          <a:custGeom>
            <a:rect l="l" t="t" r="r" b="b"/>
            <a:pathLst>
              <a:path w="9144000" h="640715">
                <a:moveTo>
                  <a:pt x="0" y="640719"/>
                </a:moveTo>
                <a:lnTo>
                  <a:pt x="0" y="0"/>
                </a:lnTo>
                <a:lnTo>
                  <a:pt x="9143999" y="0"/>
                </a:lnTo>
                <a:lnTo>
                  <a:pt x="9144000" y="640719"/>
                </a:lnTo>
                <a:lnTo>
                  <a:pt x="0" y="640719"/>
                </a:lnTo>
                <a:close/>
              </a:path>
            </a:pathLst>
          </a:custGeom>
          <a:solidFill>
            <a:srgbClr val="99CCFF"/>
          </a:solidFill>
        </p:spPr>
        <p:txBody>
          <a:bodyPr wrap="square" lIns="0" tIns="0" rIns="0" bIns="0" rtlCol="0"/>
          <a:lstStyle/>
          <a:p/>
        </p:txBody>
      </p:sp>
      <p:sp>
        <p:nvSpPr>
          <p:cNvPr id="3" name="object 3"/>
          <p:cNvSpPr txBox="1">
            <a:spLocks noGrp="1"/>
          </p:cNvSpPr>
          <p:nvPr>
            <p:ph type="title"/>
          </p:nvPr>
        </p:nvSpPr>
        <p:spPr>
          <a:xfrm>
            <a:off x="2844800" y="350671"/>
            <a:ext cx="3454400" cy="574040"/>
          </a:xfrm>
          <a:prstGeom prst="rect">
            <a:avLst/>
          </a:prstGeom>
        </p:spPr>
        <p:txBody>
          <a:bodyPr vert="horz" wrap="square" lIns="0" tIns="12700" rIns="0" bIns="0" rtlCol="0">
            <a:spAutoFit/>
          </a:bodyPr>
          <a:lstStyle/>
          <a:p>
            <a:pPr marL="12700">
              <a:lnSpc>
                <a:spcPct val="100000"/>
              </a:lnSpc>
              <a:spcBef>
                <a:spcPts val="100"/>
              </a:spcBef>
            </a:pPr>
            <a:r>
              <a:rPr>
                <a:latin typeface="Times New Roman"/>
                <a:cs typeface="Times New Roman"/>
              </a:rPr>
              <a:t>4</a:t>
            </a:r>
            <a:r>
              <a:rPr spc="-10"/>
              <a:t>、国际项目分析</a:t>
            </a:r>
          </a:p>
        </p:txBody>
      </p:sp>
      <p:sp>
        <p:nvSpPr>
          <p:cNvPr id="4" name="object 4"/>
          <p:cNvSpPr txBox="1"/>
          <p:nvPr/>
        </p:nvSpPr>
        <p:spPr>
          <a:xfrm>
            <a:off x="535940" y="1312901"/>
            <a:ext cx="7848600" cy="3695700"/>
          </a:xfrm>
          <a:prstGeom prst="rect">
            <a:avLst/>
          </a:prstGeom>
        </p:spPr>
        <p:txBody>
          <a:bodyPr vert="horz" wrap="square" lIns="0" tIns="240665" rIns="0" bIns="0" rtlCol="0">
            <a:spAutoFit/>
          </a:bodyPr>
          <a:lstStyle/>
          <a:p>
            <a:pPr marL="12700">
              <a:lnSpc>
                <a:spcPct val="100000"/>
              </a:lnSpc>
              <a:spcBef>
                <a:spcPts val="1895"/>
              </a:spcBef>
            </a:pPr>
            <a:r>
              <a:rPr sz="2850" spc="-210">
                <a:latin typeface="Wingdings"/>
                <a:cs typeface="Wingdings"/>
              </a:rPr>
              <a:t></a:t>
            </a:r>
            <a:r>
              <a:rPr sz="2800" b="1" spc="-210">
                <a:latin typeface="Microsoft JhengHei"/>
                <a:cs typeface="Microsoft JhengHei"/>
              </a:rPr>
              <a:t>（</a:t>
            </a:r>
            <a:r>
              <a:rPr sz="2800" b="1" spc="-210">
                <a:latin typeface="Arial"/>
                <a:cs typeface="Arial"/>
              </a:rPr>
              <a:t>1</a:t>
            </a:r>
            <a:r>
              <a:rPr sz="2800" b="1" spc="-210">
                <a:latin typeface="Microsoft JhengHei"/>
                <a:cs typeface="Microsoft JhengHei"/>
              </a:rPr>
              <a:t>）</a:t>
            </a:r>
            <a:r>
              <a:rPr sz="2800" b="1" spc="-5">
                <a:latin typeface="Microsoft JhengHei"/>
                <a:cs typeface="Microsoft JhengHei"/>
              </a:rPr>
              <a:t>国际项目资本预算的主体</a:t>
            </a:r>
            <a:endParaRPr sz="2800">
              <a:latin typeface="Microsoft JhengHei"/>
              <a:cs typeface="Microsoft JhengHei"/>
            </a:endParaRPr>
          </a:p>
          <a:p>
            <a:pPr marL="12700" marR="5080">
              <a:lnSpc>
                <a:spcPct val="100000"/>
              </a:lnSpc>
              <a:spcBef>
                <a:spcPts val="1835"/>
              </a:spcBef>
            </a:pPr>
            <a:r>
              <a:rPr sz="2800" b="1" spc="-5">
                <a:latin typeface="Microsoft JhengHei"/>
                <a:cs typeface="Microsoft JhengHei"/>
              </a:rPr>
              <a:t>从理论上来看，对于国际项目资本预算主体的确定</a:t>
            </a:r>
            <a:r>
              <a:rPr sz="2800" b="1" spc="-10">
                <a:latin typeface="Microsoft JhengHei"/>
                <a:cs typeface="Microsoft JhengHei"/>
              </a:rPr>
              <a:t>有三种观点：</a:t>
            </a:r>
            <a:endParaRPr sz="2800">
              <a:latin typeface="Microsoft JhengHei"/>
              <a:cs typeface="Microsoft JhengHei"/>
            </a:endParaRPr>
          </a:p>
          <a:p>
            <a:pPr marL="596900" indent="-127635">
              <a:lnSpc>
                <a:spcPct val="100000"/>
              </a:lnSpc>
              <a:spcBef>
                <a:spcPts val="1630"/>
              </a:spcBef>
              <a:buSzPct val="98214"/>
              <a:buFont typeface="Arial"/>
              <a:buChar char="•"/>
              <a:tabLst>
                <a:tab pos="597535"/>
              </a:tabLst>
            </a:pPr>
            <a:r>
              <a:rPr sz="2800" b="1" spc="-10">
                <a:latin typeface="Microsoft JhengHei"/>
                <a:cs typeface="Microsoft JhengHei"/>
              </a:rPr>
              <a:t>应该以母公司为主体</a:t>
            </a:r>
            <a:endParaRPr sz="2800">
              <a:latin typeface="Microsoft JhengHei"/>
              <a:cs typeface="Microsoft JhengHei"/>
            </a:endParaRPr>
          </a:p>
          <a:p>
            <a:pPr marL="596900" indent="-127635">
              <a:lnSpc>
                <a:spcPct val="100000"/>
              </a:lnSpc>
              <a:spcBef>
                <a:spcPts val="1620"/>
              </a:spcBef>
              <a:buSzPct val="98214"/>
              <a:buFont typeface="Arial"/>
              <a:buChar char="•"/>
              <a:tabLst>
                <a:tab pos="597535"/>
              </a:tabLst>
            </a:pPr>
            <a:r>
              <a:rPr sz="2800" b="1" spc="-10">
                <a:latin typeface="Microsoft JhengHei"/>
                <a:cs typeface="Microsoft JhengHei"/>
              </a:rPr>
              <a:t>应该以子公司为主体</a:t>
            </a:r>
            <a:endParaRPr sz="2800">
              <a:latin typeface="Microsoft JhengHei"/>
              <a:cs typeface="Microsoft JhengHei"/>
            </a:endParaRPr>
          </a:p>
          <a:p>
            <a:pPr marL="596900" indent="-127635">
              <a:lnSpc>
                <a:spcPct val="100000"/>
              </a:lnSpc>
              <a:spcBef>
                <a:spcPts val="1620"/>
              </a:spcBef>
              <a:buSzPct val="98214"/>
              <a:buFont typeface="Arial"/>
              <a:buChar char="•"/>
              <a:tabLst>
                <a:tab pos="597535"/>
              </a:tabLst>
            </a:pPr>
            <a:r>
              <a:rPr sz="2800" b="1" spc="-5">
                <a:latin typeface="Microsoft JhengHei"/>
                <a:cs typeface="Microsoft JhengHei"/>
              </a:rPr>
              <a:t>应该以子公司和母公司为主体分别进行评价</a:t>
            </a:r>
            <a:endParaRPr sz="2800">
              <a:latin typeface="Microsoft JhengHei"/>
              <a:cs typeface="Microsoft JhengHei"/>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35940" y="1472122"/>
            <a:ext cx="8131175" cy="5177790"/>
          </a:xfrm>
          <a:prstGeom prst="rect">
            <a:avLst/>
          </a:prstGeom>
        </p:spPr>
        <p:txBody>
          <a:bodyPr vert="horz" wrap="square" lIns="0" tIns="6350" rIns="0" bIns="0" rtlCol="0">
            <a:spAutoFit/>
          </a:bodyPr>
          <a:lstStyle/>
          <a:p>
            <a:pPr marL="12700">
              <a:lnSpc>
                <a:spcPct val="100000"/>
              </a:lnSpc>
              <a:spcBef>
                <a:spcPts val="50"/>
              </a:spcBef>
            </a:pPr>
            <a:r>
              <a:rPr sz="2850" spc="-210">
                <a:latin typeface="Wingdings"/>
                <a:cs typeface="Wingdings"/>
              </a:rPr>
              <a:t></a:t>
            </a:r>
            <a:r>
              <a:rPr sz="2800" b="1" spc="-210">
                <a:latin typeface="Microsoft JhengHei"/>
                <a:cs typeface="Microsoft JhengHei"/>
              </a:rPr>
              <a:t>（</a:t>
            </a:r>
            <a:r>
              <a:rPr sz="2800" b="1" spc="-210">
                <a:latin typeface="Arial"/>
                <a:cs typeface="Arial"/>
              </a:rPr>
              <a:t>2</a:t>
            </a:r>
            <a:r>
              <a:rPr sz="2800" b="1" spc="-210">
                <a:latin typeface="Microsoft JhengHei"/>
                <a:cs typeface="Microsoft JhengHei"/>
              </a:rPr>
              <a:t>）</a:t>
            </a:r>
            <a:r>
              <a:rPr sz="2800" b="1" spc="-10">
                <a:latin typeface="Microsoft JhengHei"/>
                <a:cs typeface="Microsoft JhengHei"/>
              </a:rPr>
              <a:t>国家风险分析和评估</a:t>
            </a:r>
            <a:endParaRPr sz="2800">
              <a:latin typeface="Microsoft JhengHei"/>
              <a:cs typeface="Microsoft JhengHei"/>
            </a:endParaRPr>
          </a:p>
          <a:p>
            <a:pPr>
              <a:lnSpc>
                <a:spcPct val="100000"/>
              </a:lnSpc>
              <a:spcBef>
                <a:spcPts val="40"/>
              </a:spcBef>
            </a:pPr>
            <a:endParaRPr sz="1900">
              <a:latin typeface="Microsoft JhengHei"/>
              <a:cs typeface="Microsoft JhengHei"/>
            </a:endParaRPr>
          </a:p>
          <a:p>
            <a:pPr marL="139700" indent="-127635">
              <a:lnSpc>
                <a:spcPct val="100000"/>
              </a:lnSpc>
              <a:spcBef>
                <a:spcPts val="5"/>
              </a:spcBef>
              <a:buSzPct val="98214"/>
              <a:buFont typeface="Arial"/>
              <a:buChar char="•"/>
              <a:tabLst>
                <a:tab pos="140335"/>
              </a:tabLst>
            </a:pPr>
            <a:r>
              <a:rPr sz="2800" b="1" spc="-15">
                <a:latin typeface="Microsoft JhengHei"/>
                <a:cs typeface="Microsoft JhengHei"/>
              </a:rPr>
              <a:t>政治风险</a:t>
            </a:r>
            <a:endParaRPr sz="2800">
              <a:latin typeface="Microsoft JhengHei"/>
              <a:cs typeface="Microsoft JhengHei"/>
            </a:endParaRPr>
          </a:p>
          <a:p>
            <a:pPr marL="469900" marR="5080">
              <a:lnSpc>
                <a:spcPts val="5040"/>
              </a:lnSpc>
              <a:spcBef>
                <a:spcPts val="434"/>
              </a:spcBef>
            </a:pPr>
            <a:r>
              <a:rPr sz="2850" spc="-840">
                <a:latin typeface="Wingdings"/>
                <a:cs typeface="Wingdings"/>
              </a:rPr>
              <a:t></a:t>
            </a:r>
            <a:r>
              <a:rPr sz="2800" spc="-5">
                <a:latin typeface="宋体"/>
                <a:cs typeface="宋体"/>
              </a:rPr>
              <a:t>政治风险是指东道国发生的政治事件或东道国与其他国家的政治关系发生的变化对跨国公司造成</a:t>
            </a:r>
            <a:r>
              <a:rPr sz="2800" spc="-10">
                <a:latin typeface="宋体"/>
                <a:cs typeface="宋体"/>
              </a:rPr>
              <a:t>不利影响的风险</a:t>
            </a:r>
            <a:endParaRPr sz="2800">
              <a:latin typeface="宋体"/>
              <a:cs typeface="宋体"/>
            </a:endParaRPr>
          </a:p>
          <a:p>
            <a:pPr marL="469900" marR="5080">
              <a:lnSpc>
                <a:spcPts val="5040"/>
              </a:lnSpc>
            </a:pPr>
            <a:r>
              <a:rPr sz="2850" spc="-840">
                <a:latin typeface="Wingdings"/>
                <a:cs typeface="Wingdings"/>
              </a:rPr>
              <a:t></a:t>
            </a:r>
            <a:r>
              <a:rPr sz="2800" spc="-5">
                <a:latin typeface="宋体"/>
                <a:cs typeface="宋体"/>
              </a:rPr>
              <a:t>根据影响的范围，政治风险可分为宏观政治风险</a:t>
            </a:r>
            <a:r>
              <a:rPr sz="2800" spc="-10">
                <a:latin typeface="宋体"/>
                <a:cs typeface="宋体"/>
              </a:rPr>
              <a:t>和微观政治风险</a:t>
            </a:r>
            <a:endParaRPr sz="2800">
              <a:latin typeface="宋体"/>
              <a:cs typeface="宋体"/>
            </a:endParaRPr>
          </a:p>
          <a:p>
            <a:pPr marL="469900">
              <a:lnSpc>
                <a:spcPct val="100000"/>
              </a:lnSpc>
              <a:spcBef>
                <a:spcPts val="1185"/>
              </a:spcBef>
            </a:pPr>
            <a:r>
              <a:rPr sz="2850" spc="-840">
                <a:latin typeface="Wingdings"/>
                <a:cs typeface="Wingdings"/>
              </a:rPr>
              <a:t></a:t>
            </a:r>
            <a:r>
              <a:rPr sz="2800" spc="-5">
                <a:latin typeface="宋体"/>
                <a:cs typeface="宋体"/>
              </a:rPr>
              <a:t>根据跨国公司受影响的方式，政治风险可分为转</a:t>
            </a:r>
            <a:endParaRPr sz="2800">
              <a:latin typeface="宋体"/>
              <a:cs typeface="宋体"/>
            </a:endParaRPr>
          </a:p>
        </p:txBody>
      </p:sp>
      <p:sp>
        <p:nvSpPr>
          <p:cNvPr id="3" name="object 3"/>
          <p:cNvSpPr/>
          <p:nvPr/>
        </p:nvSpPr>
        <p:spPr>
          <a:xfrm>
            <a:off x="0" y="333375"/>
            <a:ext cx="9144000" cy="640715"/>
          </a:xfrm>
          <a:custGeom>
            <a:rect l="l" t="t" r="r" b="b"/>
            <a:pathLst>
              <a:path w="9144000" h="640715">
                <a:moveTo>
                  <a:pt x="0" y="640719"/>
                </a:moveTo>
                <a:lnTo>
                  <a:pt x="0" y="0"/>
                </a:lnTo>
                <a:lnTo>
                  <a:pt x="9143999" y="0"/>
                </a:lnTo>
                <a:lnTo>
                  <a:pt x="9144000" y="640719"/>
                </a:lnTo>
                <a:lnTo>
                  <a:pt x="0" y="640719"/>
                </a:lnTo>
                <a:close/>
              </a:path>
            </a:pathLst>
          </a:custGeom>
          <a:solidFill>
            <a:srgbClr val="99CCFF"/>
          </a:solidFill>
        </p:spPr>
        <p:txBody>
          <a:bodyPr wrap="square" lIns="0" tIns="0" rIns="0" bIns="0" rtlCol="0"/>
          <a:lstStyle/>
          <a:p/>
        </p:txBody>
      </p:sp>
      <p:sp>
        <p:nvSpPr>
          <p:cNvPr id="4" name="object 4"/>
          <p:cNvSpPr txBox="1">
            <a:spLocks noGrp="1"/>
          </p:cNvSpPr>
          <p:nvPr>
            <p:ph type="title"/>
          </p:nvPr>
        </p:nvSpPr>
        <p:spPr>
          <a:prstGeom prst="rect">
            <a:avLst/>
          </a:prstGeom>
        </p:spPr>
        <p:txBody>
          <a:bodyPr vert="horz" wrap="square" lIns="0" tIns="12700" rIns="0" bIns="0" rtlCol="0">
            <a:spAutoFit/>
          </a:bodyPr>
          <a:lstStyle/>
          <a:p>
            <a:pPr marL="1841500">
              <a:lnSpc>
                <a:spcPct val="100000"/>
              </a:lnSpc>
              <a:spcBef>
                <a:spcPts val="100"/>
              </a:spcBef>
            </a:pPr>
            <a:r>
              <a:rPr>
                <a:latin typeface="Times New Roman"/>
                <a:cs typeface="Times New Roman"/>
              </a:rPr>
              <a:t>4</a:t>
            </a:r>
            <a:r>
              <a:rPr/>
              <a:t>、国际项目分析（续</a:t>
            </a:r>
            <a:r>
              <a:rPr spc="-50"/>
              <a:t>）</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https://d.book118.com/665233041014011042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19</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19</vt:i4>
      </vt:variant>
    </vt:vector>
  </HeadingPairs>
  <TitlesOfParts>
    <vt:vector baseType="lpstr" size="26">
      <vt:lpstr>Arial</vt:lpstr>
      <vt:lpstr>Calibri</vt:lpstr>
      <vt:lpstr>宋体</vt:lpstr>
      <vt:lpstr>Microsoft JhengHei</vt:lpstr>
      <vt:lpstr>Wingdings</vt:lpstr>
      <vt:lpstr>Times New Roman</vt:lpstr>
      <vt:lpstr>Office Theme</vt:lpstr>
      <vt:lpstr>第四章 资本预算与投资战略</vt:lpstr>
      <vt:lpstr>一、资本预算原理</vt:lpstr>
      <vt:lpstr>1、资本预算的程序</vt:lpstr>
      <vt:lpstr>2、资本预算的基本原则</vt:lpstr>
      <vt:lpstr>3、常用的资本预算技术</vt:lpstr>
      <vt:lpstr>3、常用的资本预算技术（续）</vt:lpstr>
      <vt:lpstr>4、净现值法和内含报酬率的比较</vt:lpstr>
      <vt:lpstr>4、净现值法和内含报酬率的比较（续一）</vt:lpstr>
      <vt:lpstr>4、净现值法和内含报酬率的比较（续二）</vt:lpstr>
      <vt:lpstr>5、多重内含报酬率与没有内含报酬率的问题</vt:lpstr>
      <vt:lpstr>二、特殊情形下的资本预算</vt:lpstr>
      <vt:lpstr>1、风险性投资决策</vt:lpstr>
      <vt:lpstr>1、风险性投资决策（续）</vt:lpstr>
      <vt:lpstr>2、修正现值</vt:lpstr>
      <vt:lpstr>2、修正现值（续）</vt:lpstr>
      <vt:lpstr>3、通货膨胀下的资本预算</vt:lpstr>
      <vt:lpstr>4、国际项目分析</vt:lpstr>
      <vt:lpstr>4、国际项目分析（续）</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2024-09-03T01:08:40.080</cp:lastPrinted>
  <dcterms:created xsi:type="dcterms:W3CDTF">2024-09-02T17:08:40Z</dcterms:created>
  <dcterms:modified xsi:type="dcterms:W3CDTF">2024-09-02T17:08:41Z</dcterms:modified>
</cp:coreProperties>
</file>