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73089-4E33-4368-A940-CB58B6C4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E1B1E-BB13-4036-887A-06E941E0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76F64-2CA2-4EAC-8B31-D64E44EC1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22E3B-11C2-4AC2-8F94-72936694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174AB-438B-4A17-A10C-5BF048B2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A05590-0894-4E2F-ADDA-C29542A1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CDEA2-D42A-421A-881F-467DA7F1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2E1B4-F6DF-43A2-8478-36614253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FBFB7-9509-4134-B95A-F1F94C27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F3B35-99A0-491C-BE5A-F6E923A4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F157C-44C5-444D-B8D5-45C90C44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35" r:id="rId2"/>
    <p:sldLayoutId id="2147490236" r:id="rId3"/>
    <p:sldLayoutId id="2147490237" r:id="rId4"/>
    <p:sldLayoutId id="2147490238" r:id="rId5"/>
    <p:sldLayoutId id="2147490239" r:id="rId6"/>
    <p:sldLayoutId id="2147490240" r:id="rId7"/>
    <p:sldLayoutId id="2147490241" r:id="rId8"/>
    <p:sldLayoutId id="2147490242" r:id="rId9"/>
    <p:sldLayoutId id="2147490243" r:id="rId10"/>
    <p:sldLayoutId id="21474902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30" Type="http://schemas.openxmlformats.org/officeDocument/2006/relationships/tags" Target="../tags/tag224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3323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学习障碍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学习障碍的定义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学习障碍的原因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学习障碍的评估与诊断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如何预防学习障碍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学习障碍的影响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学习障碍的治疗与干预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学习障碍的定义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什么是学习障碍</a:t>
            </a:r>
            <a:endParaRPr lang="zh-CN" altLang="en-US"/>
          </a:p>
        </p:txBody>
      </p:sp>
      <p:sp>
        <p:nvSpPr>
          <p:cNvPr id="10488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学习障碍是一种影响个体学习过程的障碍，包括阅读、写作、数学等基本技能。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学习障碍的症状包括注意力不集中、记忆力差、理解力差等。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学习障碍的诊断需要专业的评估和测试。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学习障碍可能由多种原因引起，如遗传、环境、心理因素等。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学习障碍的分类</a:t>
            </a:r>
            <a:endParaRPr lang="zh-CN" altLang="en-US"/>
          </a:p>
        </p:txBody>
      </p:sp>
      <p:sp>
        <p:nvSpPr>
          <p:cNvPr id="1048970" name="椭圆 28"/>
          <p:cNvSpPr/>
          <p:nvPr>
            <p:custDataLst>
              <p:tags r:id="rId2"/>
            </p:custDataLst>
          </p:nvPr>
        </p:nvSpPr>
        <p:spPr>
          <a:xfrm>
            <a:off x="9277246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椭圆 29"/>
          <p:cNvSpPr/>
          <p:nvPr>
            <p:custDataLst>
              <p:tags r:id="rId3"/>
            </p:custDataLst>
          </p:nvPr>
        </p:nvSpPr>
        <p:spPr>
          <a:xfrm>
            <a:off x="9489289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4"/>
            </p:custDataLst>
          </p:nvPr>
        </p:nvSpPr>
        <p:spPr>
          <a:xfrm>
            <a:off x="9532550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语言障碍：语言表达和理解能力差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6" name="弧形 58"/>
          <p:cNvSpPr/>
          <p:nvPr>
            <p:custDataLst>
              <p:tags r:id="rId5"/>
            </p:custDataLst>
          </p:nvPr>
        </p:nvSpPr>
        <p:spPr>
          <a:xfrm>
            <a:off x="9098107" y="2691361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30"/>
          <p:cNvSpPr/>
          <p:nvPr>
            <p:custDataLst>
              <p:tags r:id="rId6"/>
            </p:custDataLst>
          </p:nvPr>
        </p:nvSpPr>
        <p:spPr>
          <a:xfrm>
            <a:off x="7516319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椭圆 31"/>
          <p:cNvSpPr/>
          <p:nvPr>
            <p:custDataLst>
              <p:tags r:id="rId7"/>
            </p:custDataLst>
          </p:nvPr>
        </p:nvSpPr>
        <p:spPr>
          <a:xfrm>
            <a:off x="7767358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8"/>
            </p:custDataLst>
          </p:nvPr>
        </p:nvSpPr>
        <p:spPr>
          <a:xfrm>
            <a:off x="7810619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记忆力障碍：记忆力差，容易遗忘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弧形 57"/>
          <p:cNvSpPr/>
          <p:nvPr>
            <p:custDataLst>
              <p:tags r:id="rId9"/>
            </p:custDataLst>
          </p:nvPr>
        </p:nvSpPr>
        <p:spPr>
          <a:xfrm>
            <a:off x="838200" y="2691361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2"/>
          <p:cNvSpPr/>
          <p:nvPr>
            <p:custDataLst>
              <p:tags r:id="rId10"/>
            </p:custDataLst>
          </p:nvPr>
        </p:nvSpPr>
        <p:spPr>
          <a:xfrm>
            <a:off x="5935140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3"/>
          <p:cNvSpPr/>
          <p:nvPr>
            <p:custDataLst>
              <p:tags r:id="rId11"/>
            </p:custDataLst>
          </p:nvPr>
        </p:nvSpPr>
        <p:spPr>
          <a:xfrm>
            <a:off x="6185570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2"/>
            </p:custDataLst>
          </p:nvPr>
        </p:nvSpPr>
        <p:spPr>
          <a:xfrm>
            <a:off x="6229441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注意力障碍：注意力不集中，容易分心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2" name="椭圆 24"/>
          <p:cNvSpPr/>
          <p:nvPr>
            <p:custDataLst>
              <p:tags r:id="rId13"/>
            </p:custDataLst>
          </p:nvPr>
        </p:nvSpPr>
        <p:spPr>
          <a:xfrm>
            <a:off x="4353962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25"/>
          <p:cNvSpPr/>
          <p:nvPr>
            <p:custDataLst>
              <p:tags r:id="rId14"/>
            </p:custDataLst>
          </p:nvPr>
        </p:nvSpPr>
        <p:spPr>
          <a:xfrm>
            <a:off x="4604391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15"/>
            </p:custDataLst>
          </p:nvPr>
        </p:nvSpPr>
        <p:spPr>
          <a:xfrm>
            <a:off x="4648262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写作障碍：写作困难，表达不清晰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椭圆 7"/>
          <p:cNvSpPr/>
          <p:nvPr>
            <p:custDataLst>
              <p:tags r:id="rId16"/>
            </p:custDataLst>
          </p:nvPr>
        </p:nvSpPr>
        <p:spPr>
          <a:xfrm>
            <a:off x="2772173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9"/>
          <p:cNvSpPr/>
          <p:nvPr>
            <p:custDataLst>
              <p:tags r:id="rId17"/>
            </p:custDataLst>
          </p:nvPr>
        </p:nvSpPr>
        <p:spPr>
          <a:xfrm>
            <a:off x="3023212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8"/>
            </p:custDataLst>
          </p:nvPr>
        </p:nvSpPr>
        <p:spPr>
          <a:xfrm>
            <a:off x="3066474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数学障碍：数学学习困难，计算能力差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4" name="椭圆 5"/>
          <p:cNvSpPr/>
          <p:nvPr>
            <p:custDataLst>
              <p:tags r:id="rId19"/>
            </p:custDataLst>
          </p:nvPr>
        </p:nvSpPr>
        <p:spPr>
          <a:xfrm>
            <a:off x="1011855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4"/>
          <p:cNvSpPr/>
          <p:nvPr>
            <p:custDataLst>
              <p:tags r:id="rId20"/>
            </p:custDataLst>
          </p:nvPr>
        </p:nvSpPr>
        <p:spPr>
          <a:xfrm>
            <a:off x="1262285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1"/>
            </p:custDataLst>
          </p:nvPr>
        </p:nvSpPr>
        <p:spPr>
          <a:xfrm>
            <a:off x="1306156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阅读障碍：阅读困难，理解能力差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学习障碍的症状表现</a:t>
            </a:r>
            <a:endParaRPr lang="zh-CN" altLang="en-US"/>
          </a:p>
        </p:txBody>
      </p:sp>
      <p:sp>
        <p:nvSpPr>
          <p:cNvPr id="10490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851576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注意力不集中：容易分心，难以长时间集中注意力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57"/>
          <p:cNvSpPr/>
          <p:nvPr>
            <p:custDataLst>
              <p:tags r:id="rId6"/>
            </p:custDataLst>
          </p:nvPr>
        </p:nvSpPr>
        <p:spPr>
          <a:xfrm>
            <a:off x="4404603" y="429403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记忆力差：难以记住学过的知识和信息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1"/>
          <p:cNvSpPr/>
          <p:nvPr>
            <p:custDataLst>
              <p:tags r:id="rId9"/>
            </p:custDataLst>
          </p:nvPr>
        </p:nvSpPr>
        <p:spPr>
          <a:xfrm>
            <a:off x="7957631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情绪问题：容易焦虑、抑郁，影响学习效果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矩形 65"/>
          <p:cNvSpPr/>
          <p:nvPr>
            <p:custDataLst>
              <p:tags r:id="rId12"/>
            </p:custDataLst>
          </p:nvPr>
        </p:nvSpPr>
        <p:spPr>
          <a:xfrm>
            <a:off x="838200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阅读困难：阅读速度慢，理解能力差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69"/>
          <p:cNvSpPr/>
          <p:nvPr>
            <p:custDataLst>
              <p:tags r:id="rId15"/>
            </p:custDataLst>
          </p:nvPr>
        </p:nvSpPr>
        <p:spPr>
          <a:xfrm>
            <a:off x="4390620" y="189677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写作困难：写作速度慢，表达不清晰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73"/>
          <p:cNvSpPr/>
          <p:nvPr>
            <p:custDataLst>
              <p:tags r:id="rId18"/>
            </p:custDataLst>
          </p:nvPr>
        </p:nvSpPr>
        <p:spPr>
          <a:xfrm>
            <a:off x="7943647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数学困难：数学计算能力差，理解数学概念困难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学习障碍的原因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生理因素</a:t>
            </a:r>
            <a:endParaRPr lang="zh-CN" altLang="en-US"/>
          </a:p>
        </p:txBody>
      </p:sp>
      <p:sp>
        <p:nvSpPr>
          <p:cNvPr id="10491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2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遗传因素：某些学习障碍可能与遗传有关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脑损伤：脑损伤可能导致学习障碍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神经发育异常：神经发育异常可能导致学习障碍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感觉统合障碍：感觉统合障碍可能导致学习障碍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心理因素</a:t>
            </a:r>
            <a:endParaRPr lang="zh-CN" altLang="en-US"/>
          </a:p>
        </p:txBody>
      </p:sp>
      <p:sp>
        <p:nvSpPr>
          <p:cNvPr id="1049220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自信心不足：缺乏自信心可能导致学习障碍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焦虑和压力：过度的焦虑和压力可能导致学习障碍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注意力不集中：注意力不集中可能导致学习障碍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情绪波动：情绪波动可能导致学习障碍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环境因素</a:t>
            </a:r>
            <a:endParaRPr lang="zh-CN" altLang="en-US"/>
          </a:p>
        </p:txBody>
      </p:sp>
      <p:sp>
        <p:nvSpPr>
          <p:cNvPr id="104927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社会环境：社会文化、价值观等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家庭环境：家庭氛围、父母教育方式等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学校环境：教师教学方法、同学关系等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自然环境：噪音、光线等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学习障碍的影响</a:t>
            </a:r>
            <a:endParaRPr lang="zh-CN" altLang="en-US"/>
          </a:p>
        </p:txBody>
      </p:sp>
      <p:sp>
        <p:nvSpPr>
          <p:cNvPr id="10493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对学业的影响</a:t>
            </a:r>
            <a:endParaRPr lang="zh-CN" altLang="en-US"/>
          </a:p>
        </p:txBody>
      </p:sp>
      <p:sp>
        <p:nvSpPr>
          <p:cNvPr id="1049382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学习效率降低：学习障碍可能导致学习效率降低，影响学业成绩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职业发展受限：学习障碍可能导致职业发展受限，影响未来职业选择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社交困难：学习障碍可能导致社交困难，影响人际关系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自信心受挫：学习障碍可能导致自信心受挫，影响学习积极性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对心理健康的影响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社交障碍：学习障碍可能导致社交障碍，影响心理健康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自我否定：学习障碍可能导致自我否定，影响心理健康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自信心受挫：学习障碍可能导致自信心下降，影响心理健康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焦虑和压力：学习障碍可能导致焦虑和压力增加，影响心理健康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对社会适应的影响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学习障碍可能导致社交困难，影响人际关系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学习障碍可能导致自信心不足，影响自我认同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学习障碍可能导致职业发展受限，影响职业选择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学习障碍可能导致生活质量下降，影响身心健康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https://d.book118.com/665233323232011034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学习障碍</vt:lpstr>
      <vt:lpstr>目录</vt:lpstr>
      <vt:lpstr>学习障碍的定义</vt:lpstr>
      <vt:lpstr>什么是学习障碍</vt:lpstr>
      <vt:lpstr>学习障碍的分类</vt:lpstr>
      <vt:lpstr>学习障碍的症状表现</vt:lpstr>
      <vt:lpstr>学习障碍的原因</vt:lpstr>
      <vt:lpstr>生理因素</vt:lpstr>
      <vt:lpstr>心理因素</vt:lpstr>
      <vt:lpstr>环境因素</vt:lpstr>
      <vt:lpstr>学习障碍的影响</vt:lpstr>
      <vt:lpstr>对学业的影响</vt:lpstr>
      <vt:lpstr>对心理健康的影响</vt:lpstr>
      <vt:lpstr>对社会适应的影响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2024-08-30T08:07:18.673</cp:lastPrinted>
  <dcterms:created xsi:type="dcterms:W3CDTF">2024-08-30T00:07:18Z</dcterms:created>
  <dcterms:modified xsi:type="dcterms:W3CDTF">2024-08-30T00:07:20Z</dcterms:modified>
</cp:coreProperties>
</file>