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1900EDB0-1C49-42CD-8F30-6F476B28D7F4}" type="doc">
      <dgm:prSet loTypeId="urn:microsoft.com/office/officeart/2005/8/layout/radial5" loCatId="cycle" qsTypeId="urn:microsoft.com/office/officeart/2005/8/quickstyle/simple1" qsCatId="simple" csTypeId="urn:microsoft.com/office/officeart/2005/8/colors/colorful5" csCatId="colorful" phldr="1"/>
      <dgm:spPr/>
      <dgm:t>
        <a:bodyPr/>
        <a:lstStyle/>
        <a:p>
          <a:endParaRPr lang="zh-CN" altLang="en-US"/>
        </a:p>
      </dgm:t>
    </dgm:pt>
    <dgm:pt modelId="{B8B6C48A-1554-46DF-8A9A-B68D44F8C3ED}" type="parTrans" cxnId="{36BC17FB-A234-4FBE-8FB6-B2135410EED5}">
      <dgm:prSet custT="1"/>
      <dgm:spPr/>
      <dgm:t>
        <a:bodyPr/>
        <a:lstStyle/>
        <a:p>
          <a:endParaRPr lang="zh-CN" altLang="en-US" sz="2000" b="1"/>
        </a:p>
      </dgm:t>
    </dgm:pt>
    <dgm:pt modelId="{106A8506-157E-4FF9-A6B7-28E181B15399}">
      <dgm:prSet phldrT="[文本]" custT="1"/>
      <dgm:spPr>
        <a:solidFill>
          <a:srgbClr val="FF0000"/>
        </a:solidFill>
        <a:ln w="25400" cap="flat" cmpd="sng" algn="ctr">
          <a:solidFill>
            <a:schemeClr val="lt1">
              <a:hueOff val="0"/>
              <a:satOff val="0"/>
              <a:lumOff val="0"/>
              <a:alphaOff val="0"/>
            </a:schemeClr>
          </a:solidFill>
          <a:prstDash val="solid"/>
        </a:ln>
      </dgm:spPr>
      <dgm:t>
        <a:bodyPr/>
        <a:lstStyle/>
        <a:p>
          <a:r>
            <a:rPr lang="zh-CN" altLang="en-US" sz="3200" b="1" smtClean="0"/>
            <a:t>道德观</a:t>
          </a:r>
          <a:endParaRPr lang="zh-CN" altLang="en-US" sz="3200" b="1"/>
        </a:p>
      </dgm:t>
    </dgm:pt>
    <dgm:pt modelId="{F1DCB434-3B82-4699-AF1F-0D8C89E9BA64}" type="parTrans" cxnId="{1B00020C-7FF5-4E9A-B1F0-02B91EE9C2C2}">
      <dgm:prSet custT="1"/>
      <dgm:spPr>
        <a:solidFill>
          <a:srgbClr val="00B0F0"/>
        </a:solidFill>
        <a:ln>
          <a:noFill/>
        </a:ln>
      </dgm:spPr>
      <dgm:t>
        <a:bodyPr/>
        <a:lstStyle/>
        <a:p>
          <a:endParaRPr lang="zh-CN" altLang="en-US" sz="2400" b="1"/>
        </a:p>
      </dgm:t>
    </dgm:pt>
    <dgm:pt modelId="{9B440A8C-EC13-4D0C-A513-C97380EABCF1}">
      <dgm:prSet phldrT="[文本]" custT="1"/>
      <dgm:spPr>
        <a:solidFill>
          <a:srgbClr val="00B0F0"/>
        </a:solidFill>
        <a:ln w="25400" cap="flat" cmpd="sng" algn="ctr">
          <a:solidFill>
            <a:schemeClr val="lt1">
              <a:hueOff val="0"/>
              <a:satOff val="0"/>
              <a:lumOff val="0"/>
              <a:alphaOff val="0"/>
            </a:schemeClr>
          </a:solidFill>
          <a:prstDash val="solid"/>
        </a:ln>
      </dgm:spPr>
      <dgm:t>
        <a:bodyPr/>
        <a:lstStyle/>
        <a:p>
          <a:r>
            <a:rPr lang="zh-CN" altLang="en-US" sz="2400" b="1" smtClean="0"/>
            <a:t>推己及人道德观</a:t>
          </a:r>
          <a:endParaRPr lang="zh-CN" altLang="en-US" sz="2400" b="1"/>
        </a:p>
      </dgm:t>
    </dgm:pt>
    <dgm:pt modelId="{8B26BA32-082F-4770-9FB8-431B4EFCB102}" type="sibTrans" cxnId="{1B00020C-7FF5-4E9A-B1F0-02B91EE9C2C2}">
      <dgm:prSet custT="1"/>
      <dgm:spPr/>
      <dgm:t>
        <a:bodyPr/>
        <a:lstStyle/>
        <a:p>
          <a:endParaRPr lang="zh-CN" altLang="en-US" sz="2000" b="1"/>
        </a:p>
      </dgm:t>
    </dgm:pt>
    <dgm:pt modelId="{08F648D7-6CC7-4C8E-B09A-2CCE80F19107}" type="parTrans" cxnId="{7DCF8D7B-2889-48E8-8ED0-6F67863774AC}">
      <dgm:prSet custT="1"/>
      <dgm:spPr>
        <a:solidFill>
          <a:srgbClr val="7030A0"/>
        </a:solidFill>
        <a:ln>
          <a:noFill/>
        </a:ln>
      </dgm:spPr>
      <dgm:t>
        <a:bodyPr/>
        <a:lstStyle/>
        <a:p>
          <a:endParaRPr lang="zh-CN" altLang="en-US" sz="2400" b="1"/>
        </a:p>
      </dgm:t>
    </dgm:pt>
    <dgm:pt modelId="{E2C57C90-AB70-4214-A252-350347747702}">
      <dgm:prSet phldrT="[文本]" custT="1"/>
      <dgm:spPr>
        <a:solidFill>
          <a:srgbClr val="7030A0"/>
        </a:solidFill>
        <a:ln w="25400" cap="flat" cmpd="sng" algn="ctr">
          <a:solidFill>
            <a:schemeClr val="lt1">
              <a:hueOff val="0"/>
              <a:satOff val="0"/>
              <a:lumOff val="0"/>
              <a:alphaOff val="0"/>
            </a:schemeClr>
          </a:solidFill>
          <a:prstDash val="solid"/>
        </a:ln>
      </dgm:spPr>
      <dgm:t>
        <a:bodyPr/>
        <a:lstStyle/>
        <a:p>
          <a:r>
            <a:rPr lang="zh-CN" altLang="en-US" sz="2400" b="1" smtClean="0"/>
            <a:t>社会契约道德观</a:t>
          </a:r>
          <a:endParaRPr lang="zh-CN" altLang="en-US" sz="2400" b="1"/>
        </a:p>
      </dgm:t>
    </dgm:pt>
    <dgm:pt modelId="{933A716A-36A0-491A-8CBD-37531D70B2D8}" type="sibTrans" cxnId="{7DCF8D7B-2889-48E8-8ED0-6F67863774AC}">
      <dgm:prSet custT="1"/>
      <dgm:spPr/>
      <dgm:t>
        <a:bodyPr/>
        <a:lstStyle/>
        <a:p>
          <a:endParaRPr lang="zh-CN" altLang="en-US" sz="2000" b="1"/>
        </a:p>
      </dgm:t>
    </dgm:pt>
    <dgm:pt modelId="{5FE761F1-B7E5-44C4-80D0-DBBB27680F92}" type="parTrans" cxnId="{41827DF9-8D7E-4ED2-9532-B57B6352EEFA}">
      <dgm:prSet custT="1"/>
      <dgm:spPr>
        <a:solidFill>
          <a:srgbClr val="00B050"/>
        </a:solidFill>
        <a:ln>
          <a:noFill/>
        </a:ln>
      </dgm:spPr>
      <dgm:t>
        <a:bodyPr/>
        <a:lstStyle/>
        <a:p>
          <a:endParaRPr lang="zh-CN" altLang="en-US" sz="2400" b="1"/>
        </a:p>
      </dgm:t>
    </dgm:pt>
    <dgm:pt modelId="{052D2002-3320-432F-BE22-634B290DE31E}">
      <dgm:prSet phldrT="[文本]" custT="1"/>
      <dgm:spPr>
        <a:solidFill>
          <a:srgbClr val="00B050"/>
        </a:solidFill>
        <a:ln w="25400" cap="flat" cmpd="sng" algn="ctr">
          <a:solidFill>
            <a:schemeClr val="lt1">
              <a:hueOff val="0"/>
              <a:satOff val="0"/>
              <a:lumOff val="0"/>
              <a:alphaOff val="0"/>
            </a:schemeClr>
          </a:solidFill>
          <a:prstDash val="solid"/>
        </a:ln>
      </dgm:spPr>
      <dgm:t>
        <a:bodyPr/>
        <a:lstStyle/>
        <a:p>
          <a:r>
            <a:rPr lang="zh-CN" altLang="en-US" sz="2400" b="1" smtClean="0"/>
            <a:t>公平公正道德观</a:t>
          </a:r>
          <a:endParaRPr lang="zh-CN" altLang="en-US" sz="2400" b="1"/>
        </a:p>
      </dgm:t>
    </dgm:pt>
    <dgm:pt modelId="{250EDD4A-9452-4C65-B0FE-B09EEC027B1A}" type="sibTrans" cxnId="{41827DF9-8D7E-4ED2-9532-B57B6352EEFA}">
      <dgm:prSet custT="1"/>
      <dgm:spPr/>
      <dgm:t>
        <a:bodyPr/>
        <a:lstStyle/>
        <a:p>
          <a:endParaRPr lang="zh-CN" altLang="en-US" sz="2000" b="1"/>
        </a:p>
      </dgm:t>
    </dgm:pt>
    <dgm:pt modelId="{47FCF19F-A149-47D5-B2D8-02C675FA15E0}" type="parTrans" cxnId="{B062F3BE-311B-4FDC-9677-5E61ECB6E2AE}">
      <dgm:prSet custT="1"/>
      <dgm:spPr>
        <a:solidFill>
          <a:srgbClr val="0070C0"/>
        </a:solidFill>
        <a:ln>
          <a:noFill/>
        </a:ln>
      </dgm:spPr>
      <dgm:t>
        <a:bodyPr/>
        <a:lstStyle/>
        <a:p>
          <a:endParaRPr lang="zh-CN" altLang="en-US" sz="2400" b="1"/>
        </a:p>
      </dgm:t>
    </dgm:pt>
    <dgm:pt modelId="{0F261FEE-BAC6-4650-8936-1E2FB8FF4D67}">
      <dgm:prSet phldrT="[文本]" custT="1"/>
      <dgm:spPr>
        <a:solidFill>
          <a:srgbClr val="0070C0"/>
        </a:solidFill>
        <a:ln w="25400" cap="flat" cmpd="sng" algn="ctr">
          <a:solidFill>
            <a:schemeClr val="lt1">
              <a:hueOff val="0"/>
              <a:satOff val="0"/>
              <a:lumOff val="0"/>
              <a:alphaOff val="0"/>
            </a:schemeClr>
          </a:solidFill>
          <a:prstDash val="solid"/>
        </a:ln>
      </dgm:spPr>
      <dgm:t>
        <a:bodyPr/>
        <a:lstStyle/>
        <a:p>
          <a:r>
            <a:rPr lang="zh-CN" altLang="en-US" sz="2400" b="1" smtClean="0"/>
            <a:t>权利至上道德观</a:t>
          </a:r>
          <a:endParaRPr lang="zh-CN" altLang="en-US" sz="2400" b="1"/>
        </a:p>
      </dgm:t>
    </dgm:pt>
    <dgm:pt modelId="{AFCDE563-8562-406A-B140-330CFC1508F7}" type="sibTrans" cxnId="{B062F3BE-311B-4FDC-9677-5E61ECB6E2AE}">
      <dgm:prSet custT="1"/>
      <dgm:spPr/>
      <dgm:t>
        <a:bodyPr/>
        <a:lstStyle/>
        <a:p>
          <a:endParaRPr lang="zh-CN" altLang="en-US" sz="2000" b="1"/>
        </a:p>
      </dgm:t>
    </dgm:pt>
    <dgm:pt modelId="{9C18D031-6604-44E7-AE09-D07EB1FB52EF}" type="parTrans" cxnId="{131B9CC1-79DC-4EB5-884C-48C1664D10C0}">
      <dgm:prSet custT="1"/>
      <dgm:spPr>
        <a:solidFill>
          <a:schemeClr val="accent5">
            <a:lumMod val="50000"/>
          </a:schemeClr>
        </a:solidFill>
        <a:ln>
          <a:noFill/>
        </a:ln>
      </dgm:spPr>
      <dgm:t>
        <a:bodyPr/>
        <a:lstStyle/>
        <a:p>
          <a:endParaRPr lang="zh-CN" altLang="en-US" sz="2400" b="1"/>
        </a:p>
      </dgm:t>
    </dgm:pt>
    <dgm:pt modelId="{CA41663B-FE7E-4435-927C-63ADD226B066}">
      <dgm:prSet phldrT="[文本]" custT="1"/>
      <dgm:spPr>
        <a:solidFill>
          <a:schemeClr val="accent5">
            <a:lumMod val="50000"/>
          </a:schemeClr>
        </a:solidFill>
        <a:ln w="25400" cap="flat" cmpd="sng" algn="ctr">
          <a:solidFill>
            <a:schemeClr val="lt1">
              <a:hueOff val="0"/>
              <a:satOff val="0"/>
              <a:lumOff val="0"/>
              <a:alphaOff val="0"/>
            </a:schemeClr>
          </a:solidFill>
          <a:prstDash val="solid"/>
        </a:ln>
      </dgm:spPr>
      <dgm:t>
        <a:bodyPr/>
        <a:lstStyle/>
        <a:p>
          <a:r>
            <a:rPr lang="zh-CN" altLang="en-US" sz="2400" b="1" smtClean="0"/>
            <a:t>功利主义道德观</a:t>
          </a:r>
          <a:endParaRPr lang="zh-CN" altLang="en-US" sz="2400" b="1"/>
        </a:p>
      </dgm:t>
    </dgm:pt>
    <dgm:pt modelId="{08FD3B18-C466-454B-861E-3B75122EEDC8}" type="sibTrans" cxnId="{131B9CC1-79DC-4EB5-884C-48C1664D10C0}">
      <dgm:prSet custT="1"/>
      <dgm:spPr/>
      <dgm:t>
        <a:bodyPr/>
        <a:lstStyle/>
        <a:p>
          <a:endParaRPr lang="zh-CN" altLang="en-US" sz="2000" b="1"/>
        </a:p>
      </dgm:t>
    </dgm:pt>
    <dgm:pt modelId="{91ECE29D-1556-4A1B-BA6F-6D3C9EB863B4}" type="sibTrans" cxnId="{36BC17FB-A234-4FBE-8FB6-B2135410EED5}">
      <dgm:prSet custT="1"/>
      <dgm:spPr/>
      <dgm:t>
        <a:bodyPr/>
        <a:lstStyle/>
        <a:p>
          <a:endParaRPr lang="zh-CN" altLang="en-US" sz="2000" b="1"/>
        </a:p>
      </dgm:t>
    </dgm:pt>
    <dgm:pt modelId="{4075FE2C-224C-4017-9105-EED3B8D7F95E}" type="parTrans" cxnId="{A97A5C86-4EC4-4B9F-A839-3D338B406461}">
      <dgm:prSet custT="1"/>
      <dgm:spPr/>
      <dgm:t>
        <a:bodyPr/>
        <a:lstStyle/>
        <a:p>
          <a:endParaRPr lang="zh-CN" altLang="en-US" sz="2000" b="1"/>
        </a:p>
      </dgm:t>
    </dgm:pt>
    <dgm:pt modelId="{FAB82F81-2784-457B-AA27-C38000F23A4F}">
      <dgm:prSet phldrT="[文本]" phldr="1" custT="1"/>
      <dgm:spPr/>
      <dgm:t>
        <a:bodyPr/>
        <a:lstStyle/>
        <a:p>
          <a:endParaRPr lang="zh-CN" altLang="en-US" sz="2000" b="1"/>
        </a:p>
      </dgm:t>
    </dgm:pt>
    <dgm:pt modelId="{04436D6C-B86A-4B71-B16E-F1DF2156AFFC}" type="sibTrans" cxnId="{A97A5C86-4EC4-4B9F-A839-3D338B406461}">
      <dgm:prSet custT="1"/>
      <dgm:spPr/>
      <dgm:t>
        <a:bodyPr/>
        <a:lstStyle/>
        <a:p>
          <a:endParaRPr lang="zh-CN" altLang="en-US" sz="2000" b="1"/>
        </a:p>
      </dgm:t>
    </dgm:pt>
    <dgm:pt modelId="{86E30FB1-4E26-4B1B-8BEA-F1BE5E2023F7}" type="pres">
      <dgm:prSet presAssocID="{1900EDB0-1C49-42CD-8F30-6F476B28D7F4}" presName="Name0">
        <dgm:presLayoutVars>
          <dgm:chMax val="1"/>
          <dgm:dir/>
          <dgm:animLvl val="ctr"/>
          <dgm:resizeHandles val="exact"/>
        </dgm:presLayoutVars>
      </dgm:prSet>
      <dgm:spPr/>
      <dgm:t>
        <a:bodyPr/>
        <a:lstStyle/>
        <a:p>
          <a:endParaRPr lang="zh-CN" altLang="en-US"/>
        </a:p>
      </dgm:t>
    </dgm:pt>
    <dgm:pt modelId="{F1F2B39B-EF4D-44A2-B0D0-3A8A51B2179A}" type="pres">
      <dgm:prSet presAssocID="{106A8506-157E-4FF9-A6B7-28E181B15399}" presName="centerShape" presStyleLbl="node0" presStyleCnt="1"/>
      <dgm:spPr/>
      <dgm:t>
        <a:bodyPr/>
        <a:lstStyle/>
        <a:p>
          <a:endParaRPr lang="zh-CN" altLang="en-US"/>
        </a:p>
      </dgm:t>
    </dgm:pt>
    <dgm:pt modelId="{69E72600-F49F-4D3E-B145-574B8EACAF77}" type="pres">
      <dgm:prSet presAssocID="{F1DCB434-3B82-4699-AF1F-0D8C89E9BA64}" presName="parTrans" presStyleLbl="sibTrans2D1" presStyleCnt="5"/>
      <dgm:spPr/>
      <dgm:t>
        <a:bodyPr/>
        <a:lstStyle/>
        <a:p>
          <a:endParaRPr lang="zh-CN" altLang="en-US"/>
        </a:p>
      </dgm:t>
    </dgm:pt>
    <dgm:pt modelId="{D32F619E-E725-4570-B271-5FE610823B94}" type="pres">
      <dgm:prSet presAssocID="{F1DCB434-3B82-4699-AF1F-0D8C89E9BA64}" presName="connectorText" presStyleLbl="parChTrans2D2" presStyleCnt="5"/>
      <dgm:spPr/>
      <dgm:t>
        <a:bodyPr/>
        <a:lstStyle/>
        <a:p>
          <a:endParaRPr lang="zh-CN" altLang="en-US"/>
        </a:p>
      </dgm:t>
    </dgm:pt>
    <dgm:pt modelId="{0A418206-BA7D-44BF-9029-F802D69ED6C8}" type="pres">
      <dgm:prSet presAssocID="{9B440A8C-EC13-4D0C-A513-C97380EABCF1}" presName="node" presStyleLbl="node1" presStyleCnt="5">
        <dgm:presLayoutVars>
          <dgm:bulletEnabled val="1"/>
        </dgm:presLayoutVars>
      </dgm:prSet>
      <dgm:spPr/>
      <dgm:t>
        <a:bodyPr/>
        <a:lstStyle/>
        <a:p>
          <a:endParaRPr lang="zh-CN" altLang="en-US"/>
        </a:p>
      </dgm:t>
    </dgm:pt>
    <dgm:pt modelId="{129E7DF7-E5BA-4DD0-A166-728AAB53F602}" type="pres">
      <dgm:prSet presAssocID="{08F648D7-6CC7-4C8E-B09A-2CCE80F19107}" presName="parTrans" presStyleLbl="sibTrans2D1" presStyleIdx="1" presStyleCnt="5"/>
      <dgm:spPr/>
      <dgm:t>
        <a:bodyPr/>
        <a:lstStyle/>
        <a:p>
          <a:endParaRPr lang="zh-CN" altLang="en-US"/>
        </a:p>
      </dgm:t>
    </dgm:pt>
    <dgm:pt modelId="{97062D59-51C8-411E-A7D8-EB8A1CCBE675}" type="pres">
      <dgm:prSet presAssocID="{08F648D7-6CC7-4C8E-B09A-2CCE80F19107}" presName="connectorText" presStyleLbl="parChTrans2D2" presStyleIdx="1" presStyleCnt="5"/>
      <dgm:spPr/>
      <dgm:t>
        <a:bodyPr/>
        <a:lstStyle/>
        <a:p>
          <a:endParaRPr lang="zh-CN" altLang="en-US"/>
        </a:p>
      </dgm:t>
    </dgm:pt>
    <dgm:pt modelId="{A065C701-25AB-4C11-866D-92DCEFA96441}" type="pres">
      <dgm:prSet presAssocID="{E2C57C90-AB70-4214-A252-350347747702}" presName="node" presStyleLbl="node1" presStyleIdx="1" presStyleCnt="5">
        <dgm:presLayoutVars>
          <dgm:bulletEnabled val="1"/>
        </dgm:presLayoutVars>
      </dgm:prSet>
      <dgm:spPr/>
      <dgm:t>
        <a:bodyPr/>
        <a:lstStyle/>
        <a:p>
          <a:endParaRPr lang="zh-CN" altLang="en-US"/>
        </a:p>
      </dgm:t>
    </dgm:pt>
    <dgm:pt modelId="{2E332D41-F0ED-4F24-B877-9BE33E766EFC}" type="pres">
      <dgm:prSet presAssocID="{5FE761F1-B7E5-44C4-80D0-DBBB27680F92}" presName="parTrans" presStyleLbl="sibTrans2D1" presStyleIdx="2" presStyleCnt="5"/>
      <dgm:spPr/>
      <dgm:t>
        <a:bodyPr/>
        <a:lstStyle/>
        <a:p>
          <a:endParaRPr lang="zh-CN" altLang="en-US"/>
        </a:p>
      </dgm:t>
    </dgm:pt>
    <dgm:pt modelId="{D0EA49E5-599A-4CC2-A94B-7E6DE9EA0B01}" type="pres">
      <dgm:prSet presAssocID="{5FE761F1-B7E5-44C4-80D0-DBBB27680F92}" presName="connectorText" presStyleLbl="parChTrans2D2" presStyleIdx="2" presStyleCnt="5"/>
      <dgm:spPr/>
      <dgm:t>
        <a:bodyPr/>
        <a:lstStyle/>
        <a:p>
          <a:endParaRPr lang="zh-CN" altLang="en-US"/>
        </a:p>
      </dgm:t>
    </dgm:pt>
    <dgm:pt modelId="{1E4AB665-3911-4ADB-B559-FB11525FE2E4}" type="pres">
      <dgm:prSet presAssocID="{052D2002-3320-432F-BE22-634B290DE31E}" presName="node" presStyleLbl="node1" presStyleIdx="2" presStyleCnt="5">
        <dgm:presLayoutVars>
          <dgm:bulletEnabled val="1"/>
        </dgm:presLayoutVars>
      </dgm:prSet>
      <dgm:spPr/>
      <dgm:t>
        <a:bodyPr/>
        <a:lstStyle/>
        <a:p>
          <a:endParaRPr lang="zh-CN" altLang="en-US"/>
        </a:p>
      </dgm:t>
    </dgm:pt>
    <dgm:pt modelId="{18A5AAF7-3FAB-4736-8B65-9FAC21D31E83}" type="pres">
      <dgm:prSet presAssocID="{47FCF19F-A149-47D5-B2D8-02C675FA15E0}" presName="parTrans" presStyleLbl="sibTrans2D1" presStyleIdx="3" presStyleCnt="5"/>
      <dgm:spPr/>
      <dgm:t>
        <a:bodyPr/>
        <a:lstStyle/>
        <a:p>
          <a:endParaRPr lang="zh-CN" altLang="en-US"/>
        </a:p>
      </dgm:t>
    </dgm:pt>
    <dgm:pt modelId="{45A80345-8113-43B3-834D-80EA8CC28D8B}" type="pres">
      <dgm:prSet presAssocID="{47FCF19F-A149-47D5-B2D8-02C675FA15E0}" presName="connectorText" presStyleLbl="parChTrans2D2" presStyleIdx="3" presStyleCnt="5"/>
      <dgm:spPr/>
      <dgm:t>
        <a:bodyPr/>
        <a:lstStyle/>
        <a:p>
          <a:endParaRPr lang="zh-CN" altLang="en-US"/>
        </a:p>
      </dgm:t>
    </dgm:pt>
    <dgm:pt modelId="{AFAFB9F2-A694-4B1D-9793-16D55DD9C6A6}" type="pres">
      <dgm:prSet presAssocID="{0F261FEE-BAC6-4650-8936-1E2FB8FF4D67}" presName="node" presStyleLbl="node1" presStyleIdx="3" presStyleCnt="5">
        <dgm:presLayoutVars>
          <dgm:bulletEnabled val="1"/>
        </dgm:presLayoutVars>
      </dgm:prSet>
      <dgm:spPr/>
      <dgm:t>
        <a:bodyPr/>
        <a:lstStyle/>
        <a:p>
          <a:endParaRPr lang="zh-CN" altLang="en-US"/>
        </a:p>
      </dgm:t>
    </dgm:pt>
    <dgm:pt modelId="{28138947-2DF0-4E2E-A7AC-5A0496479302}" type="pres">
      <dgm:prSet presAssocID="{9C18D031-6604-44E7-AE09-D07EB1FB52EF}" presName="parTrans" presStyleLbl="sibTrans2D1" presStyleIdx="4" presStyleCnt="5"/>
      <dgm:spPr/>
      <dgm:t>
        <a:bodyPr/>
        <a:lstStyle/>
        <a:p>
          <a:endParaRPr lang="zh-CN" altLang="en-US"/>
        </a:p>
      </dgm:t>
    </dgm:pt>
    <dgm:pt modelId="{DF80A1A4-F1C8-454F-B591-796D48627148}" type="pres">
      <dgm:prSet presAssocID="{9C18D031-6604-44E7-AE09-D07EB1FB52EF}" presName="connectorText" presStyleLbl="parChTrans2D2" presStyleIdx="4" presStyleCnt="5"/>
      <dgm:spPr/>
      <dgm:t>
        <a:bodyPr/>
        <a:lstStyle/>
        <a:p>
          <a:endParaRPr lang="zh-CN" altLang="en-US"/>
        </a:p>
      </dgm:t>
    </dgm:pt>
    <dgm:pt modelId="{56DA9D9D-4CA2-4C66-9142-A0560A345063}" type="pres">
      <dgm:prSet presAssocID="{CA41663B-FE7E-4435-927C-63ADD226B066}" presName="node" presStyleLbl="node1" presStyleIdx="4" presStyleCnt="5">
        <dgm:presLayoutVars>
          <dgm:bulletEnabled val="1"/>
        </dgm:presLayoutVars>
      </dgm:prSet>
      <dgm:spPr/>
      <dgm:t>
        <a:bodyPr/>
        <a:lstStyle/>
        <a:p>
          <a:endParaRPr lang="zh-CN" altLang="en-US"/>
        </a:p>
      </dgm:t>
    </dgm:pt>
  </dgm:ptLst>
  <dgm:cxnLst>
    <dgm:cxn modelId="{36BC17FB-A234-4FBE-8FB6-B2135410EED5}" srcId="{1900EDB0-1C49-42CD-8F30-6F476B28D7F4}" destId="{106A8506-157E-4FF9-A6B7-28E181B15399}" srcOrd="0" destOrd="0" parTransId="{B8B6C48A-1554-46DF-8A9A-B68D44F8C3ED}" sibTransId="{91ECE29D-1556-4A1B-BA6F-6D3C9EB863B4}"/>
    <dgm:cxn modelId="{1B00020C-7FF5-4E9A-B1F0-02B91EE9C2C2}" srcId="{106A8506-157E-4FF9-A6B7-28E181B15399}" destId="{9B440A8C-EC13-4D0C-A513-C97380EABCF1}" srcOrd="0" destOrd="0" parTransId="{F1DCB434-3B82-4699-AF1F-0D8C89E9BA64}" sibTransId="{8B26BA32-082F-4770-9FB8-431B4EFCB102}"/>
    <dgm:cxn modelId="{7DCF8D7B-2889-48E8-8ED0-6F67863774AC}" srcId="{106A8506-157E-4FF9-A6B7-28E181B15399}" destId="{E2C57C90-AB70-4214-A252-350347747702}" srcOrd="1" destOrd="0" parTransId="{08F648D7-6CC7-4C8E-B09A-2CCE80F19107}" sibTransId="{933A716A-36A0-491A-8CBD-37531D70B2D8}"/>
    <dgm:cxn modelId="{41827DF9-8D7E-4ED2-9532-B57B6352EEFA}" srcId="{106A8506-157E-4FF9-A6B7-28E181B15399}" destId="{052D2002-3320-432F-BE22-634B290DE31E}" srcOrd="2" destOrd="0" parTransId="{5FE761F1-B7E5-44C4-80D0-DBBB27680F92}" sibTransId="{250EDD4A-9452-4C65-B0FE-B09EEC027B1A}"/>
    <dgm:cxn modelId="{B062F3BE-311B-4FDC-9677-5E61ECB6E2AE}" srcId="{106A8506-157E-4FF9-A6B7-28E181B15399}" destId="{0F261FEE-BAC6-4650-8936-1E2FB8FF4D67}" srcOrd="3" destOrd="0" parTransId="{47FCF19F-A149-47D5-B2D8-02C675FA15E0}" sibTransId="{AFCDE563-8562-406A-B140-330CFC1508F7}"/>
    <dgm:cxn modelId="{131B9CC1-79DC-4EB5-884C-48C1664D10C0}" srcId="{106A8506-157E-4FF9-A6B7-28E181B15399}" destId="{CA41663B-FE7E-4435-927C-63ADD226B066}" srcOrd="4" destOrd="0" parTransId="{9C18D031-6604-44E7-AE09-D07EB1FB52EF}" sibTransId="{08FD3B18-C466-454B-861E-3B75122EEDC8}"/>
    <dgm:cxn modelId="{A97A5C86-4EC4-4B9F-A839-3D338B406461}" srcId="{1900EDB0-1C49-42CD-8F30-6F476B28D7F4}" destId="{FAB82F81-2784-457B-AA27-C38000F23A4F}" srcOrd="1" destOrd="0" parTransId="{4075FE2C-224C-4017-9105-EED3B8D7F95E}" sibTransId="{04436D6C-B86A-4B71-B16E-F1DF2156AFFC}"/>
    <dgm:cxn modelId="{FE676D5A-B1C5-48FC-9729-DA28127F3594}" type="presOf" srcId="{1900EDB0-1C49-42CD-8F30-6F476B28D7F4}" destId="{86E30FB1-4E26-4B1B-8BEA-F1BE5E2023F7}" srcOrd="0" destOrd="0" presId="urn:microsoft.com/office/officeart/2005/8/layout/radial5"/>
    <dgm:cxn modelId="{4367607A-531E-403C-99BE-B4DA33D413A1}" type="presParOf" srcId="{86E30FB1-4E26-4B1B-8BEA-F1BE5E2023F7}" destId="{F1F2B39B-EF4D-44A2-B0D0-3A8A51B2179A}" srcOrd="0" destOrd="0" presId="urn:microsoft.com/office/officeart/2005/8/layout/radial5"/>
    <dgm:cxn modelId="{D8AC25B3-6322-49E8-9611-D52F9509ED3C}" type="presOf" srcId="{106A8506-157E-4FF9-A6B7-28E181B15399}" destId="{F1F2B39B-EF4D-44A2-B0D0-3A8A51B2179A}" srcOrd="0" destOrd="0" presId="urn:microsoft.com/office/officeart/2005/8/layout/radial5"/>
    <dgm:cxn modelId="{3E3FA56F-1A63-445E-9782-69D7CFFB76D1}" type="presParOf" srcId="{86E30FB1-4E26-4B1B-8BEA-F1BE5E2023F7}" destId="{69E72600-F49F-4D3E-B145-574B8EACAF77}" srcOrd="1" destOrd="0" presId="urn:microsoft.com/office/officeart/2005/8/layout/radial5"/>
    <dgm:cxn modelId="{9E52E748-C823-4A3D-95AA-B888112E8A21}" type="presOf" srcId="{F1DCB434-3B82-4699-AF1F-0D8C89E9BA64}" destId="{69E72600-F49F-4D3E-B145-574B8EACAF77}" srcOrd="0" destOrd="0" presId="urn:microsoft.com/office/officeart/2005/8/layout/radial5"/>
    <dgm:cxn modelId="{18E3B04F-9207-46A6-B2DF-1B6031C7A67E}" type="presParOf" srcId="{69E72600-F49F-4D3E-B145-574B8EACAF77}" destId="{D32F619E-E725-4570-B271-5FE610823B94}" srcOrd="0" destOrd="0" presId="urn:microsoft.com/office/officeart/2005/8/layout/radial5"/>
    <dgm:cxn modelId="{8085E929-84C9-4695-96AA-E57E06C9397E}" type="presOf" srcId="{F1DCB434-3B82-4699-AF1F-0D8C89E9BA64}" destId="{D32F619E-E725-4570-B271-5FE610823B94}" srcOrd="1" destOrd="0" presId="urn:microsoft.com/office/officeart/2005/8/layout/radial5"/>
    <dgm:cxn modelId="{98BB593B-7E82-4C3C-A08F-F2FF3EBBB6D3}" type="presParOf" srcId="{86E30FB1-4E26-4B1B-8BEA-F1BE5E2023F7}" destId="{0A418206-BA7D-44BF-9029-F802D69ED6C8}" srcOrd="2" destOrd="0" presId="urn:microsoft.com/office/officeart/2005/8/layout/radial5"/>
    <dgm:cxn modelId="{44B08A0A-AE77-414B-8541-508A1726CDAD}" type="presOf" srcId="{9B440A8C-EC13-4D0C-A513-C97380EABCF1}" destId="{0A418206-BA7D-44BF-9029-F802D69ED6C8}" srcOrd="0" destOrd="0" presId="urn:microsoft.com/office/officeart/2005/8/layout/radial5"/>
    <dgm:cxn modelId="{D15ADE70-D9A4-4038-B8F3-3723E5C1F9B9}" type="presParOf" srcId="{86E30FB1-4E26-4B1B-8BEA-F1BE5E2023F7}" destId="{129E7DF7-E5BA-4DD0-A166-728AAB53F602}" srcOrd="3" destOrd="0" presId="urn:microsoft.com/office/officeart/2005/8/layout/radial5"/>
    <dgm:cxn modelId="{73638D8A-DE7F-4FA3-B53A-97CE60E60800}" type="presOf" srcId="{08F648D7-6CC7-4C8E-B09A-2CCE80F19107}" destId="{129E7DF7-E5BA-4DD0-A166-728AAB53F602}" srcOrd="0" destOrd="0" presId="urn:microsoft.com/office/officeart/2005/8/layout/radial5"/>
    <dgm:cxn modelId="{E7FCBC75-3BB9-495D-BE92-30CF363593B0}" type="presParOf" srcId="{129E7DF7-E5BA-4DD0-A166-728AAB53F602}" destId="{97062D59-51C8-411E-A7D8-EB8A1CCBE675}" srcOrd="0" destOrd="0" presId="urn:microsoft.com/office/officeart/2005/8/layout/radial5"/>
    <dgm:cxn modelId="{9C0BD6CD-4428-4200-A21D-12382C407211}" type="presOf" srcId="{08F648D7-6CC7-4C8E-B09A-2CCE80F19107}" destId="{97062D59-51C8-411E-A7D8-EB8A1CCBE675}" srcOrd="1" destOrd="0" presId="urn:microsoft.com/office/officeart/2005/8/layout/radial5"/>
    <dgm:cxn modelId="{6AB1EBBD-F44D-406A-9CBB-651E0082D5E1}" type="presParOf" srcId="{86E30FB1-4E26-4B1B-8BEA-F1BE5E2023F7}" destId="{A065C701-25AB-4C11-866D-92DCEFA96441}" srcOrd="4" destOrd="0" presId="urn:microsoft.com/office/officeart/2005/8/layout/radial5"/>
    <dgm:cxn modelId="{9A906CEF-3DC5-4D95-B5D7-0FF9BADC2763}" type="presOf" srcId="{E2C57C90-AB70-4214-A252-350347747702}" destId="{A065C701-25AB-4C11-866D-92DCEFA96441}" srcOrd="0" destOrd="0" presId="urn:microsoft.com/office/officeart/2005/8/layout/radial5"/>
    <dgm:cxn modelId="{2388DB4B-0341-4881-B708-20D4E235F2E2}" type="presParOf" srcId="{86E30FB1-4E26-4B1B-8BEA-F1BE5E2023F7}" destId="{2E332D41-F0ED-4F24-B877-9BE33E766EFC}" srcOrd="5" destOrd="0" presId="urn:microsoft.com/office/officeart/2005/8/layout/radial5"/>
    <dgm:cxn modelId="{2CF8270A-49EA-4263-8584-7B556AE67E7D}" type="presOf" srcId="{5FE761F1-B7E5-44C4-80D0-DBBB27680F92}" destId="{2E332D41-F0ED-4F24-B877-9BE33E766EFC}" srcOrd="0" destOrd="0" presId="urn:microsoft.com/office/officeart/2005/8/layout/radial5"/>
    <dgm:cxn modelId="{294DC89A-DECB-4B0B-B390-691F7F17DBE2}" type="presParOf" srcId="{2E332D41-F0ED-4F24-B877-9BE33E766EFC}" destId="{D0EA49E5-599A-4CC2-A94B-7E6DE9EA0B01}" srcOrd="0" destOrd="0" presId="urn:microsoft.com/office/officeart/2005/8/layout/radial5"/>
    <dgm:cxn modelId="{D0FCE386-7FCB-4289-AA02-E81A72A8FC97}" type="presOf" srcId="{5FE761F1-B7E5-44C4-80D0-DBBB27680F92}" destId="{D0EA49E5-599A-4CC2-A94B-7E6DE9EA0B01}" srcOrd="1" destOrd="0" presId="urn:microsoft.com/office/officeart/2005/8/layout/radial5"/>
    <dgm:cxn modelId="{C9598429-81B9-48B0-BB27-400934F3E5E2}" type="presParOf" srcId="{86E30FB1-4E26-4B1B-8BEA-F1BE5E2023F7}" destId="{1E4AB665-3911-4ADB-B559-FB11525FE2E4}" srcOrd="6" destOrd="0" presId="urn:microsoft.com/office/officeart/2005/8/layout/radial5"/>
    <dgm:cxn modelId="{F832AFDB-DCA0-4FCE-ABAC-F87F07CEE122}" type="presOf" srcId="{052D2002-3320-432F-BE22-634B290DE31E}" destId="{1E4AB665-3911-4ADB-B559-FB11525FE2E4}" srcOrd="0" destOrd="0" presId="urn:microsoft.com/office/officeart/2005/8/layout/radial5"/>
    <dgm:cxn modelId="{509E735A-8D44-4600-97D5-64E9AAF237BC}" type="presParOf" srcId="{86E30FB1-4E26-4B1B-8BEA-F1BE5E2023F7}" destId="{18A5AAF7-3FAB-4736-8B65-9FAC21D31E83}" srcOrd="7" destOrd="0" presId="urn:microsoft.com/office/officeart/2005/8/layout/radial5"/>
    <dgm:cxn modelId="{D43804ED-BEB5-43F6-941A-21513EE5A119}" type="presOf" srcId="{47FCF19F-A149-47D5-B2D8-02C675FA15E0}" destId="{18A5AAF7-3FAB-4736-8B65-9FAC21D31E83}" srcOrd="0" destOrd="0" presId="urn:microsoft.com/office/officeart/2005/8/layout/radial5"/>
    <dgm:cxn modelId="{780CF697-57AE-47D6-982E-14974852D1B3}" type="presParOf" srcId="{18A5AAF7-3FAB-4736-8B65-9FAC21D31E83}" destId="{45A80345-8113-43B3-834D-80EA8CC28D8B}" srcOrd="0" destOrd="0" presId="urn:microsoft.com/office/officeart/2005/8/layout/radial5"/>
    <dgm:cxn modelId="{CB859CB5-A082-4CB4-BF55-9A87970A3096}" type="presOf" srcId="{47FCF19F-A149-47D5-B2D8-02C675FA15E0}" destId="{45A80345-8113-43B3-834D-80EA8CC28D8B}" srcOrd="1" destOrd="0" presId="urn:microsoft.com/office/officeart/2005/8/layout/radial5"/>
    <dgm:cxn modelId="{40B92BD2-D1B1-4929-9FF6-E478F06A4302}" type="presParOf" srcId="{86E30FB1-4E26-4B1B-8BEA-F1BE5E2023F7}" destId="{AFAFB9F2-A694-4B1D-9793-16D55DD9C6A6}" srcOrd="8" destOrd="0" presId="urn:microsoft.com/office/officeart/2005/8/layout/radial5"/>
    <dgm:cxn modelId="{FDEA21A9-638C-4279-9F0B-7CE9A27C0807}" type="presOf" srcId="{0F261FEE-BAC6-4650-8936-1E2FB8FF4D67}" destId="{AFAFB9F2-A694-4B1D-9793-16D55DD9C6A6}" srcOrd="0" destOrd="0" presId="urn:microsoft.com/office/officeart/2005/8/layout/radial5"/>
    <dgm:cxn modelId="{E0200F80-AD87-4EF3-BAE5-68FD9BC8A311}" type="presParOf" srcId="{86E30FB1-4E26-4B1B-8BEA-F1BE5E2023F7}" destId="{28138947-2DF0-4E2E-A7AC-5A0496479302}" srcOrd="9" destOrd="0" presId="urn:microsoft.com/office/officeart/2005/8/layout/radial5"/>
    <dgm:cxn modelId="{1E614B2D-776B-4281-9EF4-C5449E236858}" type="presOf" srcId="{9C18D031-6604-44E7-AE09-D07EB1FB52EF}" destId="{28138947-2DF0-4E2E-A7AC-5A0496479302}" srcOrd="0" destOrd="0" presId="urn:microsoft.com/office/officeart/2005/8/layout/radial5"/>
    <dgm:cxn modelId="{29053689-B5CF-4586-A5F5-90C7BD07B7C6}" type="presParOf" srcId="{28138947-2DF0-4E2E-A7AC-5A0496479302}" destId="{DF80A1A4-F1C8-454F-B591-796D48627148}" srcOrd="0" destOrd="0" presId="urn:microsoft.com/office/officeart/2005/8/layout/radial5"/>
    <dgm:cxn modelId="{8CAABF61-7708-43E8-ADE9-14F82F262CC9}" type="presOf" srcId="{9C18D031-6604-44E7-AE09-D07EB1FB52EF}" destId="{DF80A1A4-F1C8-454F-B591-796D48627148}" srcOrd="1" destOrd="0" presId="urn:microsoft.com/office/officeart/2005/8/layout/radial5"/>
    <dgm:cxn modelId="{E4CBB1DF-45AA-475B-8D08-447CB5B220AC}" type="presParOf" srcId="{86E30FB1-4E26-4B1B-8BEA-F1BE5E2023F7}" destId="{56DA9D9D-4CA2-4C66-9142-A0560A345063}" srcOrd="10" destOrd="0" presId="urn:microsoft.com/office/officeart/2005/8/layout/radial5"/>
    <dgm:cxn modelId="{7B6A3D29-FBAA-41E5-89DD-49D961F9A756}" type="presOf" srcId="{CA41663B-FE7E-4435-927C-63ADD226B066}" destId="{56DA9D9D-4CA2-4C66-9142-A0560A345063}" srcOrd="0" destOrd="0" presId="urn:microsoft.com/office/officeart/2005/8/layout/radial5"/>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4104" name=""/>
      <dsp:cNvGrpSpPr/>
    </dsp:nvGrpSpPr>
    <dsp:grpSpPr/>
    <dsp:sp modelId="{F1F2B39B-EF4D-44A2-B0D0-3A8A51B2179A}">
      <dsp:nvSpPr>
        <dsp:cNvPr id="4105" name=""/>
        <dsp:cNvSpPr/>
      </dsp:nvSpPr>
      <dsp:spPr>
        <a:xfrm>
          <a:off x="2737270" y="2038631"/>
          <a:ext cx="1454915" cy="1454915"/>
        </a:xfrm>
        <a:prstGeom prst="ellipse">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zh-CN" altLang="en-US" sz="3200" b="1" kern="1200" smtClean="0"/>
            <a:t>道德观</a:t>
          </a:r>
          <a:endParaRPr lang="zh-CN" altLang="en-US" sz="3200" b="1" kern="1200"/>
        </a:p>
      </dsp:txBody>
      <dsp:txXfrm>
        <a:off x="2950338" y="2251698"/>
        <a:ext cx="1028780" cy="1028780"/>
      </dsp:txXfrm>
    </dsp:sp>
    <dsp:sp modelId="{69E72600-F49F-4D3E-B145-574B8EACAF77}">
      <dsp:nvSpPr>
        <dsp:cNvPr id="4106" name=""/>
        <dsp:cNvSpPr/>
      </dsp:nvSpPr>
      <dsp:spPr>
        <a:xfrm rot="16200000">
          <a:off x="3310988" y="1509922"/>
          <a:ext cx="307479" cy="494671"/>
        </a:xfrm>
        <a:prstGeom prst="rightArrow">
          <a:avLst>
            <a:gd name="adj1" fmla="val 60000"/>
            <a:gd name="adj2" fmla="val 50000"/>
          </a:avLst>
        </a:prstGeom>
        <a:solidFill>
          <a:srgbClr val="00B0F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zh-CN" altLang="en-US" sz="2400" b="1" kern="1200"/>
        </a:p>
      </dsp:txBody>
      <dsp:txXfrm rot="16200000">
        <a:off x="3310988" y="1509922"/>
        <a:ext cx="307479" cy="494671"/>
      </dsp:txXfrm>
    </dsp:sp>
    <dsp:sp modelId="{0A418206-BA7D-44BF-9029-F802D69ED6C8}">
      <dsp:nvSpPr>
        <dsp:cNvPr id="4107" name=""/>
        <dsp:cNvSpPr/>
      </dsp:nvSpPr>
      <dsp:spPr>
        <a:xfrm>
          <a:off x="2737270" y="3565"/>
          <a:ext cx="1454915" cy="1454915"/>
        </a:xfrm>
        <a:prstGeom prst="ellipse">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zh-CN" altLang="en-US" sz="2400" b="1" kern="1200" smtClean="0"/>
            <a:t>推己及人道德观</a:t>
          </a:r>
          <a:endParaRPr lang="zh-CN" altLang="en-US" sz="2400" b="1" kern="1200"/>
        </a:p>
      </dsp:txBody>
      <dsp:txXfrm>
        <a:off x="2950338" y="216632"/>
        <a:ext cx="1028780" cy="1028780"/>
      </dsp:txXfrm>
    </dsp:sp>
    <dsp:sp modelId="{129E7DF7-E5BA-4DD0-A166-728AAB53F602}">
      <dsp:nvSpPr>
        <dsp:cNvPr id="4108" name=""/>
        <dsp:cNvSpPr/>
      </dsp:nvSpPr>
      <dsp:spPr>
        <a:xfrm rot="20520000">
          <a:off x="4270443" y="2207007"/>
          <a:ext cx="307479" cy="494671"/>
        </a:xfrm>
        <a:prstGeom prst="rightArrow">
          <a:avLst>
            <a:gd name="adj1" fmla="val 60000"/>
            <a:gd name="adj2" fmla="val 50000"/>
          </a:avLst>
        </a:prstGeom>
        <a:solidFill>
          <a:srgbClr val="7030A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zh-CN" altLang="en-US" sz="2400" b="1" kern="1200"/>
        </a:p>
      </dsp:txBody>
      <dsp:txXfrm rot="20520000">
        <a:off x="4270443" y="2207007"/>
        <a:ext cx="307479" cy="494671"/>
      </dsp:txXfrm>
    </dsp:sp>
    <dsp:sp modelId="{A065C701-25AB-4C11-866D-92DCEFA96441}">
      <dsp:nvSpPr>
        <dsp:cNvPr id="4109" name=""/>
        <dsp:cNvSpPr/>
      </dsp:nvSpPr>
      <dsp:spPr>
        <a:xfrm>
          <a:off x="4672733" y="1409761"/>
          <a:ext cx="1454915" cy="1454915"/>
        </a:xfrm>
        <a:prstGeom prst="ellipse">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zh-CN" altLang="en-US" sz="2400" b="1" kern="1200" smtClean="0"/>
            <a:t>社会契约道德观</a:t>
          </a:r>
          <a:endParaRPr lang="zh-CN" altLang="en-US" sz="2400" b="1" kern="1200"/>
        </a:p>
      </dsp:txBody>
      <dsp:txXfrm>
        <a:off x="4885800" y="1622828"/>
        <a:ext cx="1028780" cy="1028780"/>
      </dsp:txXfrm>
    </dsp:sp>
    <dsp:sp modelId="{2E332D41-F0ED-4F24-B877-9BE33E766EFC}">
      <dsp:nvSpPr>
        <dsp:cNvPr id="4110" name=""/>
        <dsp:cNvSpPr/>
      </dsp:nvSpPr>
      <dsp:spPr>
        <a:xfrm rot="3240000">
          <a:off x="3903964" y="3334914"/>
          <a:ext cx="307479" cy="494671"/>
        </a:xfrm>
        <a:prstGeom prst="rightArrow">
          <a:avLst>
            <a:gd name="adj1" fmla="val 60000"/>
            <a:gd name="adj2" fmla="val 50000"/>
          </a:avLst>
        </a:prstGeom>
        <a:solidFill>
          <a:srgbClr val="00B05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zh-CN" altLang="en-US" sz="2400" b="1" kern="1200"/>
        </a:p>
      </dsp:txBody>
      <dsp:txXfrm rot="3240000">
        <a:off x="3903964" y="3334914"/>
        <a:ext cx="307479" cy="494671"/>
      </dsp:txXfrm>
    </dsp:sp>
    <dsp:sp modelId="{1E4AB665-3911-4ADB-B559-FB11525FE2E4}">
      <dsp:nvSpPr>
        <dsp:cNvPr id="4111" name=""/>
        <dsp:cNvSpPr/>
      </dsp:nvSpPr>
      <dsp:spPr>
        <a:xfrm>
          <a:off x="3933452" y="3685034"/>
          <a:ext cx="1454915" cy="1454915"/>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zh-CN" altLang="en-US" sz="2400" b="1" kern="1200" smtClean="0"/>
            <a:t>公平公正道德观</a:t>
          </a:r>
          <a:endParaRPr lang="zh-CN" altLang="en-US" sz="2400" b="1" kern="1200"/>
        </a:p>
      </dsp:txBody>
      <dsp:txXfrm>
        <a:off x="4146519" y="3898101"/>
        <a:ext cx="1028780" cy="1028780"/>
      </dsp:txXfrm>
    </dsp:sp>
    <dsp:sp modelId="{18A5AAF7-3FAB-4736-8B65-9FAC21D31E83}">
      <dsp:nvSpPr>
        <dsp:cNvPr id="4112" name=""/>
        <dsp:cNvSpPr/>
      </dsp:nvSpPr>
      <dsp:spPr>
        <a:xfrm rot="7560000">
          <a:off x="2718012" y="3334914"/>
          <a:ext cx="307479" cy="494671"/>
        </a:xfrm>
        <a:prstGeom prst="rightArrow">
          <a:avLst>
            <a:gd name="adj1" fmla="val 60000"/>
            <a:gd name="adj2" fmla="val 50000"/>
          </a:avLst>
        </a:prstGeom>
        <a:solidFill>
          <a:srgbClr val="0070C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zh-CN" altLang="en-US" sz="2400" b="1" kern="1200"/>
        </a:p>
      </dsp:txBody>
      <dsp:txXfrm rot="7560000">
        <a:off x="2718012" y="3334914"/>
        <a:ext cx="307479" cy="494671"/>
      </dsp:txXfrm>
    </dsp:sp>
    <dsp:sp modelId="{AFAFB9F2-A694-4B1D-9793-16D55DD9C6A6}">
      <dsp:nvSpPr>
        <dsp:cNvPr id="4113" name=""/>
        <dsp:cNvSpPr/>
      </dsp:nvSpPr>
      <dsp:spPr>
        <a:xfrm>
          <a:off x="1541089" y="3685034"/>
          <a:ext cx="1454915" cy="1454915"/>
        </a:xfrm>
        <a:prstGeom prst="ellipse">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zh-CN" altLang="en-US" sz="2400" b="1" kern="1200" smtClean="0"/>
            <a:t>权利至上道德观</a:t>
          </a:r>
          <a:endParaRPr lang="zh-CN" altLang="en-US" sz="2400" b="1" kern="1200"/>
        </a:p>
      </dsp:txBody>
      <dsp:txXfrm>
        <a:off x="1754156" y="3898101"/>
        <a:ext cx="1028780" cy="1028780"/>
      </dsp:txXfrm>
    </dsp:sp>
    <dsp:sp modelId="{28138947-2DF0-4E2E-A7AC-5A0496479302}">
      <dsp:nvSpPr>
        <dsp:cNvPr id="4114" name=""/>
        <dsp:cNvSpPr/>
      </dsp:nvSpPr>
      <dsp:spPr>
        <a:xfrm rot="11880000">
          <a:off x="2351533" y="2207007"/>
          <a:ext cx="307479" cy="494671"/>
        </a:xfrm>
        <a:prstGeom prst="rightArrow">
          <a:avLst>
            <a:gd name="adj1" fmla="val 60000"/>
            <a:gd name="adj2" fmla="val 50000"/>
          </a:avLst>
        </a:prstGeom>
        <a:solidFill>
          <a:schemeClr val="accent5">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zh-CN" altLang="en-US" sz="2400" b="1" kern="1200"/>
        </a:p>
      </dsp:txBody>
      <dsp:txXfrm rot="11880000">
        <a:off x="2351533" y="2207007"/>
        <a:ext cx="307479" cy="494671"/>
      </dsp:txXfrm>
    </dsp:sp>
    <dsp:sp modelId="{56DA9D9D-4CA2-4C66-9142-A0560A345063}">
      <dsp:nvSpPr>
        <dsp:cNvPr id="4115" name=""/>
        <dsp:cNvSpPr/>
      </dsp:nvSpPr>
      <dsp:spPr>
        <a:xfrm>
          <a:off x="801808" y="1409761"/>
          <a:ext cx="1454915" cy="1454915"/>
        </a:xfrm>
        <a:prstGeom prst="ellipse">
          <a:avLst/>
        </a:prstGeom>
        <a:solidFill>
          <a:schemeClr val="accent5">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zh-CN" altLang="en-US" sz="2400" b="1" kern="1200" smtClean="0"/>
            <a:t>功利主义道德观</a:t>
          </a:r>
          <a:endParaRPr lang="zh-CN" altLang="en-US" sz="2400" b="1" kern="1200"/>
        </a:p>
      </dsp:txBody>
      <dsp:txXfrm>
        <a:off x="1014875" y="1622828"/>
        <a:ext cx="1028780" cy="1028780"/>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fact="1"/>
        </dgm:ruleLst>
      </dgm:if>
      <dgm:if name="Name6" axis="ch ch" ptType="node node" st="1 1" cnt="1 0" func="cnt" op="lte" val="8">
        <dgm:ruleLst>
          <dgm:rule type="w" for="ch" forName="node" fact="0.9"/>
        </dgm:ruleLst>
      </dgm:if>
      <dgm:if name="Name7" axis="ch ch" ptType="node node" st="1 1" cnt="1 0" func="cnt" op="lte" val="10">
        <dgm:ruleLst>
          <dgm:rule type="w" for="ch" forName="node" fact="0.8"/>
        </dgm:ruleLst>
      </dgm:if>
      <dgm:if name="Name8" axis="ch ch" ptType="node node" st="1 1" cnt="1 0" func="cnt" op="lte" val="12">
        <dgm:ruleLst>
          <dgm:rule type="w" for="ch" forName="node" fact="0.7"/>
        </dgm:ruleLst>
      </dgm:if>
      <dgm:if name="Name9" axis="ch ch" ptType="node node" st="1 1" cnt="1 0" func="cnt" op="lte" val="14">
        <dgm:ruleLst>
          <dgm:rule type="w" for="ch" forName="node" fact="0.6"/>
        </dgm:ruleLst>
      </dgm:if>
      <dgm:else name="Name10">
        <dgm:ruleLst>
          <dgm:rule type="w" for="ch" forName="node" fact="0.5"/>
        </dgm:ruleLst>
      </dgm:else>
    </dgm:choose>
    <dgm:forEach name="Name11" axis="ch" ptType="node" cnt="1">
      <dgm:layoutNode name="centerShape" styleLbl="node0">
        <dgm:alg type="tx"/>
        <dgm:shape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forEach name="Name12" axis="ch">
        <dgm:forEach name="Name13" axis="self" ptType="parTrans">
          <dgm:layoutNode name="parTrans" styleLbl="sibTrans2D1">
            <dgm:alg type="conn">
              <dgm:param type="begPts" val="auto"/>
              <dgm:param type="endPts" val="auto"/>
            </dgm:alg>
            <dgm:shape type="conn" r:blip="">
              <dgm:adjLst/>
            </dgm:shape>
            <dgm:presOf axis="self"/>
            <dgm:constrLst>
              <dgm:constr type="h" refType="w" fact="0.85"/>
            </dgm:constrLst>
            <dgm:ruleLst/>
            <dgm:layoutNode name="connectorText">
              <dgm:alg type="tx">
                <dgm:param type="autoTxRot" val="grav"/>
              </dgm:alg>
              <dgm:shape type="conn" r:blip="" hideGeom="1">
                <dgm:adjLst/>
              </dgm:shape>
              <dgm:presOf axis="self"/>
              <dgm:constrLst>
                <dgm:constr type="lMarg"/>
                <dgm:constr type="rMarg"/>
                <dgm:constr type="tMarg"/>
                <dgm:constr type="bMarg"/>
              </dgm:constrLst>
              <dgm:ruleLst>
                <dgm:rule type="primFontSz" val="5"/>
              </dgm:ruleLst>
            </dgm:layoutNode>
          </dgm:layoutNode>
        </dgm:forEach>
        <dgm:forEach name="Name14" axis="self" ptType="node">
          <dgm:layoutNode name="node" styleLbl="node1">
            <dgm:varLst>
              <dgm:bulletEnabled val="1"/>
            </dgm:varLst>
            <dgm:alg type="tx">
              <dgm:param type="txAnchorVertCh" val="mid"/>
            </dgm:alg>
            <dgm:shape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dgm:rule type="primFontSz" val="5"/>
            </dgm:ruleLst>
          </dgm:layoutNode>
        </dgm:forEach>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22B5BF-1B63-4EC5-9EFD-44735F9A7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A0D928-3766-44A7-BF78-35A47B45A4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FCF84F-E2D2-4350-8D46-600B74806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D056DC-14D2-49C3-B101-3CE101D668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F20F20-77F1-40F7-AE63-57A8C9CD71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498338-68C6-459D-82A5-AFFD1F6A4F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F4C9C5-6525-406D-9BBA-8F079104D2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A193E5-1266-4902-AC5E-DAE8C626E6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19D5DF-C573-4EE5-BC7C-E527389C65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FD93FA-2749-40A0-BEB7-B5D80A7942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E3BB79-51B3-450E-ABF7-BF948CD4F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normAutofit/>
          </a:bodyPr>
          <a:lstStyle>
            <a:lvl1pPr>
              <a:buFont typeface="Wingdings" pitchFamily="2" charset="2"/>
              <a:buChar char="p"/>
              <a:defRPr sz="2800" b="1">
                <a:solidFill>
                  <a:srgbClr val="0070C0"/>
                </a:solidFill>
              </a:defRPr>
            </a:lvl1pPr>
            <a:lvl2pPr>
              <a:buFont typeface="Wingdings" pitchFamily="2" charset="2"/>
              <a:buChar char="Ø"/>
              <a:defRPr sz="2400" b="1">
                <a:solidFill>
                  <a:srgbClr val="002060"/>
                </a:solidFill>
                <a:latin typeface="华文楷体" pitchFamily="2" charset="-122"/>
                <a:ea typeface="华文楷体" pitchFamily="2" charset="-122"/>
              </a:defRPr>
            </a:lvl2pPr>
            <a:lvl3pPr>
              <a:defRPr sz="2000"/>
            </a:lvl3pPr>
            <a:lvl4pPr>
              <a:defRPr sz="1800"/>
            </a:lvl4pPr>
            <a:lvl5pPr>
              <a:defRPr sz="18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6" dur="5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Right)">
                                      <p:cBhvr>
                                        <p:cTn id="7" dur="500"/>
                                        <p:tgtEl>
                                          <p:spTgt spid="3">
                                            <p:txEl>
                                              <p:pRg st="0" end="0"/>
                                            </p:txEl>
                                          </p:spTgt>
                                        </p:tgtEl>
                                      </p:cBhvr>
                                    </p:animEffect>
                                  </p:childTnLst>
                                </p:cTn>
                              </p:par>
                              <p:par>
                                <p:cTn id="8" presetID="18" presetClass="entr" presetSubtype="6" dur="50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strips(downRight)">
                                      <p:cBhvr>
                                        <p:cTn id="10" dur="500"/>
                                        <p:tgtEl>
                                          <p:spTgt spid="3">
                                            <p:txEl>
                                              <p:pRg st="1" end="1"/>
                                            </p:txEl>
                                          </p:spTgt>
                                        </p:tgtEl>
                                      </p:cBhvr>
                                    </p:animEffect>
                                  </p:childTnLst>
                                </p:cTn>
                              </p:par>
                              <p:par>
                                <p:cTn id="11" presetID="18" presetClass="entr" presetSubtype="6" dur="50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strips(downRight)">
                                      <p:cBhvr>
                                        <p:cTn id="13" dur="500"/>
                                        <p:tgtEl>
                                          <p:spTgt spid="3">
                                            <p:txEl>
                                              <p:pRg st="2" end="2"/>
                                            </p:txEl>
                                          </p:spTgt>
                                        </p:tgtEl>
                                      </p:cBhvr>
                                    </p:animEffect>
                                  </p:childTnLst>
                                </p:cTn>
                              </p:par>
                              <p:par>
                                <p:cTn id="14" presetID="18" presetClass="entr" presetSubtype="6" dur="50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strips(downRight)">
                                      <p:cBhvr>
                                        <p:cTn id="16" dur="500"/>
                                        <p:tgtEl>
                                          <p:spTgt spid="3">
                                            <p:txEl>
                                              <p:pRg st="3" end="3"/>
                                            </p:txEl>
                                          </p:spTgt>
                                        </p:tgtEl>
                                      </p:cBhvr>
                                    </p:animEffect>
                                  </p:childTnLst>
                                </p:cTn>
                              </p:par>
                              <p:par>
                                <p:cTn id="17" presetID="18" presetClass="entr" presetSubtype="6" dur="50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strips(downRigh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8" presetClass="entr" presetSubtype="6"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 lvl="2">
            <p:tnLst>
              <p:par>
                <p:cTn presetID="18" presetClass="entr" presetSubtype="6"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 lvl="3">
            <p:tnLst>
              <p:par>
                <p:cTn presetID="18" presetClass="entr" presetSubtype="6"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 lvl="4">
            <p:tnLst>
              <p:par>
                <p:cTn presetID="18" presetClass="entr" presetSubtype="6"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 lvl="5">
            <p:tnLst>
              <p:par>
                <p:cTn presetID="18" presetClass="entr" presetSubtype="6"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strips(downRight)">
                      <p:cBhvr>
                        <p:cTn dur="500"/>
                        <p:tgtEl>
                          <p:spTgt spid="3"/>
                        </p:tgtEl>
                      </p:cBhvr>
                    </p:animEffect>
                  </p:childTnLst>
                </p:cTn>
              </p:par>
            </p:tnLst>
          </p:tmpl>
        </p:tmplLst>
      </p:bldP>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A5A9AFEE-A3F8-4D48-ABEB-71A6909DBC6B}" type="datetimeFigureOut">
              <a:rPr lang="zh-CN" altLang="en-US" smtClean="0"/>
              <a:t>2018/10/14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B5738FB-E7B0-4058-BA0B-21A9C3AF053D}"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5A9AFEE-A3F8-4D48-ABEB-71A6909DBC6B}" type="datetimeFigureOut">
              <a:rPr lang="zh-CN" altLang="en-US" smtClean="0"/>
              <a:t>2018/10/14</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B5738FB-E7B0-4058-BA0B-21A9C3AF053D}"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24313334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标题 1"/>
          <p:cNvSpPr>
            <a:spLocks noGrp="1"/>
          </p:cNvSpPr>
          <p:nvPr>
            <p:ph type="ctrTitle" idx="4294967295"/>
          </p:nvPr>
        </p:nvSpPr>
        <p:spPr>
          <a:xfrm>
            <a:off x="1219200" y="1866900"/>
            <a:ext cx="6858000" cy="990600"/>
          </a:xfrm>
        </p:spPr>
        <p:style>
          <a:lnRef idx="1">
            <a:schemeClr val="accent5"/>
          </a:lnRef>
          <a:fillRef idx="3">
            <a:schemeClr val="accent5"/>
          </a:fillRef>
          <a:effectRef idx="2">
            <a:schemeClr val="accent5"/>
          </a:effectRef>
          <a:fontRef idx="minor">
            <a:schemeClr val="lt1"/>
          </a:fontRef>
        </p:style>
        <p:txBody>
          <a:bodyPr>
            <a:normAutofit fontScale="90000"/>
          </a:bodyPr>
          <a:lstStyle>
            <a:lvl1pPr>
              <a:defRPr>
                <a:solidFill>
                  <a:srgbClr val="FFFFFF"/>
                </a:solidFill>
                <a:latin typeface="Calibri"/>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r>
              <a:rPr lang="zh-CN" altLang="en-US" b="1" smtClean="0">
                <a:solidFill>
                  <a:schemeClr val="bg1"/>
                </a:solidFill>
                <a:latin typeface="隶书" pitchFamily="49" charset="-122"/>
                <a:ea typeface="隶书" pitchFamily="49" charset="-122"/>
              </a:rPr>
              <a:t>第四章  管理道德与社会责任</a:t>
            </a:r>
            <a:endParaRPr lang="zh-CN" altLang="en-US" b="1">
              <a:solidFill>
                <a:schemeClr val="bg1"/>
              </a:solidFill>
              <a:latin typeface="隶书" pitchFamily="49" charset="-122"/>
              <a:ea typeface="隶书" pitchFamily="49" charset="-122"/>
            </a:endParaRPr>
          </a:p>
        </p:txBody>
      </p:sp>
      <p:sp>
        <p:nvSpPr>
          <p:cNvPr id="3" name="副标题 2"/>
          <p:cNvSpPr>
            <a:spLocks noGrp="1"/>
          </p:cNvSpPr>
          <p:nvPr>
            <p:ph type="subTitle" idx="4294967295"/>
          </p:nvPr>
        </p:nvSpPr>
        <p:spPr>
          <a:xfrm>
            <a:off x="1785938" y="3462338"/>
            <a:ext cx="6291262" cy="2181240"/>
          </a:xfrm>
        </p:spPr>
        <p:style>
          <a:lnRef idx="1">
            <a:schemeClr val="accent5"/>
          </a:lnRef>
          <a:fillRef idx="2">
            <a:schemeClr val="accent5"/>
          </a:fillRef>
          <a:effectRef idx="1">
            <a:schemeClr val="accent5"/>
          </a:effectRef>
          <a:fontRef idx="minor">
            <a:schemeClr val="dk1"/>
          </a:fontRef>
        </p:style>
        <p:txBody>
          <a:bodyPr>
            <a:normAutofit fontScale="92500"/>
          </a:bodyPr>
          <a:lstStyle>
            <a:lvl1pPr>
              <a:defRPr>
                <a:solidFill>
                  <a:srgbClr val="000000"/>
                </a:solidFill>
                <a:latin typeface="Calibri"/>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pPr marL="0" indent="0">
              <a:buFont typeface="Wingdings 3" pitchFamily="18" charset="2"/>
              <a:buNone/>
            </a:pPr>
            <a:r>
              <a:rPr lang="zh-CN" altLang="en-US" sz="2400" b="1">
                <a:solidFill>
                  <a:srgbClr val="0070C0"/>
                </a:solidFill>
                <a:latin typeface="Arial"/>
                <a:ea typeface="宋体" charset="-122"/>
              </a:rPr>
              <a:t>第一节    </a:t>
            </a:r>
            <a:r>
              <a:rPr lang="zh-CN" altLang="en-US" sz="2400" b="1" smtClean="0">
                <a:solidFill>
                  <a:srgbClr val="0070C0"/>
                </a:solidFill>
                <a:latin typeface="Arial"/>
                <a:ea typeface="宋体" charset="-122"/>
              </a:rPr>
              <a:t>企业管理为什么需要伦理道德</a:t>
            </a:r>
            <a:endParaRPr lang="zh-CN" altLang="en-US" sz="2400" b="1">
              <a:solidFill>
                <a:srgbClr val="0070C0"/>
              </a:solidFill>
              <a:latin typeface="Arial"/>
              <a:ea typeface="宋体" charset="-122"/>
            </a:endParaRPr>
          </a:p>
          <a:p>
            <a:pPr marL="0" indent="0">
              <a:buFont typeface="Wingdings 3" pitchFamily="18" charset="2"/>
              <a:buNone/>
            </a:pPr>
            <a:r>
              <a:rPr lang="zh-CN" altLang="en-US" sz="2400" b="1">
                <a:solidFill>
                  <a:srgbClr val="0070C0"/>
                </a:solidFill>
                <a:latin typeface="Arial"/>
                <a:ea typeface="宋体" charset="-122"/>
              </a:rPr>
              <a:t>第二节    </a:t>
            </a:r>
            <a:r>
              <a:rPr lang="zh-CN" altLang="en-US" sz="2400" b="1" smtClean="0">
                <a:solidFill>
                  <a:srgbClr val="0070C0"/>
                </a:solidFill>
                <a:latin typeface="Arial"/>
                <a:ea typeface="宋体" charset="-122"/>
              </a:rPr>
              <a:t>几种相关的道德观</a:t>
            </a:r>
            <a:endParaRPr lang="zh-CN" altLang="en-US" sz="2400" b="1">
              <a:solidFill>
                <a:srgbClr val="0070C0"/>
              </a:solidFill>
              <a:latin typeface="宋体" charset="-122"/>
              <a:ea typeface="宋体" charset="-122"/>
            </a:endParaRPr>
          </a:p>
          <a:p>
            <a:pPr marL="0" indent="0">
              <a:buFont typeface="Wingdings 3" pitchFamily="18" charset="2"/>
              <a:buNone/>
            </a:pPr>
            <a:r>
              <a:rPr lang="zh-CN" altLang="en-US" sz="2400" b="1">
                <a:solidFill>
                  <a:srgbClr val="0070C0"/>
                </a:solidFill>
                <a:latin typeface="宋体" charset="-122"/>
                <a:ea typeface="宋体" charset="-122"/>
              </a:rPr>
              <a:t>第三节  </a:t>
            </a:r>
            <a:r>
              <a:rPr lang="zh-CN" altLang="en-US" sz="2400" b="1" smtClean="0">
                <a:solidFill>
                  <a:srgbClr val="0070C0"/>
                </a:solidFill>
                <a:latin typeface="宋体" charset="-122"/>
                <a:ea typeface="宋体" charset="-122"/>
              </a:rPr>
              <a:t>道德管理的特征和影响管理道德的因素</a:t>
            </a:r>
            <a:endParaRPr lang="zh-CN" altLang="en-US" sz="2400" b="1">
              <a:solidFill>
                <a:srgbClr val="0070C0"/>
              </a:solidFill>
              <a:latin typeface="宋体" charset="-122"/>
              <a:ea typeface="宋体" charset="-122"/>
            </a:endParaRPr>
          </a:p>
          <a:p>
            <a:pPr marL="0" indent="0">
              <a:buFont typeface="Wingdings 3" pitchFamily="18" charset="2"/>
              <a:buNone/>
            </a:pPr>
            <a:r>
              <a:rPr lang="zh-CN" altLang="en-US" sz="2400" b="1">
                <a:solidFill>
                  <a:srgbClr val="0070C0"/>
                </a:solidFill>
                <a:latin typeface="宋体" charset="-122"/>
                <a:ea typeface="宋体" charset="-122"/>
              </a:rPr>
              <a:t>第四节  </a:t>
            </a:r>
            <a:r>
              <a:rPr lang="zh-CN" altLang="en-US" sz="2400" b="1" smtClean="0">
                <a:solidFill>
                  <a:srgbClr val="0070C0"/>
                </a:solidFill>
                <a:latin typeface="宋体" charset="-122"/>
                <a:ea typeface="宋体" charset="-122"/>
              </a:rPr>
              <a:t>改善企业道德行为的途径</a:t>
            </a:r>
            <a:endParaRPr lang="en-US" altLang="zh-CN" sz="2400" b="1" smtClean="0">
              <a:solidFill>
                <a:srgbClr val="0070C0"/>
              </a:solidFill>
              <a:latin typeface="宋体" charset="-122"/>
              <a:ea typeface="宋体" charset="-122"/>
            </a:endParaRPr>
          </a:p>
          <a:p>
            <a:pPr marL="0" indent="0">
              <a:buFont typeface="Wingdings 3" pitchFamily="18" charset="2"/>
              <a:buNone/>
            </a:pPr>
            <a:r>
              <a:rPr lang="zh-CN" altLang="en-US" sz="2400" b="1" smtClean="0">
                <a:solidFill>
                  <a:srgbClr val="0070C0"/>
                </a:solidFill>
                <a:latin typeface="宋体" charset="-122"/>
                <a:ea typeface="宋体" charset="-122"/>
              </a:rPr>
              <a:t>第五节  企业的社会责任</a:t>
            </a:r>
            <a:endParaRPr lang="zh-CN" altLang="en-US" sz="2400" b="1">
              <a:solidFill>
                <a:srgbClr val="0070C0"/>
              </a:solidFill>
              <a:latin typeface="Arial"/>
              <a:ea typeface="宋体" charset="-122"/>
            </a:endParaRPr>
          </a:p>
        </p:txBody>
      </p:sp>
    </p:spTree>
  </p:cSld>
  <p:clrMapOvr>
    <a:masterClrMapping/>
  </p:clrMapOvr>
  <p:transition>
    <p:wheel spokes="3"/>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2</a:t>
            </a:fld>
            <a:endParaRPr lang="zh-CN" altLang="en-US"/>
          </a:p>
        </p:txBody>
      </p:sp>
      <p:sp>
        <p:nvSpPr>
          <p:cNvPr id="13" name="内容占位符 2"/>
          <p:cNvSpPr>
            <a:spLocks noGrp="1"/>
          </p:cNvSpPr>
          <p:nvPr>
            <p:ph sz="quarter" idx="1"/>
          </p:nvPr>
        </p:nvSpPr>
        <p:spPr>
          <a:xfrm>
            <a:off x="611560" y="928688"/>
            <a:ext cx="8318158" cy="5500708"/>
          </a:xfrm>
        </p:spPr>
        <p:txBody>
          <a:bodyPr rtlCol="0">
            <a:normAutofit/>
          </a:bodyPr>
          <a:lstStyle/>
          <a:p>
            <a:pPr>
              <a:defRPr/>
            </a:pPr>
            <a:r>
              <a:rPr lang="zh-CN" altLang="en-US" smtClean="0"/>
              <a:t>企业管理之所以需要伦理道德，不只是因为现代业</a:t>
            </a:r>
            <a:r>
              <a:rPr lang="zh-CN" altLang="en-US"/>
              <a:t>的经济运行面临诸多伦理困境与道德风险，更不是因为伦理道德作为有效的文化工具可以帮助企业更好地达到经济目的，最根本的是，伦理道德是现代企业的核心价值构件，具有特殊的管理意义和文明意义。</a:t>
            </a:r>
            <a:endParaRPr lang="en-US" altLang="zh-CN" smtClean="0">
              <a:latin typeface="+mn-ea"/>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企业为什么需要伦理道德</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3</a:t>
            </a:fld>
            <a:endParaRPr lang="zh-CN" altLang="en-US"/>
          </a:p>
        </p:txBody>
      </p:sp>
      <p:sp>
        <p:nvSpPr>
          <p:cNvPr id="13" name="内容占位符 2"/>
          <p:cNvSpPr>
            <a:spLocks noGrp="1"/>
          </p:cNvSpPr>
          <p:nvPr>
            <p:ph sz="quarter" idx="1"/>
          </p:nvPr>
        </p:nvSpPr>
        <p:spPr>
          <a:xfrm>
            <a:off x="827584" y="1052736"/>
            <a:ext cx="7992888" cy="5500708"/>
          </a:xfrm>
        </p:spPr>
        <p:txBody>
          <a:bodyPr rtlCol="0">
            <a:normAutofit/>
          </a:bodyPr>
          <a:lstStyle/>
          <a:p>
            <a:pPr>
              <a:buFont typeface="Wingdings" pitchFamily="2" charset="2"/>
              <a:buChar char="p"/>
              <a:defRPr/>
            </a:pPr>
            <a:r>
              <a:rPr lang="zh-CN" altLang="en-US" sz="2800"/>
              <a:t>企业不仅是一个经济实体，而且首先并且更重要的是一个伦理</a:t>
            </a:r>
            <a:r>
              <a:rPr lang="zh-CN" altLang="en-US" sz="2800" smtClean="0"/>
              <a:t>实体</a:t>
            </a:r>
            <a:endParaRPr lang="en-US" altLang="zh-CN" sz="2800" smtClean="0"/>
          </a:p>
          <a:p>
            <a:pPr>
              <a:buFont typeface="Wingdings" pitchFamily="2" charset="2"/>
              <a:buChar char="p"/>
              <a:defRPr/>
            </a:pPr>
            <a:r>
              <a:rPr lang="zh-CN" altLang="en-US" sz="2800" smtClean="0"/>
              <a:t>在企业管理中，伦理</a:t>
            </a:r>
            <a:r>
              <a:rPr lang="zh-CN" altLang="en-US" sz="2800"/>
              <a:t>的要义就是个人作为“组织人”或作为企业的成员而</a:t>
            </a:r>
            <a:r>
              <a:rPr lang="zh-CN" altLang="en-US" sz="2800" smtClean="0"/>
              <a:t>行动</a:t>
            </a:r>
            <a:endParaRPr lang="en-US" altLang="zh-CN" sz="2800" smtClean="0"/>
          </a:p>
          <a:p>
            <a:pPr>
              <a:buFont typeface="Wingdings" pitchFamily="2" charset="2"/>
              <a:buChar char="p"/>
              <a:defRPr/>
            </a:pPr>
            <a:r>
              <a:rPr lang="zh-CN" altLang="en-US" sz="2800" smtClean="0"/>
              <a:t>伦理</a:t>
            </a:r>
            <a:r>
              <a:rPr lang="zh-CN" altLang="en-US" sz="2800"/>
              <a:t>的真谛是个人的单一性与共同体的普遍性的统一</a:t>
            </a:r>
            <a:endParaRPr lang="en-US" altLang="zh-CN" sz="2800" smtClean="0">
              <a:latin typeface="+mn-ea"/>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200" b="1" smtClean="0">
                <a:solidFill>
                  <a:srgbClr val="0070C0"/>
                </a:solidFill>
                <a:latin typeface="黑体" pitchFamily="2" charset="-122"/>
                <a:ea typeface="黑体" pitchFamily="2" charset="-122"/>
              </a:rPr>
              <a:t>伦理、道德的文化真义及其管理学意义</a:t>
            </a:r>
            <a:endParaRPr lang="zh-CN" altLang="en-US" sz="32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4</a:t>
            </a:fld>
            <a:endParaRPr lang="zh-CN" altLang="en-US"/>
          </a:p>
        </p:txBody>
      </p:sp>
      <p:sp>
        <p:nvSpPr>
          <p:cNvPr id="13" name="内容占位符 2"/>
          <p:cNvSpPr>
            <a:spLocks noGrp="1"/>
          </p:cNvSpPr>
          <p:nvPr>
            <p:ph sz="quarter" idx="1"/>
          </p:nvPr>
        </p:nvSpPr>
        <p:spPr>
          <a:xfrm>
            <a:off x="827584" y="928688"/>
            <a:ext cx="8173572" cy="5500708"/>
          </a:xfrm>
        </p:spPr>
        <p:txBody>
          <a:bodyPr rtlCol="0">
            <a:normAutofit/>
          </a:bodyPr>
          <a:lstStyle/>
          <a:p>
            <a:pPr>
              <a:buNone/>
              <a:defRPr/>
            </a:pPr>
            <a:r>
              <a:rPr lang="en-US" altLang="zh-CN" smtClean="0">
                <a:solidFill>
                  <a:srgbClr val="FF0000"/>
                </a:solidFill>
                <a:latin typeface="+mn-ea"/>
              </a:rPr>
              <a:t>  20</a:t>
            </a:r>
            <a:r>
              <a:rPr lang="zh-CN" altLang="en-US" smtClean="0">
                <a:solidFill>
                  <a:srgbClr val="FF0000"/>
                </a:solidFill>
                <a:latin typeface="+mn-ea"/>
              </a:rPr>
              <a:t>世纪西方学术界对伦理经济、管理意义的几种解释：</a:t>
            </a:r>
            <a:endParaRPr lang="en-US" altLang="zh-CN" smtClean="0">
              <a:solidFill>
                <a:srgbClr val="FF0000"/>
              </a:solidFill>
              <a:latin typeface="+mn-ea"/>
            </a:endParaRPr>
          </a:p>
          <a:p>
            <a:pPr lvl="1">
              <a:defRPr/>
            </a:pPr>
            <a:r>
              <a:rPr lang="zh-CN" altLang="en-US" sz="2800" smtClean="0">
                <a:latin typeface="+mn-ea"/>
              </a:rPr>
              <a:t>理想类型论（</a:t>
            </a:r>
            <a:r>
              <a:rPr lang="zh-CN" altLang="en-US" sz="2800"/>
              <a:t>马克斯</a:t>
            </a:r>
            <a:r>
              <a:rPr lang="en-US" altLang="zh-CN" sz="2800"/>
              <a:t>·</a:t>
            </a:r>
            <a:r>
              <a:rPr lang="zh-CN" altLang="en-US" sz="2800"/>
              <a:t>韦伯</a:t>
            </a:r>
            <a:r>
              <a:rPr lang="zh-CN" altLang="en-US" sz="2800" smtClean="0">
                <a:latin typeface="+mn-ea"/>
              </a:rPr>
              <a:t>）</a:t>
            </a:r>
            <a:endParaRPr lang="en-US" altLang="zh-CN" sz="2800" smtClean="0">
              <a:latin typeface="+mn-ea"/>
            </a:endParaRPr>
          </a:p>
          <a:p>
            <a:pPr lvl="2">
              <a:buFont typeface="Wingdings" pitchFamily="2" charset="2"/>
              <a:buChar char="ü"/>
              <a:defRPr/>
            </a:pPr>
            <a:r>
              <a:rPr lang="zh-CN" altLang="en-US" sz="2400" b="1">
                <a:solidFill>
                  <a:srgbClr val="7030A0"/>
                </a:solidFill>
                <a:latin typeface="华文楷体" pitchFamily="2" charset="-122"/>
                <a:ea typeface="华文楷体" pitchFamily="2" charset="-122"/>
              </a:rPr>
              <a:t>现代资本主义成功的最大秘密在于其独特的伦理</a:t>
            </a:r>
            <a:r>
              <a:rPr lang="en-US" altLang="zh-CN" sz="2400" b="1">
                <a:solidFill>
                  <a:srgbClr val="7030A0"/>
                </a:solidFill>
                <a:latin typeface="华文楷体" pitchFamily="2" charset="-122"/>
                <a:ea typeface="华文楷体" pitchFamily="2" charset="-122"/>
              </a:rPr>
              <a:t>——</a:t>
            </a:r>
            <a:r>
              <a:rPr lang="zh-CN" altLang="en-US" sz="2400" b="1">
                <a:solidFill>
                  <a:srgbClr val="7030A0"/>
                </a:solidFill>
                <a:latin typeface="华文楷体" pitchFamily="2" charset="-122"/>
                <a:ea typeface="华文楷体" pitchFamily="2" charset="-122"/>
              </a:rPr>
              <a:t>新教伦理</a:t>
            </a:r>
            <a:endParaRPr lang="en-US" altLang="zh-CN" sz="2400" b="1" smtClean="0">
              <a:solidFill>
                <a:srgbClr val="7030A0"/>
              </a:solidFill>
              <a:latin typeface="华文楷体" pitchFamily="2" charset="-122"/>
              <a:ea typeface="华文楷体" pitchFamily="2" charset="-122"/>
            </a:endParaRPr>
          </a:p>
          <a:p>
            <a:pPr lvl="1">
              <a:defRPr/>
            </a:pPr>
            <a:r>
              <a:rPr lang="zh-CN" altLang="en-US" sz="2800" smtClean="0">
                <a:latin typeface="+mn-ea"/>
              </a:rPr>
              <a:t>文化矛盾论（</a:t>
            </a:r>
            <a:r>
              <a:rPr lang="zh-CN" altLang="en-US" sz="2800"/>
              <a:t>尼尔</a:t>
            </a:r>
            <a:r>
              <a:rPr lang="en-US" altLang="zh-CN" sz="2800"/>
              <a:t>·</a:t>
            </a:r>
            <a:r>
              <a:rPr lang="zh-CN" altLang="en-US" sz="2800"/>
              <a:t>贝尔</a:t>
            </a:r>
            <a:r>
              <a:rPr lang="zh-CN" altLang="en-US" sz="2800" smtClean="0">
                <a:latin typeface="+mn-ea"/>
              </a:rPr>
              <a:t>）</a:t>
            </a:r>
            <a:endParaRPr lang="en-US" altLang="zh-CN" sz="2800" smtClean="0">
              <a:latin typeface="+mn-ea"/>
            </a:endParaRPr>
          </a:p>
          <a:p>
            <a:pPr lvl="2">
              <a:buFont typeface="Wingdings" pitchFamily="2" charset="2"/>
              <a:buChar char="ü"/>
              <a:defRPr/>
            </a:pPr>
            <a:r>
              <a:rPr lang="zh-CN" altLang="en-US" sz="2400" b="1">
                <a:solidFill>
                  <a:srgbClr val="7030A0"/>
                </a:solidFill>
                <a:latin typeface="华文楷体" pitchFamily="2" charset="-122"/>
                <a:ea typeface="华文楷体" pitchFamily="2" charset="-122"/>
              </a:rPr>
              <a:t>文化矛盾的核心是经济冲动力与宗教冲动力或道德冲动力的分离与</a:t>
            </a:r>
            <a:r>
              <a:rPr lang="zh-CN" altLang="en-US" sz="2400" b="1" smtClean="0">
                <a:solidFill>
                  <a:srgbClr val="7030A0"/>
                </a:solidFill>
                <a:latin typeface="华文楷体" pitchFamily="2" charset="-122"/>
                <a:ea typeface="华文楷体" pitchFamily="2" charset="-122"/>
              </a:rPr>
              <a:t>背离</a:t>
            </a:r>
            <a:endParaRPr lang="en-US" altLang="zh-CN" sz="2400" b="1" smtClean="0">
              <a:solidFill>
                <a:srgbClr val="7030A0"/>
              </a:solidFill>
              <a:latin typeface="华文楷体" pitchFamily="2" charset="-122"/>
              <a:ea typeface="华文楷体" pitchFamily="2" charset="-122"/>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伦理道德与经济运行</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5</a:t>
            </a:fld>
            <a:endParaRPr lang="zh-CN" altLang="en-US"/>
          </a:p>
        </p:txBody>
      </p:sp>
      <p:sp>
        <p:nvSpPr>
          <p:cNvPr id="13" name="内容占位符 2"/>
          <p:cNvSpPr>
            <a:spLocks noGrp="1"/>
          </p:cNvSpPr>
          <p:nvPr>
            <p:ph sz="quarter" idx="1"/>
          </p:nvPr>
        </p:nvSpPr>
        <p:spPr>
          <a:xfrm>
            <a:off x="827584" y="928688"/>
            <a:ext cx="8173572" cy="5500708"/>
          </a:xfrm>
        </p:spPr>
        <p:txBody>
          <a:bodyPr rtlCol="0">
            <a:normAutofit/>
          </a:bodyPr>
          <a:lstStyle/>
          <a:p>
            <a:pPr>
              <a:buNone/>
              <a:defRPr/>
            </a:pPr>
            <a:r>
              <a:rPr lang="en-US" altLang="zh-CN" smtClean="0">
                <a:solidFill>
                  <a:srgbClr val="FF0000"/>
                </a:solidFill>
                <a:latin typeface="+mn-ea"/>
              </a:rPr>
              <a:t>  20</a:t>
            </a:r>
            <a:r>
              <a:rPr lang="zh-CN" altLang="en-US" smtClean="0">
                <a:solidFill>
                  <a:srgbClr val="FF0000"/>
                </a:solidFill>
                <a:latin typeface="+mn-ea"/>
              </a:rPr>
              <a:t>世纪西方学术界对伦理经济、管理意义的几种解释：</a:t>
            </a:r>
            <a:endParaRPr lang="en-US" altLang="zh-CN" smtClean="0">
              <a:solidFill>
                <a:srgbClr val="FF0000"/>
              </a:solidFill>
              <a:latin typeface="+mn-ea"/>
            </a:endParaRPr>
          </a:p>
          <a:p>
            <a:pPr lvl="1">
              <a:defRPr/>
            </a:pPr>
            <a:r>
              <a:rPr lang="zh-CN" altLang="en-US" sz="2800" smtClean="0">
                <a:latin typeface="+mn-ea"/>
              </a:rPr>
              <a:t>最强动力、最好动力论（</a:t>
            </a:r>
            <a:r>
              <a:rPr lang="zh-CN" altLang="en-US" sz="2800"/>
              <a:t>彼得</a:t>
            </a:r>
            <a:r>
              <a:rPr lang="en-US" altLang="zh-CN" sz="2800"/>
              <a:t>·</a:t>
            </a:r>
            <a:r>
              <a:rPr lang="zh-CN" altLang="en-US" sz="2800"/>
              <a:t>科斯洛夫斯基</a:t>
            </a:r>
            <a:r>
              <a:rPr lang="zh-CN" altLang="en-US" sz="2800" smtClean="0">
                <a:latin typeface="+mn-ea"/>
              </a:rPr>
              <a:t>）</a:t>
            </a:r>
            <a:endParaRPr lang="en-US" altLang="zh-CN" sz="2800" smtClean="0">
              <a:latin typeface="+mn-ea"/>
            </a:endParaRPr>
          </a:p>
          <a:p>
            <a:pPr lvl="2">
              <a:buFont typeface="Wingdings" pitchFamily="2" charset="2"/>
              <a:buChar char="ü"/>
              <a:defRPr/>
            </a:pPr>
            <a:r>
              <a:rPr lang="zh-CN" altLang="en-US" sz="2400" b="1" smtClean="0">
                <a:solidFill>
                  <a:srgbClr val="7030A0"/>
                </a:solidFill>
                <a:latin typeface="华文楷体" pitchFamily="2" charset="-122"/>
                <a:ea typeface="华文楷体" pitchFamily="2" charset="-122"/>
              </a:rPr>
              <a:t>最</a:t>
            </a:r>
            <a:r>
              <a:rPr lang="zh-CN" altLang="en-US" sz="2400" b="1">
                <a:solidFill>
                  <a:srgbClr val="7030A0"/>
                </a:solidFill>
                <a:latin typeface="华文楷体" pitchFamily="2" charset="-122"/>
                <a:ea typeface="华文楷体" pitchFamily="2" charset="-122"/>
              </a:rPr>
              <a:t>强的</a:t>
            </a:r>
            <a:r>
              <a:rPr lang="zh-CN" altLang="en-US" sz="2400" b="1" smtClean="0">
                <a:solidFill>
                  <a:srgbClr val="7030A0"/>
                </a:solidFill>
                <a:latin typeface="华文楷体" pitchFamily="2" charset="-122"/>
                <a:ea typeface="华文楷体" pitchFamily="2" charset="-122"/>
              </a:rPr>
              <a:t>动力：谋利</a:t>
            </a:r>
            <a:r>
              <a:rPr lang="zh-CN" altLang="en-US" sz="2400" b="1">
                <a:solidFill>
                  <a:srgbClr val="7030A0"/>
                </a:solidFill>
                <a:latin typeface="华文楷体" pitchFamily="2" charset="-122"/>
                <a:ea typeface="华文楷体" pitchFamily="2" charset="-122"/>
              </a:rPr>
              <a:t>或经济</a:t>
            </a:r>
            <a:r>
              <a:rPr lang="zh-CN" altLang="en-US" sz="2400" b="1" smtClean="0">
                <a:solidFill>
                  <a:srgbClr val="7030A0"/>
                </a:solidFill>
                <a:latin typeface="华文楷体" pitchFamily="2" charset="-122"/>
                <a:ea typeface="华文楷体" pitchFamily="2" charset="-122"/>
              </a:rPr>
              <a:t>活动</a:t>
            </a:r>
            <a:endParaRPr lang="en-US" altLang="zh-CN" sz="2400" b="1" smtClean="0">
              <a:solidFill>
                <a:srgbClr val="7030A0"/>
              </a:solidFill>
              <a:latin typeface="华文楷体" pitchFamily="2" charset="-122"/>
              <a:ea typeface="华文楷体" pitchFamily="2" charset="-122"/>
            </a:endParaRPr>
          </a:p>
          <a:p>
            <a:pPr lvl="2">
              <a:buFont typeface="Wingdings" pitchFamily="2" charset="2"/>
              <a:buChar char="ü"/>
              <a:defRPr/>
            </a:pPr>
            <a:r>
              <a:rPr lang="zh-CN" altLang="en-US" sz="2400" b="1" smtClean="0">
                <a:solidFill>
                  <a:srgbClr val="7030A0"/>
                </a:solidFill>
                <a:latin typeface="华文楷体" pitchFamily="2" charset="-122"/>
                <a:ea typeface="华文楷体" pitchFamily="2" charset="-122"/>
              </a:rPr>
              <a:t>最好</a:t>
            </a:r>
            <a:r>
              <a:rPr lang="zh-CN" altLang="en-US" sz="2400" b="1">
                <a:solidFill>
                  <a:srgbClr val="7030A0"/>
                </a:solidFill>
                <a:latin typeface="华文楷体" pitchFamily="2" charset="-122"/>
                <a:ea typeface="华文楷体" pitchFamily="2" charset="-122"/>
              </a:rPr>
              <a:t>的</a:t>
            </a:r>
            <a:r>
              <a:rPr lang="zh-CN" altLang="en-US" sz="2400" b="1" smtClean="0">
                <a:solidFill>
                  <a:srgbClr val="7030A0"/>
                </a:solidFill>
                <a:latin typeface="华文楷体" pitchFamily="2" charset="-122"/>
                <a:ea typeface="华文楷体" pitchFamily="2" charset="-122"/>
              </a:rPr>
              <a:t>动力：道德行为</a:t>
            </a:r>
            <a:endParaRPr lang="en-US" altLang="zh-CN" sz="2400" b="1" smtClean="0">
              <a:solidFill>
                <a:srgbClr val="7030A0"/>
              </a:solidFill>
              <a:latin typeface="华文楷体" pitchFamily="2" charset="-122"/>
              <a:ea typeface="华文楷体" pitchFamily="2" charset="-122"/>
            </a:endParaRPr>
          </a:p>
          <a:p>
            <a:pPr lvl="1">
              <a:defRPr/>
            </a:pPr>
            <a:r>
              <a:rPr lang="zh-CN" altLang="en-US" sz="2800" smtClean="0">
                <a:latin typeface="+mn-ea"/>
              </a:rPr>
              <a:t>竞争力论（</a:t>
            </a:r>
            <a:r>
              <a:rPr lang="zh-CN" altLang="en-US" sz="2800"/>
              <a:t>查尔斯</a:t>
            </a:r>
            <a:r>
              <a:rPr lang="en-US" altLang="zh-CN" sz="2800"/>
              <a:t>·</a:t>
            </a:r>
            <a:r>
              <a:rPr lang="zh-CN" altLang="en-US" sz="2800"/>
              <a:t>汉普登特纳等</a:t>
            </a:r>
            <a:r>
              <a:rPr lang="zh-CN" altLang="en-US" sz="2800" smtClean="0">
                <a:latin typeface="+mn-ea"/>
              </a:rPr>
              <a:t>）</a:t>
            </a:r>
            <a:endParaRPr lang="en-US" altLang="zh-CN" sz="2800" smtClean="0">
              <a:latin typeface="+mn-ea"/>
            </a:endParaRPr>
          </a:p>
          <a:p>
            <a:pPr lvl="2">
              <a:buFont typeface="Wingdings" pitchFamily="2" charset="2"/>
              <a:buChar char="ü"/>
              <a:defRPr/>
            </a:pPr>
            <a:r>
              <a:rPr lang="zh-CN" altLang="en-US" sz="2400" b="1">
                <a:solidFill>
                  <a:srgbClr val="7030A0"/>
                </a:solidFill>
                <a:latin typeface="华文楷体" pitchFamily="2" charset="-122"/>
                <a:ea typeface="华文楷体" pitchFamily="2" charset="-122"/>
              </a:rPr>
              <a:t>国家竞争力：创造财富的价值体系</a:t>
            </a:r>
            <a:endParaRPr lang="en-US" altLang="zh-CN" sz="2400" b="1" smtClean="0">
              <a:solidFill>
                <a:srgbClr val="7030A0"/>
              </a:solidFill>
              <a:latin typeface="华文楷体" pitchFamily="2" charset="-122"/>
              <a:ea typeface="华文楷体" pitchFamily="2" charset="-122"/>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伦理道德与经济运行（续）</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6</a:t>
            </a:fld>
            <a:endParaRPr lang="zh-CN" altLang="en-US"/>
          </a:p>
        </p:txBody>
      </p:sp>
      <p:sp>
        <p:nvSpPr>
          <p:cNvPr id="13" name="内容占位符 2"/>
          <p:cNvSpPr>
            <a:spLocks noGrp="1"/>
          </p:cNvSpPr>
          <p:nvPr>
            <p:ph sz="quarter" idx="1"/>
          </p:nvPr>
        </p:nvSpPr>
        <p:spPr>
          <a:xfrm>
            <a:off x="251520" y="928688"/>
            <a:ext cx="8749636" cy="5500708"/>
          </a:xfrm>
        </p:spPr>
        <p:txBody>
          <a:bodyPr rtlCol="0">
            <a:normAutofit/>
          </a:bodyPr>
          <a:lstStyle/>
          <a:p>
            <a:pPr>
              <a:buFont typeface="Wingdings" pitchFamily="2" charset="2"/>
              <a:buChar char="p"/>
              <a:defRPr/>
            </a:pPr>
            <a:r>
              <a:rPr lang="zh-CN" altLang="en-US"/>
              <a:t>无论企业伦理还是管理道德，都不是企业经济运行和企业家管理活动中的“价值附加”，而是企业品质与管理素质的内在构成，</a:t>
            </a:r>
            <a:r>
              <a:rPr lang="en-US"/>
              <a:t>  </a:t>
            </a:r>
            <a:r>
              <a:rPr lang="zh-CN" altLang="en-US"/>
              <a:t>具有十分重要的管理学意义</a:t>
            </a:r>
            <a:r>
              <a:rPr lang="zh-CN" altLang="en-US" smtClean="0"/>
              <a:t>。</a:t>
            </a:r>
            <a:endParaRPr lang="en-US" altLang="zh-CN" smtClean="0">
              <a:latin typeface="+mn-ea"/>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伦理道德与经济运行（续）</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7</a:t>
            </a:fld>
            <a:endParaRPr lang="zh-CN" altLang="en-US"/>
          </a:p>
        </p:txBody>
      </p:sp>
      <p:sp>
        <p:nvSpPr>
          <p:cNvPr id="13" name="内容占位符 2"/>
          <p:cNvSpPr>
            <a:spLocks noGrp="1"/>
          </p:cNvSpPr>
          <p:nvPr>
            <p:ph sz="quarter" idx="1"/>
          </p:nvPr>
        </p:nvSpPr>
        <p:spPr>
          <a:xfrm>
            <a:off x="755576" y="928688"/>
            <a:ext cx="8031237" cy="5500708"/>
          </a:xfrm>
        </p:spPr>
        <p:txBody>
          <a:bodyPr rtlCol="0">
            <a:normAutofit/>
          </a:bodyPr>
          <a:lstStyle/>
          <a:p>
            <a:pPr>
              <a:buFont typeface="Wingdings" pitchFamily="2" charset="2"/>
              <a:buChar char="p"/>
              <a:defRPr/>
            </a:pPr>
            <a:r>
              <a:rPr lang="zh-CN" altLang="en-US"/>
              <a:t>在经营活动中，企业伦理与管理道德的管理学意义突出表现在以下几</a:t>
            </a:r>
            <a:r>
              <a:rPr lang="zh-CN" altLang="en-US" smtClean="0"/>
              <a:t>方面：</a:t>
            </a:r>
            <a:endParaRPr lang="en-US" altLang="zh-CN" smtClean="0"/>
          </a:p>
          <a:p>
            <a:pPr lvl="1"/>
            <a:r>
              <a:rPr lang="zh-CN" altLang="en-US"/>
              <a:t>经济与经营活动的意义，尤其是对终极意义的追求</a:t>
            </a:r>
          </a:p>
          <a:p>
            <a:pPr lvl="1"/>
            <a:r>
              <a:rPr lang="zh-CN" altLang="en-US"/>
              <a:t>企业及其产品的价值观</a:t>
            </a:r>
          </a:p>
          <a:p>
            <a:pPr lvl="1"/>
            <a:r>
              <a:rPr lang="zh-CN" altLang="en-US"/>
              <a:t>企业组织</a:t>
            </a:r>
          </a:p>
          <a:p>
            <a:pPr lvl="1"/>
            <a:r>
              <a:rPr lang="zh-CN" altLang="en-US"/>
              <a:t>人文力与企业</a:t>
            </a:r>
            <a:r>
              <a:rPr lang="zh-CN" altLang="en-US" smtClean="0"/>
              <a:t>精神</a:t>
            </a:r>
            <a:endParaRPr lang="zh-CN" altLang="en-US"/>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伦理道德的管理学意义</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8</a:t>
            </a:fld>
            <a:endParaRPr lang="zh-CN" altLang="en-US"/>
          </a:p>
        </p:txBody>
      </p:sp>
      <p:graphicFrame>
        <p:nvGraphicFramePr>
          <p:cNvPr id="6" name="内容占位符 5"/>
          <p:cNvGraphicFramePr>
            <a:graphicFrameLocks noGrp="1"/>
          </p:cNvGraphicFramePr>
          <p:nvPr>
            <p:ph sz="quarter" idx="1"/>
          </p:nvPr>
        </p:nvGraphicFramePr>
        <p:xfrm>
          <a:off x="1571604" y="1142984"/>
          <a:ext cx="6929457" cy="5143515"/>
        </p:xfrm>
        <a:graphic>
          <a:graphicData uri="http://schemas.openxmlformats.org/drawingml/2006/diagram">
            <dgm:relIds xmlns:dgm="http://schemas.openxmlformats.org/drawingml/2006/diagram" r:dm="rId3" r:lo="rId4" r:qs="rId5" r:cs="rId6"/>
          </a:graphicData>
        </a:graphic>
      </p:graphicFrame>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几种相关的道德观</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9</a:t>
            </a:fld>
            <a:endParaRPr lang="zh-CN" altLang="en-US"/>
          </a:p>
        </p:txBody>
      </p:sp>
      <p:sp>
        <p:nvSpPr>
          <p:cNvPr id="13" name="内容占位符 2"/>
          <p:cNvSpPr>
            <a:spLocks noGrp="1"/>
          </p:cNvSpPr>
          <p:nvPr>
            <p:ph sz="quarter" idx="1"/>
          </p:nvPr>
        </p:nvSpPr>
        <p:spPr>
          <a:xfrm>
            <a:off x="251520" y="928688"/>
            <a:ext cx="8535293" cy="5500708"/>
          </a:xfrm>
        </p:spPr>
        <p:txBody>
          <a:bodyPr rtlCol="0">
            <a:normAutofit/>
          </a:bodyPr>
          <a:lstStyle/>
          <a:p>
            <a:pPr>
              <a:buFont typeface="Wingdings" pitchFamily="2" charset="2"/>
              <a:buChar char="p"/>
              <a:defRPr/>
            </a:pPr>
            <a:r>
              <a:rPr lang="zh-CN" altLang="en-US" smtClean="0"/>
              <a:t>观点：能给行为影响所及的大多数人带来最大利益的行为才是善的</a:t>
            </a:r>
            <a:endParaRPr lang="en-US" altLang="zh-CN" smtClean="0"/>
          </a:p>
          <a:p>
            <a:pPr lvl="1">
              <a:buFont typeface="Wingdings" pitchFamily="2" charset="2"/>
              <a:buChar char="Ø"/>
              <a:defRPr/>
            </a:pPr>
            <a:r>
              <a:rPr lang="zh-CN" altLang="en-US" smtClean="0"/>
              <a:t>功利主义道德观有其合理的一面</a:t>
            </a:r>
            <a:endParaRPr lang="en-US" altLang="zh-CN" smtClean="0"/>
          </a:p>
          <a:p>
            <a:pPr lvl="1">
              <a:buFont typeface="Wingdings" pitchFamily="2" charset="2"/>
              <a:buChar char="Ø"/>
              <a:defRPr/>
            </a:pPr>
            <a:r>
              <a:rPr lang="zh-CN" altLang="en-US" smtClean="0"/>
              <a:t>存在两个问题：取得最大利益的手段；利益的分配</a:t>
            </a:r>
            <a:endParaRPr lang="en-US" altLang="zh-CN" smtClean="0"/>
          </a:p>
          <a:p>
            <a:pPr>
              <a:buFont typeface="Wingdings" pitchFamily="2" charset="2"/>
              <a:buChar char="p"/>
              <a:defRPr/>
            </a:pPr>
            <a:r>
              <a:rPr lang="zh-CN" altLang="en-US" smtClean="0">
                <a:latin typeface="+mn-ea"/>
              </a:rPr>
              <a:t>“功利主义”价值观移植到企业管理中</a:t>
            </a:r>
            <a:endParaRPr lang="en-US" altLang="zh-CN" smtClean="0">
              <a:latin typeface="+mn-ea"/>
            </a:endParaRPr>
          </a:p>
          <a:p>
            <a:pPr lvl="1">
              <a:buFont typeface="Wingdings" pitchFamily="2" charset="2"/>
              <a:buChar char="Ø"/>
              <a:defRPr/>
            </a:pPr>
            <a:r>
              <a:rPr lang="zh-CN" altLang="en-US" smtClean="0">
                <a:latin typeface="+mn-ea"/>
              </a:rPr>
              <a:t>所谓“最大利益”是“最大福利”</a:t>
            </a:r>
            <a:endParaRPr lang="en-US" altLang="zh-CN" smtClean="0">
              <a:latin typeface="+mn-ea"/>
            </a:endParaRPr>
          </a:p>
          <a:p>
            <a:pPr lvl="1">
              <a:buFont typeface="Wingdings" pitchFamily="2" charset="2"/>
              <a:buChar char="Ø"/>
              <a:defRPr/>
            </a:pPr>
            <a:r>
              <a:rPr lang="zh-CN" altLang="en-US" smtClean="0">
                <a:latin typeface="+mn-ea"/>
              </a:rPr>
              <a:t>功利主义的核心是“有用性”</a:t>
            </a:r>
            <a:endParaRPr lang="en-US" altLang="zh-CN" smtClean="0">
              <a:latin typeface="+mn-ea"/>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功利主义道德观</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10</a:t>
            </a:fld>
            <a:endParaRPr lang="zh-CN" altLang="en-US"/>
          </a:p>
        </p:txBody>
      </p:sp>
      <p:sp>
        <p:nvSpPr>
          <p:cNvPr id="13" name="内容占位符 2"/>
          <p:cNvSpPr>
            <a:spLocks noGrp="1"/>
          </p:cNvSpPr>
          <p:nvPr>
            <p:ph sz="quarter" idx="1"/>
          </p:nvPr>
        </p:nvSpPr>
        <p:spPr>
          <a:xfrm>
            <a:off x="755576" y="928688"/>
            <a:ext cx="8031237" cy="5500708"/>
          </a:xfrm>
        </p:spPr>
        <p:txBody>
          <a:bodyPr rtlCol="0">
            <a:normAutofit/>
          </a:bodyPr>
          <a:lstStyle/>
          <a:p>
            <a:pPr>
              <a:buFont typeface="Wingdings" pitchFamily="2" charset="2"/>
              <a:buChar char="p"/>
              <a:defRPr/>
            </a:pPr>
            <a:r>
              <a:rPr lang="zh-CN" altLang="en-US" smtClean="0">
                <a:latin typeface="+mn-ea"/>
              </a:rPr>
              <a:t>观点：</a:t>
            </a:r>
            <a:r>
              <a:rPr lang="zh-CN" altLang="en-US" smtClean="0"/>
              <a:t>能尊重和保护个人基本权利的行为才是善的</a:t>
            </a:r>
            <a:endParaRPr lang="en-US" altLang="zh-CN" smtClean="0"/>
          </a:p>
          <a:p>
            <a:pPr>
              <a:buFont typeface="Wingdings" pitchFamily="2" charset="2"/>
              <a:buChar char="p"/>
              <a:defRPr/>
            </a:pPr>
            <a:r>
              <a:rPr lang="zh-CN" altLang="en-US" smtClean="0">
                <a:latin typeface="+mn-ea"/>
              </a:rPr>
              <a:t>理解权利至上的道德观就注意的两个问题：</a:t>
            </a:r>
            <a:endParaRPr lang="en-US" altLang="zh-CN" smtClean="0">
              <a:latin typeface="+mn-ea"/>
            </a:endParaRPr>
          </a:p>
          <a:p>
            <a:pPr lvl="1">
              <a:buFont typeface="Wingdings" pitchFamily="2" charset="2"/>
              <a:buChar char="Ø"/>
              <a:defRPr/>
            </a:pPr>
            <a:r>
              <a:rPr lang="zh-CN" altLang="en-US" smtClean="0">
                <a:latin typeface="+mn-ea"/>
              </a:rPr>
              <a:t>对“权利”（</a:t>
            </a:r>
            <a:r>
              <a:rPr lang="en-US" altLang="zh-CN" smtClean="0">
                <a:latin typeface="+mn-ea"/>
              </a:rPr>
              <a:t>right</a:t>
            </a:r>
            <a:r>
              <a:rPr lang="zh-CN" altLang="en-US" smtClean="0">
                <a:latin typeface="+mn-ea"/>
              </a:rPr>
              <a:t>）概念的理解</a:t>
            </a:r>
            <a:endParaRPr lang="en-US" altLang="zh-CN" smtClean="0">
              <a:latin typeface="+mn-ea"/>
            </a:endParaRPr>
          </a:p>
          <a:p>
            <a:pPr lvl="1">
              <a:buFont typeface="Wingdings" pitchFamily="2" charset="2"/>
              <a:buChar char="Ø"/>
              <a:defRPr/>
            </a:pPr>
            <a:r>
              <a:rPr lang="zh-CN" altLang="en-US" smtClean="0">
                <a:latin typeface="+mn-ea"/>
              </a:rPr>
              <a:t>权利是相互的</a:t>
            </a:r>
            <a:endParaRPr lang="en-US" altLang="zh-CN" smtClean="0">
              <a:latin typeface="+mn-ea"/>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权利至上道德观</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11</a:t>
            </a:fld>
            <a:endParaRPr lang="zh-CN" altLang="en-US"/>
          </a:p>
        </p:txBody>
      </p:sp>
      <p:sp>
        <p:nvSpPr>
          <p:cNvPr id="13" name="内容占位符 2"/>
          <p:cNvSpPr>
            <a:spLocks noGrp="1"/>
          </p:cNvSpPr>
          <p:nvPr>
            <p:ph sz="quarter" idx="1"/>
          </p:nvPr>
        </p:nvSpPr>
        <p:spPr>
          <a:xfrm>
            <a:off x="755576" y="928688"/>
            <a:ext cx="8031237" cy="5500708"/>
          </a:xfrm>
        </p:spPr>
        <p:txBody>
          <a:bodyPr rtlCol="0">
            <a:normAutofit/>
          </a:bodyPr>
          <a:lstStyle/>
          <a:p>
            <a:pPr>
              <a:buFont typeface="Wingdings" pitchFamily="2" charset="2"/>
              <a:buChar char="p"/>
              <a:defRPr/>
            </a:pPr>
            <a:r>
              <a:rPr lang="zh-CN" altLang="en-US" smtClean="0">
                <a:latin typeface="+mn-ea"/>
              </a:rPr>
              <a:t>观点：</a:t>
            </a:r>
            <a:endParaRPr lang="en-US" altLang="zh-CN" smtClean="0">
              <a:latin typeface="+mn-ea"/>
            </a:endParaRPr>
          </a:p>
          <a:p>
            <a:pPr lvl="1">
              <a:defRPr/>
            </a:pPr>
            <a:r>
              <a:rPr lang="zh-CN" altLang="en-US" smtClean="0"/>
              <a:t>管理者不能因种族、性别、个性、个人爱好、国籍、户籍等因素对部分员工歧视，而那些按照同工同酬的原则和公平公正的标准向员工支付薪酬的行为是善的</a:t>
            </a:r>
            <a:endParaRPr lang="en-US" altLang="zh-CN" smtClean="0"/>
          </a:p>
          <a:p>
            <a:pPr>
              <a:buFont typeface="Wingdings" pitchFamily="2" charset="2"/>
              <a:buChar char="p"/>
              <a:defRPr/>
            </a:pPr>
            <a:r>
              <a:rPr lang="zh-CN" altLang="en-US" smtClean="0"/>
              <a:t>对“公平公正”的认识：</a:t>
            </a:r>
            <a:endParaRPr lang="en-US" altLang="zh-CN" smtClean="0"/>
          </a:p>
          <a:p>
            <a:pPr lvl="1">
              <a:defRPr/>
            </a:pPr>
            <a:r>
              <a:rPr lang="zh-CN" altLang="en-US" smtClean="0"/>
              <a:t>主要指支付薪酬的依据应当只是员工的技能、经验、绩效或职责等因素，而不是其他各种似是而非的因素</a:t>
            </a:r>
            <a:endParaRPr lang="en-US" altLang="zh-CN" smtClean="0">
              <a:latin typeface="+mn-ea"/>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公平公正道德观</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12</a:t>
            </a:fld>
            <a:endParaRPr lang="zh-CN" altLang="en-US"/>
          </a:p>
        </p:txBody>
      </p:sp>
      <p:sp>
        <p:nvSpPr>
          <p:cNvPr id="13" name="内容占位符 2"/>
          <p:cNvSpPr>
            <a:spLocks noGrp="1"/>
          </p:cNvSpPr>
          <p:nvPr>
            <p:ph sz="quarter" idx="1"/>
          </p:nvPr>
        </p:nvSpPr>
        <p:spPr>
          <a:xfrm>
            <a:off x="1043608" y="928688"/>
            <a:ext cx="7743205" cy="5500708"/>
          </a:xfrm>
        </p:spPr>
        <p:txBody>
          <a:bodyPr rtlCol="0">
            <a:normAutofit/>
          </a:bodyPr>
          <a:lstStyle/>
          <a:p>
            <a:pPr>
              <a:buFont typeface="Wingdings" pitchFamily="2" charset="2"/>
              <a:buChar char="p"/>
              <a:defRPr/>
            </a:pPr>
            <a:r>
              <a:rPr lang="zh-CN" altLang="en-US" smtClean="0">
                <a:latin typeface="+mn-ea"/>
              </a:rPr>
              <a:t>观点：</a:t>
            </a:r>
            <a:endParaRPr lang="en-US" altLang="zh-CN" smtClean="0">
              <a:latin typeface="+mn-ea"/>
            </a:endParaRPr>
          </a:p>
          <a:p>
            <a:pPr lvl="1">
              <a:defRPr/>
            </a:pPr>
            <a:r>
              <a:rPr lang="zh-CN" altLang="en-US" smtClean="0"/>
              <a:t>只要按照企业所在地区政府和员工都能接受的社会契约所进行的管理行为就是善的</a:t>
            </a:r>
            <a:endParaRPr lang="en-US" altLang="zh-CN" smtClean="0"/>
          </a:p>
          <a:p>
            <a:pPr>
              <a:buFont typeface="Wingdings" pitchFamily="2" charset="2"/>
              <a:buChar char="p"/>
              <a:defRPr/>
            </a:pPr>
            <a:r>
              <a:rPr lang="zh-CN" altLang="en-US" smtClean="0"/>
              <a:t>契约论的道德观有其深刻的局限性</a:t>
            </a:r>
            <a:endParaRPr lang="en-US" altLang="zh-CN" smtClean="0"/>
          </a:p>
          <a:p>
            <a:pPr lvl="1">
              <a:defRPr/>
            </a:pPr>
            <a:r>
              <a:rPr lang="zh-CN" altLang="en-US" smtClean="0">
                <a:latin typeface="+mn-ea"/>
              </a:rPr>
              <a:t>契约具有很强的情境特征，在很多场合是利益博弈的结果，与合理性无关</a:t>
            </a:r>
            <a:endParaRPr lang="en-US" altLang="zh-CN" smtClean="0">
              <a:latin typeface="+mn-ea"/>
            </a:endParaRPr>
          </a:p>
          <a:p>
            <a:pPr lvl="1">
              <a:defRPr/>
            </a:pPr>
            <a:r>
              <a:rPr lang="zh-CN" altLang="en-US" smtClean="0">
                <a:latin typeface="+mn-ea"/>
              </a:rPr>
              <a:t>契约的对象必须严格限制，如价格、道德、婚姻等是不可以契约的</a:t>
            </a:r>
            <a:endParaRPr lang="en-US" altLang="zh-CN" smtClean="0">
              <a:latin typeface="+mn-ea"/>
            </a:endParaRPr>
          </a:p>
          <a:p>
            <a:pPr lvl="1">
              <a:defRPr/>
            </a:pPr>
            <a:r>
              <a:rPr lang="zh-CN" altLang="en-US" smtClean="0">
                <a:latin typeface="+mn-ea"/>
              </a:rPr>
              <a:t>契约主义泛滥会导致严重的经济与社会后果</a:t>
            </a:r>
            <a:endParaRPr lang="en-US" altLang="zh-CN" smtClean="0">
              <a:latin typeface="+mn-ea"/>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社会契约道德观</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13</a:t>
            </a:fld>
            <a:endParaRPr lang="zh-CN" altLang="en-US"/>
          </a:p>
        </p:txBody>
      </p:sp>
      <p:sp>
        <p:nvSpPr>
          <p:cNvPr id="13" name="内容占位符 2"/>
          <p:cNvSpPr>
            <a:spLocks noGrp="1"/>
          </p:cNvSpPr>
          <p:nvPr>
            <p:ph sz="quarter" idx="1"/>
          </p:nvPr>
        </p:nvSpPr>
        <p:spPr>
          <a:xfrm>
            <a:off x="899592" y="928688"/>
            <a:ext cx="7887221" cy="5500708"/>
          </a:xfrm>
        </p:spPr>
        <p:txBody>
          <a:bodyPr rtlCol="0">
            <a:normAutofit/>
          </a:bodyPr>
          <a:lstStyle/>
          <a:p>
            <a:pPr>
              <a:buFont typeface="Wingdings" pitchFamily="2" charset="2"/>
              <a:buChar char="p"/>
              <a:defRPr/>
            </a:pPr>
            <a:r>
              <a:rPr lang="zh-CN" altLang="en-US" smtClean="0"/>
              <a:t>它是中国儒家道德观的高度概括</a:t>
            </a:r>
            <a:endParaRPr lang="en-US" altLang="zh-CN" smtClean="0"/>
          </a:p>
          <a:p>
            <a:pPr>
              <a:buFont typeface="Wingdings" pitchFamily="2" charset="2"/>
              <a:buChar char="p"/>
              <a:defRPr/>
            </a:pPr>
            <a:r>
              <a:rPr lang="zh-CN" altLang="en-US" smtClean="0">
                <a:latin typeface="+mn-ea"/>
              </a:rPr>
              <a:t>其核心观点：“仁”</a:t>
            </a:r>
            <a:endParaRPr lang="en-US" altLang="zh-CN" smtClean="0">
              <a:latin typeface="+mn-ea"/>
            </a:endParaRPr>
          </a:p>
          <a:p>
            <a:pPr lvl="1">
              <a:buFont typeface="Wingdings" pitchFamily="2" charset="2"/>
              <a:buChar char="Ø"/>
              <a:defRPr/>
            </a:pPr>
            <a:r>
              <a:rPr lang="zh-CN" altLang="en-US" smtClean="0">
                <a:latin typeface="+mn-ea"/>
              </a:rPr>
              <a:t>己所不欲，勿施于人</a:t>
            </a:r>
            <a:endParaRPr lang="en-US" altLang="zh-CN" smtClean="0">
              <a:latin typeface="+mn-ea"/>
            </a:endParaRPr>
          </a:p>
          <a:p>
            <a:pPr lvl="1">
              <a:buFont typeface="Wingdings" pitchFamily="2" charset="2"/>
              <a:buChar char="Ø"/>
              <a:defRPr/>
            </a:pPr>
            <a:r>
              <a:rPr lang="zh-CN" altLang="en-US" smtClean="0"/>
              <a:t>恭、宽、信、敏、惠</a:t>
            </a:r>
            <a:endParaRPr lang="en-US" altLang="zh-CN" smtClean="0"/>
          </a:p>
          <a:p>
            <a:pPr lvl="1">
              <a:buFont typeface="Wingdings" pitchFamily="2" charset="2"/>
              <a:buChar char="Ø"/>
              <a:defRPr/>
            </a:pPr>
            <a:r>
              <a:rPr lang="zh-CN" altLang="en-US" smtClean="0"/>
              <a:t>仁、义、礼、智、信</a:t>
            </a:r>
            <a:endParaRPr lang="en-US" altLang="zh-CN" smtClean="0">
              <a:latin typeface="+mn-ea"/>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推己及人道德观</a:t>
            </a:r>
            <a:endParaRPr lang="zh-CN" altLang="en-US" sz="3600" b="1">
              <a:solidFill>
                <a:srgbClr val="0070C0"/>
              </a:solidFill>
              <a:latin typeface="黑体" pitchFamily="2" charset="-122"/>
              <a:ea typeface="黑体" pitchFamily="2" charset="-122"/>
            </a:endParaRPr>
          </a:p>
        </p:txBody>
      </p:sp>
      <p:pic>
        <p:nvPicPr>
          <p:cNvPr id="1026" name="Picture 2" descr="D:\我的桌面\6d5e7317431ae579f2de3234.jpg"/>
          <p:cNvPicPr>
            <a:picLocks noChangeAspect="1" noChangeArrowheads="1"/>
          </p:cNvPicPr>
          <p:nvPr/>
        </p:nvPicPr>
        <p:blipFill>
          <a:blip r:embed="rId2"/>
          <a:stretch>
            <a:fillRect/>
          </a:stretch>
        </p:blipFill>
        <p:spPr bwMode="auto">
          <a:xfrm>
            <a:off x="6215074" y="1643050"/>
            <a:ext cx="2405061" cy="3034750"/>
          </a:xfrm>
          <a:prstGeom prst="rect">
            <a:avLst/>
          </a:prstGeom>
          <a:noFill/>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heckerboard(across)">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14</a:t>
            </a:fld>
            <a:endParaRPr lang="zh-CN" altLang="en-US"/>
          </a:p>
        </p:txBody>
      </p:sp>
      <p:sp>
        <p:nvSpPr>
          <p:cNvPr id="13" name="内容占位符 2"/>
          <p:cNvSpPr>
            <a:spLocks noGrp="1"/>
          </p:cNvSpPr>
          <p:nvPr>
            <p:ph sz="quarter" idx="1"/>
          </p:nvPr>
        </p:nvSpPr>
        <p:spPr>
          <a:xfrm>
            <a:off x="971600" y="928688"/>
            <a:ext cx="7815213" cy="5500708"/>
          </a:xfrm>
        </p:spPr>
        <p:txBody>
          <a:bodyPr rtlCol="0">
            <a:normAutofit/>
          </a:bodyPr>
          <a:lstStyle/>
          <a:p>
            <a:pPr>
              <a:defRPr/>
            </a:pPr>
            <a:r>
              <a:rPr lang="zh-CN" altLang="en-US" smtClean="0">
                <a:solidFill>
                  <a:srgbClr val="FF0000"/>
                </a:solidFill>
              </a:rPr>
              <a:t> 合乎道德的管理的特征：</a:t>
            </a:r>
            <a:endParaRPr lang="en-US" altLang="zh-CN" smtClean="0">
              <a:solidFill>
                <a:srgbClr val="FF0000"/>
              </a:solidFill>
            </a:endParaRPr>
          </a:p>
          <a:p>
            <a:pPr marL="914400" lvl="1" indent="-457200">
              <a:buFont typeface="+mj-lt"/>
              <a:buAutoNum type="arabicPeriod"/>
            </a:pPr>
            <a:r>
              <a:rPr lang="zh-CN" altLang="en-US" smtClean="0"/>
              <a:t>不仅把遵守道德规范视作组织获取利益的一种手段，而且更把其视作组织的一项责任</a:t>
            </a:r>
          </a:p>
          <a:p>
            <a:pPr marL="914400" lvl="1" indent="-457200">
              <a:buFont typeface="+mj-lt"/>
              <a:buAutoNum type="arabicPeriod"/>
            </a:pPr>
            <a:r>
              <a:rPr lang="zh-CN" altLang="en-US" smtClean="0"/>
              <a:t>不仅从组织自身角度更应从社会整体角度看问题</a:t>
            </a:r>
          </a:p>
          <a:p>
            <a:pPr marL="914400" lvl="1" indent="-457200">
              <a:buFont typeface="+mj-lt"/>
              <a:buAutoNum type="arabicPeriod"/>
            </a:pPr>
            <a:r>
              <a:rPr lang="zh-CN" altLang="en-US" smtClean="0"/>
              <a:t>尊重所有者以外的利益相关者的利益，善于处理组织与利益相关者的关系，也善于处理管理者与一般员工及一般员工内部的关系</a:t>
            </a:r>
            <a:endParaRPr lang="en-US" altLang="zh-CN" smtClean="0"/>
          </a:p>
          <a:p>
            <a:pPr marL="914400" lvl="1" indent="-457200">
              <a:buFont typeface="+mj-lt"/>
              <a:buAutoNum type="arabicPeriod"/>
            </a:pPr>
            <a:r>
              <a:rPr lang="zh-CN" altLang="en-US" smtClean="0"/>
              <a:t>不仅把人看作手段，更把人看作目的成就  </a:t>
            </a:r>
          </a:p>
          <a:p>
            <a:pPr marL="914400" lvl="1" indent="-457200">
              <a:buFont typeface="+mj-lt"/>
              <a:buAutoNum type="arabicPeriod"/>
            </a:pPr>
            <a:r>
              <a:rPr lang="zh-CN" altLang="en-US" smtClean="0"/>
              <a:t>超越了法律的要求，能让组织取得卓越的</a:t>
            </a:r>
          </a:p>
          <a:p>
            <a:pPr marL="914400" lvl="1" indent="-457200">
              <a:buFont typeface="+mj-lt"/>
              <a:buAutoNum type="arabicPeriod"/>
            </a:pPr>
            <a:r>
              <a:rPr lang="zh-CN" altLang="en-US" smtClean="0"/>
              <a:t>具有自律的特征</a:t>
            </a:r>
          </a:p>
          <a:p>
            <a:pPr marL="914400" lvl="1" indent="-457200">
              <a:buFont typeface="+mj-lt"/>
              <a:buAutoNum type="arabicPeriod"/>
            </a:pPr>
            <a:r>
              <a:rPr lang="zh-CN" altLang="en-US" smtClean="0"/>
              <a:t>以组织的价值观为行为导向</a:t>
            </a: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道德管理的特征</a:t>
            </a:r>
            <a:endParaRPr lang="zh-CN" altLang="en-US" sz="3600" b="1">
              <a:solidFill>
                <a:srgbClr val="0070C0"/>
              </a:solidFill>
              <a:latin typeface="黑体" pitchFamily="2" charset="-122"/>
              <a:ea typeface="黑体" pitchFamily="2" charset="-122"/>
            </a:endParaRPr>
          </a:p>
        </p:txBody>
      </p:sp>
    </p:spTree>
  </p:cSld>
  <p:clrMapOvr>
    <a:masterClrMapping/>
  </p:clrMapOvr>
  <p:transition>
    <p:wipe dir="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15</a:t>
            </a:fld>
            <a:endParaRPr lang="zh-CN" altLang="en-US"/>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影响管理道德的因素</a:t>
            </a:r>
            <a:endParaRPr lang="zh-CN" altLang="en-US" sz="3600" b="1">
              <a:solidFill>
                <a:srgbClr val="0070C0"/>
              </a:solidFill>
              <a:latin typeface="黑体" pitchFamily="2" charset="-122"/>
              <a:ea typeface="黑体" pitchFamily="2" charset="-122"/>
            </a:endParaRPr>
          </a:p>
        </p:txBody>
      </p:sp>
      <p:grpSp>
        <p:nvGrpSpPr>
          <p:cNvPr id="24" name="组合 23"/>
          <p:cNvGrpSpPr/>
          <p:nvPr/>
        </p:nvGrpSpPr>
        <p:grpSpPr>
          <a:xfrm>
            <a:off x="755576" y="1500174"/>
            <a:ext cx="7745514" cy="4357718"/>
            <a:chOff x="1857356" y="1785926"/>
            <a:chExt cx="6286544" cy="4357718"/>
          </a:xfrm>
        </p:grpSpPr>
        <p:grpSp>
          <p:nvGrpSpPr>
            <p:cNvPr id="8" name="组合 7"/>
            <p:cNvGrpSpPr/>
            <p:nvPr/>
          </p:nvGrpSpPr>
          <p:grpSpPr>
            <a:xfrm>
              <a:off x="1857356" y="1785926"/>
              <a:ext cx="6286544" cy="4357718"/>
              <a:chOff x="2000232" y="2214554"/>
              <a:chExt cx="6286544" cy="4357718"/>
            </a:xfrm>
          </p:grpSpPr>
          <p:sp>
            <p:nvSpPr>
              <p:cNvPr id="10" name="椭圆 9"/>
              <p:cNvSpPr/>
              <p:nvPr/>
            </p:nvSpPr>
            <p:spPr>
              <a:xfrm>
                <a:off x="2214546" y="2285992"/>
                <a:ext cx="1928826" cy="1143008"/>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400" b="1" smtClean="0"/>
                  <a:t>1.</a:t>
                </a:r>
                <a:r>
                  <a:rPr lang="zh-CN" altLang="en-US" sz="2400" b="1" smtClean="0"/>
                  <a:t>道德发展阶段</a:t>
                </a:r>
                <a:endParaRPr lang="zh-CN" altLang="en-US" sz="2400" b="1"/>
              </a:p>
            </p:txBody>
          </p:sp>
          <p:sp>
            <p:nvSpPr>
              <p:cNvPr id="12" name="椭圆 11"/>
              <p:cNvSpPr/>
              <p:nvPr/>
            </p:nvSpPr>
            <p:spPr>
              <a:xfrm>
                <a:off x="4214810" y="5429264"/>
                <a:ext cx="1785950" cy="1143008"/>
              </a:xfrm>
              <a:prstGeom prst="ellipse">
                <a:avLst/>
              </a:prstGeom>
            </p:spPr>
            <p:style>
              <a:lnRef idx="1">
                <a:schemeClr val="accent5"/>
              </a:lnRef>
              <a:fillRef idx="3">
                <a:schemeClr val="accent5"/>
              </a:fillRef>
              <a:effectRef idx="2">
                <a:schemeClr val="accent5"/>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400" b="1" smtClean="0"/>
                  <a:t>3.</a:t>
                </a:r>
                <a:r>
                  <a:rPr lang="zh-CN" altLang="en-US" sz="2400" b="1" smtClean="0"/>
                  <a:t>组织结构</a:t>
                </a:r>
                <a:endParaRPr lang="zh-CN" altLang="en-US" sz="2400" b="1"/>
              </a:p>
            </p:txBody>
          </p:sp>
          <p:sp>
            <p:nvSpPr>
              <p:cNvPr id="13" name="椭圆 12"/>
              <p:cNvSpPr/>
              <p:nvPr/>
            </p:nvSpPr>
            <p:spPr>
              <a:xfrm>
                <a:off x="6500826" y="4357694"/>
                <a:ext cx="1785950" cy="1143008"/>
              </a:xfrm>
              <a:prstGeom prst="ellipse">
                <a:avLst/>
              </a:prstGeom>
              <a:solidFill>
                <a:srgbClr val="00B050"/>
              </a:solidFill>
            </p:spPr>
            <p:style>
              <a:lnRef idx="0">
                <a:schemeClr val="accent3"/>
              </a:lnRef>
              <a:fillRef idx="3">
                <a:schemeClr val="accent3"/>
              </a:fillRef>
              <a:effectRef idx="3">
                <a:schemeClr val="accent3"/>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400" b="1" smtClean="0"/>
                  <a:t>4.</a:t>
                </a:r>
                <a:r>
                  <a:rPr lang="zh-CN" altLang="en-US" sz="2400" b="1" smtClean="0"/>
                  <a:t>组织文化</a:t>
                </a:r>
                <a:endParaRPr lang="zh-CN" altLang="en-US" sz="2400" b="1"/>
              </a:p>
            </p:txBody>
          </p:sp>
          <p:sp>
            <p:nvSpPr>
              <p:cNvPr id="14" name="椭圆 13"/>
              <p:cNvSpPr/>
              <p:nvPr/>
            </p:nvSpPr>
            <p:spPr>
              <a:xfrm>
                <a:off x="2000232" y="4286256"/>
                <a:ext cx="1785950" cy="1143008"/>
              </a:xfrm>
              <a:prstGeom prst="ellipse">
                <a:avLst/>
              </a:prstGeom>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400" b="1" smtClean="0"/>
                  <a:t>2.</a:t>
                </a:r>
                <a:r>
                  <a:rPr lang="zh-CN" altLang="en-US" sz="2400" b="1" smtClean="0"/>
                  <a:t>个人特性</a:t>
                </a:r>
                <a:endParaRPr lang="zh-CN" altLang="en-US" sz="2400" b="1"/>
              </a:p>
            </p:txBody>
          </p:sp>
          <p:sp>
            <p:nvSpPr>
              <p:cNvPr id="15" name="椭圆 14"/>
              <p:cNvSpPr/>
              <p:nvPr/>
            </p:nvSpPr>
            <p:spPr>
              <a:xfrm>
                <a:off x="6000760" y="2214554"/>
                <a:ext cx="1785950" cy="1143008"/>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400" b="1" smtClean="0"/>
                  <a:t>5.</a:t>
                </a:r>
                <a:r>
                  <a:rPr lang="zh-CN" altLang="en-US" sz="2400" b="1" smtClean="0"/>
                  <a:t>问题强度</a:t>
                </a:r>
                <a:endParaRPr lang="zh-CN" altLang="en-US" sz="2400" b="1"/>
              </a:p>
            </p:txBody>
          </p:sp>
          <p:cxnSp>
            <p:nvCxnSpPr>
              <p:cNvPr id="16" name="直接箭头连接符 15"/>
              <p:cNvCxnSpPr/>
              <p:nvPr/>
            </p:nvCxnSpPr>
            <p:spPr>
              <a:xfrm rot="10800000" flipV="1">
                <a:off x="3857620" y="4500570"/>
                <a:ext cx="642942" cy="21431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7" name="直接箭头连接符 16"/>
              <p:cNvCxnSpPr/>
              <p:nvPr/>
            </p:nvCxnSpPr>
            <p:spPr>
              <a:xfrm rot="5400000">
                <a:off x="4749801" y="5036355"/>
                <a:ext cx="643736" cy="79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8" name="直接箭头连接符 17"/>
              <p:cNvCxnSpPr/>
              <p:nvPr/>
            </p:nvCxnSpPr>
            <p:spPr>
              <a:xfrm>
                <a:off x="5857884" y="4572008"/>
                <a:ext cx="642942" cy="14287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直接箭头连接符 18"/>
              <p:cNvCxnSpPr/>
              <p:nvPr/>
            </p:nvCxnSpPr>
            <p:spPr>
              <a:xfrm rot="5400000" flipH="1" flipV="1">
                <a:off x="5536413" y="3107529"/>
                <a:ext cx="571504" cy="35719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0" name="直接箭头连接符 19"/>
              <p:cNvCxnSpPr/>
              <p:nvPr/>
            </p:nvCxnSpPr>
            <p:spPr>
              <a:xfrm rot="10800000">
                <a:off x="4071934" y="3214686"/>
                <a:ext cx="500066" cy="35719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grpSp>
        <p:sp>
          <p:nvSpPr>
            <p:cNvPr id="21" name="圆角矩形 20"/>
            <p:cNvSpPr/>
            <p:nvPr/>
          </p:nvSpPr>
          <p:spPr>
            <a:xfrm>
              <a:off x="4357686" y="3214686"/>
              <a:ext cx="1357322" cy="1000132"/>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3200" b="1" smtClean="0"/>
                <a:t>管理道德</a:t>
              </a:r>
              <a:endParaRPr lang="zh-CN" altLang="en-US" sz="3200" b="1"/>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 presetClass="entr" presetSubtype="10" dur="500"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checkerboard(across)">
                                      <p:cBhvr>
                                        <p:cTn id="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灯片编号占位符 10"/>
          <p:cNvSpPr>
            <a:spLocks noGrp="1"/>
          </p:cNvSpPr>
          <p:nvPr>
            <p:ph type="sldNum" sz="quarter" idx="12"/>
          </p:nvPr>
        </p:nvSpPr>
        <p:spPr/>
        <p:txBody>
          <a:bodyPr/>
          <a:lstStyle/>
          <a:p>
            <a:pPr>
              <a:defRPr/>
            </a:pPr>
            <a:fld id="{99C2A108-AB0C-4990-9BB1-AEA89F10F005}" type="slidenum">
              <a:rPr lang="zh-CN" altLang="en-US"/>
              <a:pPr>
                <a:defRPr/>
              </a:pPr>
              <a:t>16</a:t>
            </a:fld>
            <a:endParaRPr lang="zh-CN" altLang="en-US"/>
          </a:p>
        </p:txBody>
      </p:sp>
      <p:sp>
        <p:nvSpPr>
          <p:cNvPr id="13" name="内容占位符 2"/>
          <p:cNvSpPr>
            <a:spLocks noGrp="1"/>
          </p:cNvSpPr>
          <p:nvPr>
            <p:ph sz="quarter" idx="1"/>
          </p:nvPr>
        </p:nvSpPr>
        <p:spPr>
          <a:xfrm>
            <a:off x="1714500" y="928688"/>
            <a:ext cx="7072313" cy="642924"/>
          </a:xfrm>
        </p:spPr>
        <p:txBody>
          <a:bodyPr rtlCol="0">
            <a:normAutofit/>
          </a:bodyPr>
          <a:lstStyle/>
          <a:p>
            <a:pPr>
              <a:buNone/>
              <a:defRPr/>
            </a:pPr>
            <a:r>
              <a:rPr lang="en-US" altLang="zh-CN" smtClean="0">
                <a:solidFill>
                  <a:srgbClr val="FF0000"/>
                </a:solidFill>
                <a:latin typeface="+mn-ea"/>
              </a:rPr>
              <a:t>1</a:t>
            </a:r>
            <a:r>
              <a:rPr lang="zh-CN" altLang="en-US" smtClean="0">
                <a:solidFill>
                  <a:srgbClr val="FF0000"/>
                </a:solidFill>
                <a:latin typeface="+mn-ea"/>
              </a:rPr>
              <a:t>、道德发展阶段：</a:t>
            </a:r>
            <a:endParaRPr lang="en-US" altLang="zh-CN" smtClean="0">
              <a:solidFill>
                <a:srgbClr val="FF0000"/>
              </a:solidFill>
              <a:latin typeface="+mn-ea"/>
            </a:endParaRPr>
          </a:p>
        </p:txBody>
      </p:sp>
      <p:sp>
        <p:nvSpPr>
          <p:cNvPr id="4103" name="内容占位符 2"/>
          <p:cNvSpPr txBox="1"/>
          <p:nvPr/>
        </p:nvSpPr>
        <p:spPr bwMode="auto">
          <a:xfrm>
            <a:off x="1428728" y="152382"/>
            <a:ext cx="7643812" cy="70485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lgn="ctr">
              <a:spcBef>
                <a:spcPct val="20000"/>
              </a:spcBef>
            </a:pPr>
            <a:r>
              <a:rPr lang="zh-CN" altLang="en-US" sz="3600" b="1" smtClean="0">
                <a:solidFill>
                  <a:srgbClr val="0070C0"/>
                </a:solidFill>
                <a:latin typeface="黑体" pitchFamily="2" charset="-122"/>
                <a:ea typeface="黑体" pitchFamily="2" charset="-122"/>
              </a:rPr>
              <a:t>影响管理道德的因素（续）</a:t>
            </a:r>
            <a:endParaRPr lang="zh-CN" altLang="en-US" sz="3600" b="1">
              <a:solidFill>
                <a:srgbClr val="0070C0"/>
              </a:solidFill>
              <a:latin typeface="黑体" pitchFamily="2" charset="-122"/>
              <a:ea typeface="黑体" pitchFamily="2" charset="-122"/>
            </a:endParaRPr>
          </a:p>
        </p:txBody>
      </p:sp>
      <p:graphicFrame>
        <p:nvGraphicFramePr>
          <p:cNvPr id="6" name="表格 5"/>
          <p:cNvGraphicFramePr>
            <a:graphicFrameLocks noGrp="1"/>
          </p:cNvGraphicFramePr>
          <p:nvPr/>
        </p:nvGraphicFramePr>
        <p:xfrm>
          <a:off x="1643042" y="1643050"/>
          <a:ext cx="7334281" cy="4294834"/>
        </p:xfrm>
        <a:graphic>
          <a:graphicData uri="http://schemas.openxmlformats.org/drawingml/2006/table">
            <a:tbl>
              <a:tblPr firstRow="1" bandRow="1">
                <a:tableStyleId>{5C22544A-7EE6-4342-B048-85BDC9FD1C3A}</a:tableStyleId>
              </a:tblPr>
              <a:tblGrid>
                <a:gridCol w="4071966"/>
                <a:gridCol w="3262315"/>
              </a:tblGrid>
              <a:tr h="285752">
                <a:tc>
                  <a:txBody>
                    <a:bodyPr vert="horz" wrap="square"/>
                    <a:lstStyle/>
                    <a:p>
                      <a:pPr algn="ctr"/>
                      <a:r>
                        <a:rPr lang="zh-CN" altLang="en-US" smtClean="0">
                          <a:solidFill>
                            <a:srgbClr val="002060"/>
                          </a:solidFill>
                        </a:rPr>
                        <a:t>层次</a:t>
                      </a:r>
                      <a:endParaRPr lang="zh-CN" altLang="en-US">
                        <a:solidFill>
                          <a:srgbClr val="002060"/>
                        </a:solidFill>
                      </a:endParaRPr>
                    </a:p>
                  </a:txBody>
                  <a:tcPr/>
                </a:tc>
                <a:tc>
                  <a:txBody>
                    <a:bodyPr vert="horz" wrap="square"/>
                    <a:lstStyle/>
                    <a:p>
                      <a:pPr algn="ctr"/>
                      <a:r>
                        <a:rPr lang="zh-CN" altLang="en-US" smtClean="0">
                          <a:solidFill>
                            <a:srgbClr val="002060"/>
                          </a:solidFill>
                        </a:rPr>
                        <a:t>阶段</a:t>
                      </a:r>
                      <a:endParaRPr lang="zh-CN" altLang="en-US">
                        <a:solidFill>
                          <a:srgbClr val="002060"/>
                        </a:solidFill>
                      </a:endParaRPr>
                    </a:p>
                  </a:txBody>
                  <a:tcPr/>
                </a:tc>
              </a:tr>
              <a:tr h="1277314">
                <a:tc>
                  <a:txBody>
                    <a:bodyPr vert="horz" wrap="square"/>
                    <a:lstStyle/>
                    <a:p>
                      <a:r>
                        <a:rPr lang="zh-CN" altLang="en-US" sz="1800" b="1" u="sng" kern="1200" smtClean="0">
                          <a:solidFill>
                            <a:srgbClr val="002060"/>
                          </a:solidFill>
                          <a:latin typeface="华文楷体" pitchFamily="2" charset="-122"/>
                          <a:ea typeface="华文楷体" pitchFamily="2" charset="-122"/>
                          <a:cs typeface="+mn-cs"/>
                        </a:rPr>
                        <a:t>前惯例层次</a:t>
                      </a:r>
                    </a:p>
                    <a:p>
                      <a:r>
                        <a:rPr lang="zh-CN" altLang="en-US" sz="1800" b="0" kern="1200" smtClean="0">
                          <a:solidFill>
                            <a:srgbClr val="002060"/>
                          </a:solidFill>
                          <a:latin typeface="华文楷体" pitchFamily="2" charset="-122"/>
                          <a:ea typeface="华文楷体" pitchFamily="2" charset="-122"/>
                          <a:cs typeface="+mn-cs"/>
                        </a:rPr>
                        <a:t>只受个人利益的影响。</a:t>
                      </a:r>
                    </a:p>
                    <a:p>
                      <a:r>
                        <a:rPr lang="zh-CN" altLang="en-US" sz="1800" b="0" kern="1200" smtClean="0">
                          <a:solidFill>
                            <a:srgbClr val="002060"/>
                          </a:solidFill>
                          <a:latin typeface="华文楷体" pitchFamily="2" charset="-122"/>
                          <a:ea typeface="华文楷体" pitchFamily="2" charset="-122"/>
                          <a:cs typeface="+mn-cs"/>
                        </a:rPr>
                        <a:t>决策的依据是本人利益，这种利益是由不同行为方式带来的奖赏和惩罚决定的。</a:t>
                      </a:r>
                      <a:endParaRPr lang="zh-CN" altLang="en-US" b="0">
                        <a:solidFill>
                          <a:srgbClr val="002060"/>
                        </a:solidFill>
                        <a:latin typeface="华文楷体" pitchFamily="2" charset="-122"/>
                        <a:ea typeface="华文楷体" pitchFamily="2" charset="-122"/>
                      </a:endParaRPr>
                    </a:p>
                  </a:txBody>
                  <a:tcPr/>
                </a:tc>
                <a:tc>
                  <a:txBody>
                    <a:bodyPr vert="horz" wrap="square"/>
                    <a:lstStyle/>
                    <a:p>
                      <a:r>
                        <a:rPr lang="en-US" sz="1800" b="0" kern="1200" smtClean="0">
                          <a:solidFill>
                            <a:srgbClr val="002060"/>
                          </a:solidFill>
                          <a:latin typeface="华文楷体" pitchFamily="2" charset="-122"/>
                          <a:ea typeface="华文楷体" pitchFamily="2" charset="-122"/>
                          <a:cs typeface="+mn-cs"/>
                        </a:rPr>
                        <a:t>1.</a:t>
                      </a:r>
                      <a:r>
                        <a:rPr lang="en-US" sz="1800" b="0" kern="1200" baseline="0" smtClean="0">
                          <a:solidFill>
                            <a:srgbClr val="002060"/>
                          </a:solidFill>
                          <a:latin typeface="华文楷体" pitchFamily="2" charset="-122"/>
                          <a:ea typeface="华文楷体" pitchFamily="2" charset="-122"/>
                          <a:cs typeface="+mn-cs"/>
                        </a:rPr>
                        <a:t> </a:t>
                      </a:r>
                      <a:r>
                        <a:rPr lang="zh-CN" altLang="en-US" sz="1800" b="0" kern="1200" smtClean="0">
                          <a:solidFill>
                            <a:srgbClr val="002060"/>
                          </a:solidFill>
                          <a:latin typeface="华文楷体" pitchFamily="2" charset="-122"/>
                          <a:ea typeface="华文楷体" pitchFamily="2" charset="-122"/>
                          <a:cs typeface="+mn-cs"/>
                        </a:rPr>
                        <a:t>遵守规则以避免受到物质惩罚。</a:t>
                      </a:r>
                    </a:p>
                    <a:p>
                      <a:r>
                        <a:rPr lang="en-US" sz="1800" b="0" kern="1200" smtClean="0">
                          <a:solidFill>
                            <a:srgbClr val="002060"/>
                          </a:solidFill>
                          <a:latin typeface="华文楷体" pitchFamily="2" charset="-122"/>
                          <a:ea typeface="华文楷体" pitchFamily="2" charset="-122"/>
                          <a:cs typeface="+mn-cs"/>
                        </a:rPr>
                        <a:t>2.</a:t>
                      </a:r>
                      <a:r>
                        <a:rPr lang="en-US" sz="1800" b="0" kern="1200" baseline="0" smtClean="0">
                          <a:solidFill>
                            <a:srgbClr val="002060"/>
                          </a:solidFill>
                          <a:latin typeface="华文楷体" pitchFamily="2" charset="-122"/>
                          <a:ea typeface="华文楷体" pitchFamily="2" charset="-122"/>
                          <a:cs typeface="+mn-cs"/>
                        </a:rPr>
                        <a:t> </a:t>
                      </a:r>
                      <a:r>
                        <a:rPr lang="zh-CN" altLang="en-US" sz="1800" b="0" kern="1200" smtClean="0">
                          <a:solidFill>
                            <a:srgbClr val="002060"/>
                          </a:solidFill>
                          <a:latin typeface="华文楷体" pitchFamily="2" charset="-122"/>
                          <a:ea typeface="华文楷体" pitchFamily="2" charset="-122"/>
                          <a:cs typeface="+mn-cs"/>
                        </a:rPr>
                        <a:t>只在符合你的直接利益时才遵守规则。</a:t>
                      </a:r>
                    </a:p>
                  </a:txBody>
                  <a:tcPr/>
                </a:tc>
              </a:tr>
              <a:tr h="1079504">
                <a:tc>
                  <a:txBody>
                    <a:bodyPr vert="horz" wrap="square"/>
                    <a:lstStyle/>
                    <a:p>
                      <a:r>
                        <a:rPr lang="zh-CN" altLang="en-US" sz="1800" b="1" u="sng" kern="1200" smtClean="0">
                          <a:solidFill>
                            <a:srgbClr val="002060"/>
                          </a:solidFill>
                          <a:latin typeface="华文楷体" pitchFamily="2" charset="-122"/>
                          <a:ea typeface="华文楷体" pitchFamily="2" charset="-122"/>
                          <a:cs typeface="+mn-cs"/>
                        </a:rPr>
                        <a:t>惯例层次</a:t>
                      </a:r>
                    </a:p>
                    <a:p>
                      <a:r>
                        <a:rPr lang="zh-CN" altLang="en-US" sz="1800" b="0" kern="1200" smtClean="0">
                          <a:solidFill>
                            <a:srgbClr val="002060"/>
                          </a:solidFill>
                          <a:latin typeface="华文楷体" pitchFamily="2" charset="-122"/>
                          <a:ea typeface="华文楷体" pitchFamily="2" charset="-122"/>
                          <a:cs typeface="+mn-cs"/>
                        </a:rPr>
                        <a:t>受他人期望的影响。</a:t>
                      </a:r>
                    </a:p>
                    <a:p>
                      <a:r>
                        <a:rPr lang="zh-CN" altLang="en-US" sz="1800" b="0" kern="1200" smtClean="0">
                          <a:solidFill>
                            <a:srgbClr val="002060"/>
                          </a:solidFill>
                          <a:latin typeface="华文楷体" pitchFamily="2" charset="-122"/>
                          <a:ea typeface="华文楷体" pitchFamily="2" charset="-122"/>
                          <a:cs typeface="+mn-cs"/>
                        </a:rPr>
                        <a:t>包括对法律的遵守，对重要人物期望的反应，以及对他人期望的一般感觉。</a:t>
                      </a:r>
                      <a:endParaRPr lang="zh-CN" altLang="en-US" b="0">
                        <a:solidFill>
                          <a:srgbClr val="002060"/>
                        </a:solidFill>
                        <a:latin typeface="华文楷体" pitchFamily="2" charset="-122"/>
                        <a:ea typeface="华文楷体" pitchFamily="2" charset="-122"/>
                      </a:endParaRPr>
                    </a:p>
                  </a:txBody>
                  <a:tcPr/>
                </a:tc>
                <a:tc>
                  <a:txBody>
                    <a:bodyPr vert="horz" wrap="square"/>
                    <a:lstStyle/>
                    <a:p>
                      <a:r>
                        <a:rPr lang="en-US" sz="1800" b="0" kern="1200" smtClean="0">
                          <a:solidFill>
                            <a:srgbClr val="002060"/>
                          </a:solidFill>
                          <a:latin typeface="华文楷体" pitchFamily="2" charset="-122"/>
                          <a:ea typeface="华文楷体" pitchFamily="2" charset="-122"/>
                          <a:cs typeface="+mn-cs"/>
                        </a:rPr>
                        <a:t>3</a:t>
                      </a:r>
                      <a:r>
                        <a:rPr lang="zh-CN" altLang="en-US" sz="1800" b="0" kern="1200" smtClean="0">
                          <a:solidFill>
                            <a:srgbClr val="002060"/>
                          </a:solidFill>
                          <a:latin typeface="华文楷体" pitchFamily="2" charset="-122"/>
                          <a:ea typeface="华文楷体" pitchFamily="2" charset="-122"/>
                          <a:cs typeface="+mn-cs"/>
                        </a:rPr>
                        <a:t>．做你周围的人所期望的事。</a:t>
                      </a:r>
                    </a:p>
                    <a:p>
                      <a:r>
                        <a:rPr lang="en-US" sz="1800" b="0" kern="1200" smtClean="0">
                          <a:solidFill>
                            <a:srgbClr val="002060"/>
                          </a:solidFill>
                          <a:latin typeface="华文楷体" pitchFamily="2" charset="-122"/>
                          <a:ea typeface="华文楷体" pitchFamily="2" charset="-122"/>
                          <a:cs typeface="+mn-cs"/>
                        </a:rPr>
                        <a:t>4</a:t>
                      </a:r>
                      <a:r>
                        <a:rPr lang="zh-CN" altLang="en-US" sz="1800" b="0" kern="1200" smtClean="0">
                          <a:solidFill>
                            <a:srgbClr val="002060"/>
                          </a:solidFill>
                          <a:latin typeface="华文楷体" pitchFamily="2" charset="-122"/>
                          <a:ea typeface="华文楷体" pitchFamily="2" charset="-122"/>
                          <a:cs typeface="+mn-cs"/>
                        </a:rPr>
                        <a:t>．通过履行你允诺的义务来维持平常秩序。</a:t>
                      </a:r>
                    </a:p>
                    <a:p>
                      <a:endParaRPr lang="zh-CN" altLang="en-US" b="0">
                        <a:solidFill>
                          <a:srgbClr val="002060"/>
                        </a:solidFill>
                        <a:latin typeface="华文楷体" pitchFamily="2" charset="-122"/>
                        <a:ea typeface="华文楷体" pitchFamily="2" charset="-122"/>
                      </a:endParaRPr>
                    </a:p>
                  </a:txBody>
                  <a:tcPr/>
                </a:tc>
              </a:tr>
              <a:tr h="1079504">
                <a:tc>
                  <a:txBody>
                    <a:bodyPr vert="horz" wrap="square"/>
                    <a:lstStyle/>
                    <a:p>
                      <a:r>
                        <a:rPr lang="zh-CN" altLang="en-US" sz="1800" b="1" u="sng" kern="1200" smtClean="0">
                          <a:solidFill>
                            <a:srgbClr val="002060"/>
                          </a:solidFill>
                          <a:latin typeface="华文楷体" pitchFamily="2" charset="-122"/>
                          <a:ea typeface="华文楷体" pitchFamily="2" charset="-122"/>
                          <a:cs typeface="+mn-cs"/>
                        </a:rPr>
                        <a:t>原则层次</a:t>
                      </a:r>
                    </a:p>
                    <a:p>
                      <a:r>
                        <a:rPr lang="zh-CN" altLang="en-US" sz="1800" b="0" kern="1200" smtClean="0">
                          <a:solidFill>
                            <a:srgbClr val="002060"/>
                          </a:solidFill>
                          <a:latin typeface="华文楷体" pitchFamily="2" charset="-122"/>
                          <a:ea typeface="华文楷体" pitchFamily="2" charset="-122"/>
                          <a:cs typeface="+mn-cs"/>
                        </a:rPr>
                        <a:t>受个人用来辨别是非的伦理准则的影响。</a:t>
                      </a:r>
                    </a:p>
                    <a:p>
                      <a:r>
                        <a:rPr lang="zh-CN" altLang="en-US" sz="1800" b="0" kern="1200" smtClean="0">
                          <a:solidFill>
                            <a:srgbClr val="002060"/>
                          </a:solidFill>
                          <a:latin typeface="华文楷体" pitchFamily="2" charset="-122"/>
                          <a:ea typeface="华文楷体" pitchFamily="2" charset="-122"/>
                          <a:cs typeface="+mn-cs"/>
                        </a:rPr>
                        <a:t>这些准则可以与社会的规则或法律一致，也可以与社会的规则或法律不一致。</a:t>
                      </a:r>
                      <a:endParaRPr lang="zh-CN" altLang="en-US" b="0">
                        <a:solidFill>
                          <a:srgbClr val="002060"/>
                        </a:solidFill>
                        <a:latin typeface="华文楷体" pitchFamily="2" charset="-122"/>
                        <a:ea typeface="华文楷体" pitchFamily="2" charset="-122"/>
                      </a:endParaRPr>
                    </a:p>
                  </a:txBody>
                  <a:tcPr/>
                </a:tc>
                <a:tc>
                  <a:txBody>
                    <a:bodyPr vert="horz" wrap="square"/>
                    <a:lstStyle/>
                    <a:p>
                      <a:r>
                        <a:rPr lang="en-US" sz="1800" b="0" kern="1200" smtClean="0">
                          <a:solidFill>
                            <a:srgbClr val="002060"/>
                          </a:solidFill>
                          <a:latin typeface="华文楷体" pitchFamily="2" charset="-122"/>
                          <a:ea typeface="华文楷体" pitchFamily="2" charset="-122"/>
                          <a:cs typeface="+mn-cs"/>
                        </a:rPr>
                        <a:t>5</a:t>
                      </a:r>
                      <a:r>
                        <a:rPr lang="zh-CN" altLang="en-US" sz="1800" b="0" kern="1200" smtClean="0">
                          <a:solidFill>
                            <a:srgbClr val="002060"/>
                          </a:solidFill>
                          <a:latin typeface="华文楷体" pitchFamily="2" charset="-122"/>
                          <a:ea typeface="华文楷体" pitchFamily="2" charset="-122"/>
                          <a:cs typeface="+mn-cs"/>
                        </a:rPr>
                        <a:t>．尊重他人的权利，置多数人的意见于不顾，支持不相干的价值观和权利。</a:t>
                      </a:r>
                    </a:p>
                    <a:p>
                      <a:r>
                        <a:rPr lang="en-US" sz="1800" b="0" kern="1200" smtClean="0">
                          <a:solidFill>
                            <a:srgbClr val="002060"/>
                          </a:solidFill>
                          <a:latin typeface="华文楷体" pitchFamily="2" charset="-122"/>
                          <a:ea typeface="华文楷体" pitchFamily="2" charset="-122"/>
                          <a:cs typeface="+mn-cs"/>
                        </a:rPr>
                        <a:t>6</a:t>
                      </a:r>
                      <a:r>
                        <a:rPr lang="zh-CN" altLang="en-US" sz="1800" b="0" kern="1200" smtClean="0">
                          <a:solidFill>
                            <a:srgbClr val="002060"/>
                          </a:solidFill>
                          <a:latin typeface="华文楷体" pitchFamily="2" charset="-122"/>
                          <a:ea typeface="华文楷体" pitchFamily="2" charset="-122"/>
                          <a:cs typeface="+mn-cs"/>
                        </a:rPr>
                        <a:t>．遵守自己选择的伦理准则，即使这些准则违背了法律。</a:t>
                      </a:r>
                      <a:endParaRPr lang="zh-CN" altLang="en-US" b="0">
                        <a:solidFill>
                          <a:srgbClr val="002060"/>
                        </a:solidFill>
                        <a:latin typeface="华文楷体" pitchFamily="2" charset="-122"/>
                        <a:ea typeface="华文楷体" pitchFamily="2" charset="-122"/>
                      </a:endParaRPr>
                    </a:p>
                  </a:txBody>
                  <a:tcPr/>
                </a:tc>
              </a:tr>
            </a:tbl>
          </a:graphicData>
        </a:graphic>
      </p:graphicFrame>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https://d.book118.com/665243133341011124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FFFFFF"/>
      </a:folHlink>
    </a:clrScheme>
    <a:fontScheme name="Office">
      <a:majorFont>
        <a:latin typeface="Calibri"/>
        <a:ea typeface="宋体" charset="-122"/>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charset="-122"/>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宋体</vt:lpstr>
      <vt:lpstr>Wingdings</vt:lpstr>
      <vt:lpstr>华文楷体</vt:lpstr>
      <vt:lpstr>隶书</vt:lpstr>
      <vt:lpstr>Wingdings 3</vt:lpstr>
      <vt:lpstr>黑体</vt:lpstr>
      <vt:lpstr>Office Theme</vt:lpstr>
      <vt:lpstr>第四章  管理道德与社会责任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2024-09-29T10:06:19.015</cp:lastPrinted>
  <dcterms:created xsi:type="dcterms:W3CDTF">2024-09-29T02:06:19Z</dcterms:created>
  <dcterms:modified xsi:type="dcterms:W3CDTF">2024-09-29T02:06:21Z</dcterms:modified>
</cp:coreProperties>
</file>