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9215347-D04C-40FF-92A8-40FA55876F6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B8950A3-D2D8-4556-8B9E-185B5B7FB4B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2596B66-AC49-49E9-B8C0-54ACEC85176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FC89979-6DD5-4A6B-AA63-AC020A7089D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32B268F-A400-4D46-A0D4-40AD396A57A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D82E481-82E6-49D3-8779-28EB10192E5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C5F3A8B-7CB6-4D60-BD3E-0BE850F30D9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CEEF858-1154-46AC-8695-52B24DE4E56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11F713D-691A-4B8D-B139-2E7B62152B3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0A60D9D-8401-4EDF-9078-18E6749C8D8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09AD605-B4F6-4B52-9184-AF1E7DDD504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2/2/2024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2.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6602000210001005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1942870" y="1523327"/>
            <a:ext cx="8305190"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chemeClr val="dk1">
                    <a:alpha val="100000"/>
                  </a:schemeClr>
                </a:solidFill>
                <a:latin typeface="Microsoft Yahei"/>
                <a:ea typeface="Microsoft Yahei"/>
                <a:cs typeface="Microsoft Yahei"/>
              </a:rPr>
              <a:t>植物修复技术课件</a:t>
            </a:r>
          </a:p>
        </p:txBody>
      </p:sp>
      <p:sp>
        <p:nvSpPr>
          <p:cNvPr id="3" name="TextBox 3"/>
          <p:cNvSpPr txBox="1"/>
          <p:nvPr/>
        </p:nvSpPr>
        <p:spPr>
          <a:xfrm>
            <a:off x="4964250" y="3872880"/>
            <a:ext cx="2257958" cy="39745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a:solidFill>
                  <a:schemeClr val="dk1">
                    <a:alpha val="100000"/>
                  </a:schemeClr>
                </a:solidFill>
                <a:latin typeface="Microsoft Yahei"/>
                <a:ea typeface="Microsoft Yahei"/>
                <a:cs typeface="Microsoft Yahei"/>
              </a:rPr>
              <a:t>汇报人：AA</a:t>
            </a:r>
          </a:p>
        </p:txBody>
      </p:sp>
      <p:sp>
        <p:nvSpPr>
          <p:cNvPr id="4" name="TextBox 4"/>
          <p:cNvSpPr txBox="1"/>
          <p:nvPr/>
        </p:nvSpPr>
        <p:spPr>
          <a:xfrm>
            <a:off x="4293502" y="4349349"/>
            <a:ext cx="3599078" cy="39745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a:solidFill>
                  <a:schemeClr val="dk1">
                    <a:alpha val="100000"/>
                  </a:schemeClr>
                </a:solidFill>
                <a:latin typeface="Microsoft Yahei"/>
                <a:ea typeface="Microsoft Yahei"/>
                <a:cs typeface="Microsoft Yahei"/>
              </a:rPr>
              <a:t>2024-01-20</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植物修复技术概述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植物对污染物的吸收与转化</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不同类型污染土壤的植物修复策略</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植物修复技术关键要素与优化措施</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植物修复技术与其他治理方法比较评价</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挑战、机遇与未来发展趋势预测</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01</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植物修复技术概述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植物修复技术是指利用植物及其相关微生物体系，通过吸收、降解、转化或固定环境中的污染物，达到治理环境污染、恢复生态功能的目的。</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定义</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植物修复技术自20世纪80年代提出以来，经历了从实验室研究到实际应用的发展历程。随着生物技术、基因工程等学科的交叉融合，植物修复技术不断取得突破，成为环境治理领域的研究热点。</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发展历程</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定义与发展历程</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原理</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植物修复技术主要基于植物对污染物的吸收、转运、降解、转化等过程，实现对环境中污染物的去除或降低其毒性。同时，植物根系与土壤微生物的相互作用也对污染物的降解和转化起到关键作用。</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作用机制</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植物修复技术的作用机制包括直接吸收、降解转化、根际过滤、植物挥发和植物稳定化等。通过这些机制，植物能够降低环境中污染物的浓度或毒性，达到治理环境污染的目的。</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4148" r="14148"/>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原理及作用机制</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应用领域与前景</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植物修复技术可应用于土壤、水体和大气等环境的污染治理。例如，利用超积累植物修复重金属污染土壤、利用水生植物净化富营养化水体、利用植物吸收和转化大气中的污染物等。</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应用领域</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随着环境污染问题的日益严重和人们对环境质量要求的提高，植物修复技术具有广阔的应用前景。未来，植物修复技术将在污染治理、生态恢复、环境美化等领域发挥更大作用，同时结合基因工程、纳米技术等新兴科技，实现更高效、环保的植物修复技术应用。</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前景</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02</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植物对污染物的吸收与转化</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19792" r="19792"/>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19333" r="19333"/>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a:endParaRPr/>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a:endParaRPr/>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a:endParaRPr/>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a:endParaRPr/>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水溶态</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交换态</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有机结合态</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残渣态</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污染物在土壤中的存在形态</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污染物以离子或分子形式存在于土壤溶液中，如重金属离子、硝酸盐等。</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污染物与土壤中的有机物结合，形成稳定的化合物，如某些有机氯农药。</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污染物被吸附在土壤胶体表面，可通过离子交换作用进入土壤溶液，如某些重金属和农药。</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污染物以难溶的矿物或有机物形式存在于土壤中，难以被植物吸收利用。</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植物通过根部从土壤中吸收水溶态和交换态的污染物，这是植物吸收污染物的主要途径。</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根部吸收</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9" name="Picture 9"/>
          <p:cNvPicPr>
            <a:picLocks noChangeAspect="1"/>
          </p:cNvPicPr>
          <p:nvPr/>
        </p:nvPicPr>
        <p:blipFill>
          <a:blip r:embed="rId2"/>
          <a:srcRect t="18125" b="1812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叶片吸收</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15" name="Picture 15"/>
          <p:cNvPicPr>
            <a:picLocks noChangeAspect="1"/>
          </p:cNvPicPr>
          <p:nvPr/>
        </p:nvPicPr>
        <p:blipFill>
          <a:blip r:embed="rId3"/>
          <a:srcRect l="23364" r="23364"/>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茎部吸收</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20" name="Picture 20"/>
          <p:cNvPicPr>
            <a:picLocks noChangeAspect="1"/>
          </p:cNvPicPr>
          <p:nvPr/>
        </p:nvPicPr>
        <p:blipFill>
          <a:blip r:embed="rId4"/>
          <a:srcRect l="15875" r="15875"/>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植物叶片可吸收大气中的气态和颗粒态污染物，如二氧化硫、氮氧化物和粉尘等。</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某些植物茎部也能吸收和转运污染物，但这一途径相对较少。</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植物吸收污染物途径和方式</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2759" r="12759"/>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植物吸收的污染物在体内进行转运和分配，到达不同部位进行转化或储存。</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转运与分配</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植物体内具有多种酶系统，可将吸收的污染物进行生物转化，如氧化、还原、水解等反应，降低其毒性或改变其形态。</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生物转化</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某些植物可将吸收的污染物以无害形式储存在体内特定部位，如细胞壁、液泡等，实现污染物的隔离和减毒。</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储存与隔离</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植物可通过代谢活动将部分污染物排出体外或通过分泌作用将其降解为无害物质释放到环境中。</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排出与降解</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植物体内污染物转化过程</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03</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不同类型污染土壤的植物修复策略</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利用具有超富集能力的植物吸收和积累重金属，降低土壤中的重金属含量。</a:t>
            </a:r>
          </a:p>
        </p:txBody>
      </p:sp>
      <p:pic>
        <p:nvPicPr>
          <p:cNvPr id="4" name="Picture 4"/>
          <p:cNvPicPr>
            <a:picLocks noChangeAspect="1"/>
          </p:cNvPicPr>
          <p:nvPr/>
        </p:nvPicPr>
        <p:blipFill>
          <a:blip r:embed="rId2"/>
          <a:srcRect l="16667" r="16667"/>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6" name="Picture 6"/>
          <p:cNvPicPr>
            <a:picLocks noChangeAspect="1"/>
          </p:cNvPicPr>
          <p:nvPr/>
        </p:nvPicPr>
        <p:blipFill>
          <a:blip r:embed="rId3"/>
          <a:srcRect l="16875" r="16875"/>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8" name="Picture 8"/>
          <p:cNvPicPr>
            <a:picLocks noChangeAspect="1"/>
          </p:cNvPicPr>
          <p:nvPr/>
        </p:nvPicPr>
        <p:blipFill>
          <a:blip r:embed="rId4"/>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超富集植物</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通过植物的根系吸收和固定重金属，减少重金属向地上部分的迁移和积累。</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根系过滤</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利用植物分泌物或根系微生物改变重金属在土壤中的存在形态，降低其生物有效性和迁移性。</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植物稳定化</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重金属污染土壤植物修复</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3" name="Picture 3"/>
          <p:cNvPicPr>
            <a:picLocks noChangeAspect="1"/>
          </p:cNvPicPr>
          <p:nvPr/>
        </p:nvPicPr>
        <p:blipFill>
          <a:blip r:embed="rId2">
            <a:alphaModFix/>
          </a:blip>
          <a:srcRect l="20458" r="20458"/>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植物挥发</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通过植物吸收和转化有机污染物为气态物质，释放到大气中从而降低土壤污染。</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植物提取</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利用植物吸收和积累有机污染物，通过收割植物地上部分去除土壤中的有机污染物。</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植物降解</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利用植物根系分泌物或根际微生物降解有机污染物，降低其毒性和生物有效性。</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有机物污染土壤植物修复</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pic>
        <p:nvPicPr>
          <p:cNvPr id="8" name="Picture 8"/>
          <p:cNvPicPr>
            <a:picLocks noChangeAspect="1"/>
          </p:cNvPicPr>
          <p:nvPr/>
        </p:nvPicPr>
        <p:blipFill>
          <a:blip r:embed="rId2"/>
          <a:srcRect l="7574" r="7574"/>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l="514" r="514"/>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98" b="2698"/>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复合污染土壤植物修复</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综合治理</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针对复合污染土壤的复杂性，采用多种植物修复技术进行综合治理，提高修复效率。</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协同作用</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利用不同植物之间的协同作用，提高复合污染物的去除效率，降低修复成本。</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生态修复</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在复合污染土壤上种植具有生态修复功能的植物群落，恢复土壤生态功能，提高土壤质量。</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04</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植物修复技术关键要素与优化措施</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667" r="16667"/>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不同植物对污染物的吸收、转化和耐受能力各异，选择合适的植物种类是成功的关键。</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植物种类选择</a:t>
            </a: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土壤性质</a:t>
            </a: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污染物特性</a:t>
            </a: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环境条件</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土壤pH值、有机质含量、水分状况等都会影响植物的生长和修复效果。</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污染物的种类、浓度、形态和生物可利用性等直接影响植物修复技术的可行性。</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气候、温度、光照等环境因素对植物生长和污染物去除效率有重要影响。</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关键要素分析</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https://d.book118.com/666020002100010055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351E00"/>
      </a:lt1>
      <a:dk2>
        <a:srgbClr val="FFF0DC"/>
      </a:dk2>
      <a:lt2>
        <a:srgbClr val="000000"/>
      </a:lt2>
      <a:accent1>
        <a:srgbClr val="FF960E"/>
      </a:accent1>
      <a:accent2>
        <a:srgbClr val="FF771B"/>
      </a:accent2>
      <a:accent3>
        <a:srgbClr val="C76900"/>
      </a:accent3>
      <a:accent4>
        <a:srgbClr val="FF6E40"/>
      </a:accent4>
      <a:accent5>
        <a:srgbClr val="FF855E"/>
      </a:accent5>
      <a:accent6>
        <a:srgbClr val="FFB69E"/>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97</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2024-09-22T19:53:13.413</cp:lastPrinted>
  <dcterms:created xsi:type="dcterms:W3CDTF">2024-09-22T11:53:13Z</dcterms:created>
  <dcterms:modified xsi:type="dcterms:W3CDTF">2024-09-22T11:53:15Z</dcterms:modified>
</cp:coreProperties>
</file>