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07536CD-E89B-456F-9F8F-38AD089C2A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BFCFF87-DBA0-4D6B-91C7-7AAE4E180D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A638B33-FB94-416A-8869-F1F7547253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82B3B72-AB11-4548-9F9D-C079079917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9A73927-8172-4C99-81F3-045EFC2E62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B1FB376-7D3C-491E-94C4-07A7EF86F6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D682FD9-CAF9-499D-923E-F1349E42F9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0E6799D-BACB-4894-9371-A302466B72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91769A2-783D-4172-B677-D3EC452030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10CD852-7F8F-43E6-AFFF-B790CDEAC3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D7C2C88-6249-413A-BE45-424F161049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3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3.jpe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66031153012010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151821" y="4535260"/>
            <a:ext cx="2070183" cy="410070"/>
          </a:xfrm>
          <a:prstGeom prst="roundRect">
            <a:avLst>
              <a:gd name="adj" fmla="val 16667"/>
            </a:avLst>
          </a:prstGeom>
          <a:solidFill>
            <a:srgbClr val="D27536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3898" y="4535260"/>
            <a:ext cx="2070183" cy="410070"/>
          </a:xfrm>
          <a:prstGeom prst="roundRect">
            <a:avLst>
              <a:gd name="adj" fmla="val 16667"/>
            </a:avLst>
          </a:prstGeom>
          <a:solidFill>
            <a:srgbClr val="D27536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37706" y="4043701"/>
            <a:ext cx="4392529" cy="320369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275">
                <a:solidFill>
                  <a:srgbClr val="4E1B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THE FIRST LESSON OF THE SCHOOL YEAR</a:t>
            </a:r>
            <a:endParaRPr lang="en-US" sz="1100"/>
          </a:p>
        </p:txBody>
      </p:sp>
      <p:sp>
        <p:nvSpPr>
          <p:cNvPr id="7" name="TextBox 7"/>
          <p:cNvSpPr txBox="1"/>
          <p:nvPr/>
        </p:nvSpPr>
        <p:spPr>
          <a:xfrm>
            <a:off x="560336" y="1254830"/>
            <a:ext cx="5970206" cy="2627671"/>
          </a:xfrm>
          <a:prstGeom prst="rect">
            <a:avLst/>
          </a:prstGeom>
        </p:spPr>
        <p:txBody>
          <a:bodyPr vert="horz" wrap="square" lIns="91440" tIns="45720" rIns="91440" bIns="45720" rtlCol="0" anchor="b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en-US" sz="4950" b="1">
                <a:solidFill>
                  <a:srgbClr val="4E1B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急诊医学课件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-51136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8925520" y="0"/>
            <a:ext cx="1897380" cy="15487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rgbClr val="4E1B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0344112" y="332203"/>
            <a:ext cx="1288278" cy="356454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ct val="0"/>
              </a:spcBef>
            </a:pPr>
            <a:r>
              <a:rPr lang="en-US" sz="1350" b="1">
                <a:solidFill>
                  <a:srgbClr val="FFFFFF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CONTENTS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59464" y="1748889"/>
            <a:ext cx="5004022" cy="46920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4E1B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急诊医学概述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4E1B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急诊医疗服务体系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4E1B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常见急症与急救技术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4E1B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急诊医学的未来发展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4E1B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急诊医学面临的挑战与解决方案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4E1B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急诊医学案例分析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10245685" y="379813"/>
            <a:ext cx="1154430" cy="15487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rgbClr val="4E1B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57962" y="1472498"/>
            <a:ext cx="4297680" cy="152242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6600" b="1">
                <a:solidFill>
                  <a:srgbClr val="D2753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1611" y="2876788"/>
            <a:ext cx="4770383" cy="2874949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500" b="1">
                <a:solidFill>
                  <a:srgbClr val="4E1B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急诊医学概述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5825" b="15825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急诊医学是一门专注于急性疾病和伤害的快速诊断、治疗的医学专业。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以病人为中心，强调时效性和多学科协作，处理各种突发状况和紧急情况。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急诊医学的定义与特点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特点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及时救治急性疾病和伤害，降低病死率和致残率，保障人民生命安全。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保障生命安全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9570" r="957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提高医疗质量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75" r="1667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应对突发事件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9000" r="90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促进医疗服务的及时性和有效性，提高医疗质量和病人满意度。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承担应对各种突发事件的任务，如自然灾害、事故灾难等，开展紧急救援和医疗救治。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急诊医学的重要性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历史回顾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急诊医学起源于二战时期的战场救治，逐渐发展成为一门独立的医学专业。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发展趋势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随着医学科技的发展，急诊医学将更加注重学科交叉、技术创新和国际合作，以应对日益复杂的医疗需求和挑战。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0406" r="20406"/>
          <a:stretch>
            <a:fillRect/>
          </a:stretch>
        </p:blipFill>
        <p:spPr>
          <a:xfrm>
            <a:off x="7803289" y="1299241"/>
            <a:ext cx="3679823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急诊医学的历史与发展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57962" y="1472498"/>
            <a:ext cx="4297680" cy="152242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6600" b="1">
                <a:solidFill>
                  <a:srgbClr val="D2753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1611" y="2876788"/>
            <a:ext cx="4770383" cy="2874949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500" b="1">
                <a:solidFill>
                  <a:srgbClr val="4E1B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急诊医疗服务体系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8008" r="8008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通讯联络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及时与院内急诊科和相关科室沟通，确保患者到达医院后能得到快速有效的治疗。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现场急救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在事故现场或患者家中，对急危重症患者进行初步急救处理，如止血、心肺复苏等。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快速转运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将患者迅速安全地转运至医院急诊科，确保患者在到达医院前得到及时救治。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院前急救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根据患者病情严重程度，进行快速分诊，优先处理危重患者。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分诊评估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对需要紧急救治的患者进行抢救，如心肺复苏、止血等。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紧急处理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根据初步诊断，给予患者相应的治疗措施，如药物治疗、手术治疗等。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诊断与治疗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院内急诊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对危重患者的生命体征进行实时监测，及时发现异常情况。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25000" r="25000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4102" r="4102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生命体征监测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对患者进行呼吸机辅助呼吸、心电监护等高级生命支持治疗。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高级生命支持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预防和处理患者可能出现的并发症，如感染、褥疮等。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并发症预防与处理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重症监护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 flipV="1">
            <a:off x="5226940" y="2711199"/>
            <a:ext cx="869059" cy="556467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>
            <a:off x="6085799" y="2787060"/>
            <a:ext cx="787048" cy="457877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6096000" y="3252176"/>
            <a:ext cx="0" cy="1146048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654974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897941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急诊医疗团队成员之间密切协作，确保患者得到快速有效的救治。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97941" y="1951443"/>
            <a:ext cx="3851172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团队协作</a:t>
            </a:r>
          </a:p>
        </p:txBody>
      </p:sp>
      <p:sp>
        <p:nvSpPr>
          <p:cNvPr id="8" name="AutoShape 8"/>
          <p:cNvSpPr/>
          <p:nvPr/>
        </p:nvSpPr>
        <p:spPr>
          <a:xfrm>
            <a:off x="5575257" y="2695566"/>
            <a:ext cx="1041485" cy="1064453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692637" y="2815534"/>
            <a:ext cx="806727" cy="82451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10800000">
            <a:off x="5065769" y="1746676"/>
            <a:ext cx="281771" cy="281771"/>
          </a:xfrm>
          <a:prstGeom prst="rt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62010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10800000">
            <a:off x="11272804" y="1746676"/>
            <a:ext cx="281771" cy="281771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304288" y="4201903"/>
            <a:ext cx="7583424" cy="1744811"/>
          </a:xfrm>
          <a:prstGeom prst="snip1Rect">
            <a:avLst>
              <a:gd name="adj" fmla="val 25374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10800000">
            <a:off x="9605942" y="4201903"/>
            <a:ext cx="281771" cy="281771"/>
          </a:xfrm>
          <a:prstGeom prst="rtTriangl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7096195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团队成员根据专业特长，分工明确，各司其职。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096195" y="1966682"/>
            <a:ext cx="3948708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分工明确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71608" y="4965724"/>
            <a:ext cx="68766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急诊医疗团队成员需定期参加培训和进修，提高专业技能和服务水平。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571608" y="4415940"/>
            <a:ext cx="4371364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培训与进修</a:t>
            </a:r>
          </a:p>
        </p:txBody>
      </p:sp>
      <p:sp>
        <p:nvSpPr>
          <p:cNvPr id="19" name="Freeform 19"/>
          <p:cNvSpPr/>
          <p:nvPr/>
        </p:nvSpPr>
        <p:spPr>
          <a:xfrm>
            <a:off x="5885368" y="3029673"/>
            <a:ext cx="396240" cy="420624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急诊医疗团队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57962" y="1472498"/>
            <a:ext cx="4297680" cy="152242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6600" b="1">
                <a:solidFill>
                  <a:srgbClr val="D2753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1611" y="2876788"/>
            <a:ext cx="4770383" cy="2874949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500" b="1">
                <a:solidFill>
                  <a:srgbClr val="4E1B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常见急症与急救技术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心肺复苏术是针对心脏骤停患者的紧急抢救措施，通过胸外按压和人工呼吸恢复患者的生命体征。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心肺复苏术包括胸外按压、开放气道和人工呼吸三个步骤，目的是通过循环和呼吸支持来暂时替代心脏和肺的功能，为患者争取宝贵的抢救时间。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注意事项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心肺复苏术需要正确操作，避免造成肋骨骨折等并发症，同时需要尽快联系急救医疗服务。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心肺复苏术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创伤急救技术包括止血、包扎、固定和搬运等步骤，旨在控制创伤出血、保护伤口、减轻疼痛和防止继发损伤。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创伤急救技术包括止血带止血、加压包扎止血、三角巾包扎固定、颈托固定等措施，对于骨折、脱位等创伤患者尤为重要。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注意事项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创伤急救技术需要正确操作，避免加重伤情，同时需要尽快将患者送往医院接受进一步治疗。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创伤急救技术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54963" y="203417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急性中毒的急救包括清除毒物、给予解毒剂和支持治疗等措施，旨在尽快清除体内毒物、缓解中毒症状和保护重要脏器功能。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54963" y="157583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4963" y="353004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急性中毒的急救包括催吐、洗胃、导泻等方法清除毒物，根据不同毒物给予相应的解毒剂，同时给予生命支持治疗如吸氧、输液等。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54963" y="307170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4963" y="5118981"/>
            <a:ext cx="60183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急性中毒的急救需要尽快进行，同时需要明确毒物种类和性质，以便采取针对性的治疗措施。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54963" y="4660638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注意事项</a:t>
            </a:r>
          </a:p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7833" r="17833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10" name="AutoShape 10"/>
          <p:cNvSpPr/>
          <p:nvPr/>
        </p:nvSpPr>
        <p:spPr>
          <a:xfrm>
            <a:off x="8663168" y="1482987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921648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0386775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8906663" y="1691796"/>
            <a:ext cx="426486" cy="42648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10639092" y="4837698"/>
            <a:ext cx="426194" cy="426194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7137949" y="4833774"/>
            <a:ext cx="482811" cy="48281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急性中毒的急救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3083" r="3083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常见急症的急救处理包括高热、休克、呼吸困难等急症的处理，旨在缓解症状、稳定病情和为进一步治疗争取时间。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常见急症的急救处理包括降温、补充血容量、维持呼吸道通畅等措施，根据不同急症采取相应的处理方法。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常见急症的急救处理需要迅速准确，同时需要密切观察病情变化，及时调整治疗方案。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注意事项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常见急症的急救处理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https://d.book118.com/666031153012010041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1DF"/>
      </a:lt1>
      <a:dk2>
        <a:srgbClr val="000000"/>
      </a:dk2>
      <a:lt2>
        <a:srgbClr val="FFFFFF"/>
      </a:lt2>
      <a:accent1>
        <a:srgbClr val="4E1B04"/>
      </a:accent1>
      <a:accent2>
        <a:srgbClr val="DB6414"/>
      </a:accent2>
      <a:accent3>
        <a:srgbClr val="FF9719"/>
      </a:accent3>
      <a:accent4>
        <a:srgbClr val="EB9D43"/>
      </a:accent4>
      <a:accent5>
        <a:srgbClr val="FFB828"/>
      </a:accent5>
      <a:accent6>
        <a:srgbClr val="E69041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103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2">
      <vt:lpstr>Arial</vt:lpstr>
      <vt:lpstr>Calibri</vt:lpstr>
      <vt:lpstr>Microsoft Yahei</vt:lpstr>
      <vt:lpstr>SimSun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2024-09-07T18:33:23.689</cp:lastPrinted>
  <dcterms:created xsi:type="dcterms:W3CDTF">2024-09-07T10:33:23Z</dcterms:created>
  <dcterms:modified xsi:type="dcterms:W3CDTF">2024-09-07T10:33:25Z</dcterms:modified>
</cp:coreProperties>
</file>