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E07B0D-1BAF-4F5B-A2AE-8275356C23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E21393-EEB9-40FB-9DBF-10F87B4526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793A41-49EE-4427-8E99-D54D888D26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9652DA-1B48-4DCA-A95C-043D06C8FF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5E1E57-4A7B-4DC1-8C78-1C8DED665A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0BAA5B-E6B5-4A75-9E52-A6CBEC7D70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36308A-6468-4C7F-9AE9-EEA27CA42D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B2AA8F-E95E-43F2-8543-4C776DC9E0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27D7D1-9B42-412A-A57A-15A2C4E1EF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606CFB-15EB-46B6-BB1C-541341F587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7A8781-0833-4AD0-82EB-F90162674E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604004212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2024-01-25</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肺结核的治疗流程与目标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肺结核概述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肺结核治疗原则与目标</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肺结核药物治疗方案</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辅助治疗手段在肺结核中的应用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并发症处理及合并感染时治疗策略调整</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总结：提高肺结核治愈率，降低死亡率</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肺结核概述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传播途径</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定义与传播途径</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肺结核是一种由结核分枝杆菌引起的慢性传染病，主要侵犯肺部，但也可侵犯其他器官。</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肺结核主要通过飞沫传播，当患者咳嗽、打喷嚏或大声说话时，结核分枝杆菌会随着飞沫排出，被他人吸入后可能导致感染。</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症状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肺结核的症状包括咳嗽、咳痰、胸痛、呼吸困难、发热、盗汗、乏力等。部分患者可能无明显症状，仅在体检时发现。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肺结核的诊断主要包括胸部X线检查、结核菌素试验、痰涂片检查等。其中，胸部X线检查是肺结核的主要诊断手段，可以显示肺部病变的形态和范围。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症状与诊断方法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预防肺结核的措施包括接种卡介苗、避免与结核病患者密切接触、保持室内通风、加强锻炼提高免疫力等。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预防措施</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预防肺结核的措施对于控制疾病的传播和保护易感人群具有重要意义。通过接种卡介苗，可以提高人群的免疫力，降低感染风险。同时，避免与结核病患者密切接触和保持室内通风等措施，可以减少结核分枝杆菌的传播。加强锻炼提高免疫力也有助于抵抗结核分枝杆菌的感染。</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预防措施及重要性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肺结核治疗原则与目标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5869176" y="1718742"/>
            <a:ext cx="203211" cy="3011"/>
          </a:xfrm>
          <a:prstGeom prst="line">
            <a:avLst/>
          </a:prstGeom>
          <a:ln w="1238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a:off x="5869234" y="2048957"/>
            <a:ext cx="203211" cy="1506"/>
          </a:xfrm>
          <a:prstGeom prst="line">
            <a:avLst/>
          </a:prstGeom>
          <a:ln w="1238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a:off x="5869176" y="2289940"/>
            <a:ext cx="203211" cy="1505"/>
          </a:xfrm>
          <a:prstGeom prst="line">
            <a:avLst/>
          </a:prstGeom>
          <a:ln w="123825">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cxnSp>
        <p:nvCxnSpPr>
          <p:cNvPr id="5" name="Connector 5"/>
          <p:cNvCxnSpPr/>
          <p:nvPr/>
        </p:nvCxnSpPr>
        <p:spPr>
          <a:xfrm>
            <a:off x="5869176" y="2606170"/>
            <a:ext cx="203211" cy="1506"/>
          </a:xfrm>
          <a:prstGeom prst="line">
            <a:avLst/>
          </a:prstGeom>
          <a:ln w="123825">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5869176" y="2931925"/>
            <a:ext cx="203211" cy="3011"/>
          </a:xfrm>
          <a:prstGeom prst="line">
            <a:avLst/>
          </a:prstGeom>
          <a:ln w="123825">
            <a:solidFill>
              <a:schemeClr val="accent5"/>
            </a:solidFill>
            <a:prstDash val="solid"/>
            <a:headEnd type="none"/>
            <a:tailEnd type="none"/>
          </a:ln>
        </p:spPr>
        <p:style>
          <a:lnRef idx="0">
            <a:schemeClr val="accent5"/>
          </a:lnRef>
          <a:fillRef idx="1">
            <a:schemeClr val="accent5"/>
          </a:fillRef>
          <a:effectRef idx="0">
            <a:schemeClr val="accent5"/>
          </a:effectRef>
          <a:fontRef idx="minor">
            <a:schemeClr val="lt1"/>
          </a:fontRef>
        </p:style>
      </p:cxnSp>
      <p:sp>
        <p:nvSpPr>
          <p:cNvPr id="7" name="AutoShape 7"/>
          <p:cNvSpPr/>
          <p:nvPr/>
        </p:nvSpPr>
        <p:spPr>
          <a:xfrm>
            <a:off x="6276152" y="1125474"/>
            <a:ext cx="137105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6276152" y="2178729"/>
            <a:ext cx="1531585"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2">
                    <a:alpha val="100000"/>
                  </a:schemeClr>
                </a:solidFill>
                <a:latin typeface="Microsoft Yahei"/>
                <a:ea typeface="Microsoft Yahei"/>
                <a:cs typeface="Microsoft Yahei"/>
              </a:rPr>
              <a:t>02</a:t>
            </a:r>
            <a:endParaRPr lang="en-US" sz="1100"/>
          </a:p>
        </p:txBody>
      </p:sp>
      <p:sp>
        <p:nvSpPr>
          <p:cNvPr id="9" name="AutoShape 9"/>
          <p:cNvSpPr/>
          <p:nvPr/>
        </p:nvSpPr>
        <p:spPr>
          <a:xfrm>
            <a:off x="6276152" y="3231985"/>
            <a:ext cx="1455586"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3">
                    <a:alpha val="100000"/>
                  </a:schemeClr>
                </a:solidFill>
                <a:latin typeface="Microsoft Yahei"/>
                <a:ea typeface="Microsoft Yahei"/>
                <a:cs typeface="Microsoft Yahei"/>
              </a:rPr>
              <a:t>03</a:t>
            </a:r>
            <a:endParaRPr lang="en-US" sz="1100"/>
          </a:p>
        </p:txBody>
      </p:sp>
      <p:sp>
        <p:nvSpPr>
          <p:cNvPr id="10" name="AutoShape 10"/>
          <p:cNvSpPr/>
          <p:nvPr/>
        </p:nvSpPr>
        <p:spPr>
          <a:xfrm>
            <a:off x="6276152" y="4285240"/>
            <a:ext cx="1531585"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4">
                    <a:alpha val="100000"/>
                  </a:schemeClr>
                </a:solidFill>
                <a:latin typeface="Microsoft Yahei"/>
                <a:ea typeface="Microsoft Yahei"/>
                <a:cs typeface="Microsoft Yahei"/>
              </a:rPr>
              <a:t>04</a:t>
            </a:r>
            <a:endParaRPr lang="en-US" sz="1100"/>
          </a:p>
        </p:txBody>
      </p:sp>
      <p:sp>
        <p:nvSpPr>
          <p:cNvPr id="11" name="AutoShape 11"/>
          <p:cNvSpPr/>
          <p:nvPr/>
        </p:nvSpPr>
        <p:spPr>
          <a:xfrm>
            <a:off x="6276152" y="5338496"/>
            <a:ext cx="137105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5">
                    <a:alpha val="100000"/>
                  </a:schemeClr>
                </a:solidFill>
                <a:latin typeface="Microsoft Yahei"/>
                <a:ea typeface="Microsoft Yahei"/>
                <a:cs typeface="Microsoft Yahei"/>
              </a:rPr>
              <a:t>05</a:t>
            </a:r>
            <a:endParaRPr lang="en-US" sz="1100"/>
          </a:p>
        </p:txBody>
      </p:sp>
      <p:grpSp>
        <p:nvGrpSpPr>
          <p:cNvPr id="12" name="Group 12"/>
          <p:cNvGrpSpPr/>
          <p:nvPr/>
        </p:nvGrpSpPr>
        <p:grpSpPr>
          <a:xfrm>
            <a:off x="3516854" y="1722297"/>
            <a:ext cx="2286044" cy="1214837"/>
            <a:chOff x="3516854" y="1722297"/>
            <a:chExt cx="2286044" cy="1214837"/>
          </a:xfrm>
        </p:grpSpPr>
        <p:cxnSp>
          <p:nvCxnSpPr>
            <p:cNvPr id="13" name="Connector 13"/>
            <p:cNvCxnSpPr/>
            <p:nvPr/>
          </p:nvCxnSpPr>
          <p:spPr>
            <a:xfrm>
              <a:off x="3516854" y="2936005"/>
              <a:ext cx="2286043" cy="1129"/>
            </a:xfrm>
            <a:prstGeom prst="line">
              <a:avLst/>
            </a:prstGeom>
            <a:ln w="123825">
              <a:solidFill>
                <a:schemeClr val="accent5"/>
              </a:solidFill>
              <a:prstDash val="solid"/>
              <a:headEnd type="none"/>
              <a:tailEnd type="none"/>
            </a:ln>
          </p:spPr>
          <p:style>
            <a:lnRef idx="0">
              <a:schemeClr val="accent5"/>
            </a:lnRef>
            <a:fillRef idx="1">
              <a:schemeClr val="accent5"/>
            </a:fillRef>
            <a:effectRef idx="0">
              <a:schemeClr val="accent5"/>
            </a:effectRef>
            <a:fontRef idx="minor">
              <a:schemeClr val="lt1"/>
            </a:fontRef>
          </p:style>
        </p:cxnSp>
        <p:cxnSp>
          <p:nvCxnSpPr>
            <p:cNvPr id="14" name="Connector 14"/>
            <p:cNvCxnSpPr/>
            <p:nvPr/>
          </p:nvCxnSpPr>
          <p:spPr>
            <a:xfrm>
              <a:off x="3516854" y="2609027"/>
              <a:ext cx="2286043" cy="1129"/>
            </a:xfrm>
            <a:prstGeom prst="line">
              <a:avLst/>
            </a:prstGeom>
            <a:ln w="123825">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15" name="Connector 15"/>
            <p:cNvCxnSpPr/>
            <p:nvPr/>
          </p:nvCxnSpPr>
          <p:spPr>
            <a:xfrm>
              <a:off x="3516854" y="2292273"/>
              <a:ext cx="2286043" cy="2257"/>
            </a:xfrm>
            <a:prstGeom prst="line">
              <a:avLst/>
            </a:prstGeom>
            <a:ln w="123825">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cxnSp>
          <p:nvCxnSpPr>
            <p:cNvPr id="16" name="Connector 16"/>
            <p:cNvCxnSpPr/>
            <p:nvPr/>
          </p:nvCxnSpPr>
          <p:spPr>
            <a:xfrm>
              <a:off x="3516854" y="2042290"/>
              <a:ext cx="2286043" cy="1128"/>
            </a:xfrm>
            <a:prstGeom prst="line">
              <a:avLst/>
            </a:prstGeom>
            <a:ln w="1238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7" name="Connector 17"/>
            <p:cNvCxnSpPr/>
            <p:nvPr/>
          </p:nvCxnSpPr>
          <p:spPr>
            <a:xfrm>
              <a:off x="3516854" y="1722297"/>
              <a:ext cx="2286044" cy="1128"/>
            </a:xfrm>
            <a:prstGeom prst="line">
              <a:avLst/>
            </a:prstGeom>
            <a:ln w="1238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sp>
        <p:nvSpPr>
          <p:cNvPr id="18" name="AutoShape 18"/>
          <p:cNvSpPr/>
          <p:nvPr/>
        </p:nvSpPr>
        <p:spPr>
          <a:xfrm>
            <a:off x="539110" y="1502508"/>
            <a:ext cx="4286250" cy="42862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20110" y="1885606"/>
            <a:ext cx="3524250" cy="35242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301110" y="2266606"/>
            <a:ext cx="2762250" cy="276225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682110" y="2647606"/>
            <a:ext cx="2000250" cy="200025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063110" y="3028606"/>
            <a:ext cx="1238250" cy="1238250"/>
          </a:xfrm>
          <a:prstGeom prst="ellipse">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7397997" y="1117118"/>
            <a:ext cx="4231005" cy="1001597"/>
            <a:chOff x="7397997" y="1117118"/>
            <a:chExt cx="4231005" cy="1001597"/>
          </a:xfrm>
        </p:grpSpPr>
        <p:sp>
          <p:nvSpPr>
            <p:cNvPr id="24" name="TextBox 24"/>
            <p:cNvSpPr txBox="1"/>
            <p:nvPr/>
          </p:nvSpPr>
          <p:spPr>
            <a:xfrm>
              <a:off x="7397997" y="1117118"/>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早期</a:t>
              </a:r>
            </a:p>
          </p:txBody>
        </p:sp>
        <p:sp>
          <p:nvSpPr>
            <p:cNvPr id="25" name="TextBox 25"/>
            <p:cNvSpPr txBox="1"/>
            <p:nvPr/>
          </p:nvSpPr>
          <p:spPr>
            <a:xfrm>
              <a:off x="7397997" y="1455775"/>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一旦发现和确诊肺结核，应立即开始治疗，以迅速控制病情，减少传染。</a:t>
              </a:r>
            </a:p>
          </p:txBody>
        </p:sp>
      </p:grpSp>
      <p:grpSp>
        <p:nvGrpSpPr>
          <p:cNvPr id="26" name="Group 26"/>
          <p:cNvGrpSpPr/>
          <p:nvPr/>
        </p:nvGrpSpPr>
        <p:grpSpPr>
          <a:xfrm>
            <a:off x="7397997" y="2152730"/>
            <a:ext cx="4231005" cy="1004807"/>
            <a:chOff x="7397997" y="2152730"/>
            <a:chExt cx="4231005" cy="1004807"/>
          </a:xfrm>
        </p:grpSpPr>
        <p:sp>
          <p:nvSpPr>
            <p:cNvPr id="27" name="TextBox 27"/>
            <p:cNvSpPr txBox="1"/>
            <p:nvPr/>
          </p:nvSpPr>
          <p:spPr>
            <a:xfrm>
              <a:off x="7397997" y="215273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联合</a:t>
              </a:r>
            </a:p>
          </p:txBody>
        </p:sp>
        <p:sp>
          <p:nvSpPr>
            <p:cNvPr id="28" name="TextBox 28"/>
            <p:cNvSpPr txBox="1"/>
            <p:nvPr/>
          </p:nvSpPr>
          <p:spPr>
            <a:xfrm>
              <a:off x="7397997" y="2494597"/>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采用多种抗结核药物联合治疗，提高治疗效果，减少耐药性的产生。</a:t>
              </a:r>
            </a:p>
          </p:txBody>
        </p:sp>
      </p:grpSp>
      <p:grpSp>
        <p:nvGrpSpPr>
          <p:cNvPr id="29" name="Group 29"/>
          <p:cNvGrpSpPr/>
          <p:nvPr/>
        </p:nvGrpSpPr>
        <p:grpSpPr>
          <a:xfrm>
            <a:off x="7397997" y="3191552"/>
            <a:ext cx="4231005" cy="1001597"/>
            <a:chOff x="7397997" y="3191552"/>
            <a:chExt cx="4231005" cy="1001597"/>
          </a:xfrm>
        </p:grpSpPr>
        <p:sp>
          <p:nvSpPr>
            <p:cNvPr id="30" name="TextBox 30"/>
            <p:cNvSpPr txBox="1"/>
            <p:nvPr/>
          </p:nvSpPr>
          <p:spPr>
            <a:xfrm>
              <a:off x="7397997" y="3191552"/>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适量</a:t>
              </a:r>
            </a:p>
          </p:txBody>
        </p:sp>
        <p:sp>
          <p:nvSpPr>
            <p:cNvPr id="31" name="TextBox 31"/>
            <p:cNvSpPr txBox="1"/>
            <p:nvPr/>
          </p:nvSpPr>
          <p:spPr>
            <a:xfrm>
              <a:off x="7397997" y="3530209"/>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根据患者的具体情况，选择适当的药物剂量，确保治疗效果的同时减少副作用。</a:t>
              </a:r>
            </a:p>
          </p:txBody>
        </p:sp>
      </p:grpSp>
      <p:grpSp>
        <p:nvGrpSpPr>
          <p:cNvPr id="32" name="Group 32"/>
          <p:cNvGrpSpPr/>
          <p:nvPr/>
        </p:nvGrpSpPr>
        <p:grpSpPr>
          <a:xfrm>
            <a:off x="7397997" y="4227164"/>
            <a:ext cx="4231005" cy="1001598"/>
            <a:chOff x="7397997" y="4227164"/>
            <a:chExt cx="4231005" cy="1001598"/>
          </a:xfrm>
        </p:grpSpPr>
        <p:sp>
          <p:nvSpPr>
            <p:cNvPr id="33" name="TextBox 33"/>
            <p:cNvSpPr txBox="1"/>
            <p:nvPr/>
          </p:nvSpPr>
          <p:spPr>
            <a:xfrm>
              <a:off x="7397997" y="4227164"/>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规律</a:t>
              </a:r>
            </a:p>
          </p:txBody>
        </p:sp>
        <p:sp>
          <p:nvSpPr>
            <p:cNvPr id="34" name="TextBox 34"/>
            <p:cNvSpPr txBox="1"/>
            <p:nvPr/>
          </p:nvSpPr>
          <p:spPr>
            <a:xfrm>
              <a:off x="7397997" y="4565822"/>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按照医生的指导，规律服药，不漏服、不随意更改治疗方案。</a:t>
              </a:r>
            </a:p>
          </p:txBody>
        </p:sp>
      </p:grpSp>
      <p:grpSp>
        <p:nvGrpSpPr>
          <p:cNvPr id="35" name="Group 35"/>
          <p:cNvGrpSpPr/>
          <p:nvPr/>
        </p:nvGrpSpPr>
        <p:grpSpPr>
          <a:xfrm>
            <a:off x="7397997" y="5262777"/>
            <a:ext cx="4231005" cy="1004806"/>
            <a:chOff x="7397997" y="5262777"/>
            <a:chExt cx="4231005" cy="1004806"/>
          </a:xfrm>
        </p:grpSpPr>
        <p:sp>
          <p:nvSpPr>
            <p:cNvPr id="36" name="TextBox 36"/>
            <p:cNvSpPr txBox="1"/>
            <p:nvPr/>
          </p:nvSpPr>
          <p:spPr>
            <a:xfrm>
              <a:off x="7397997" y="5262777"/>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5">
                      <a:alpha val="100000"/>
                    </a:schemeClr>
                  </a:solidFill>
                  <a:latin typeface="Microsoft Yahei"/>
                  <a:ea typeface="Microsoft Yahei"/>
                  <a:cs typeface="Microsoft Yahei"/>
                </a:rPr>
                <a:t>全程</a:t>
              </a:r>
            </a:p>
          </p:txBody>
        </p:sp>
        <p:sp>
          <p:nvSpPr>
            <p:cNvPr id="37" name="TextBox 37"/>
            <p:cNvSpPr txBox="1"/>
            <p:nvPr/>
          </p:nvSpPr>
          <p:spPr>
            <a:xfrm>
              <a:off x="7397997" y="5604643"/>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坚持完成整个治疗过程，即使症状消失也要继续治疗，以防止复发。</a:t>
              </a:r>
            </a:p>
          </p:txBody>
        </p:sp>
      </p:grpSp>
      <p:grpSp>
        <p:nvGrpSpPr>
          <p:cNvPr id="38" name="Group 38"/>
          <p:cNvGrpSpPr/>
          <p:nvPr/>
        </p:nvGrpSpPr>
        <p:grpSpPr>
          <a:xfrm>
            <a:off x="454963" y="93878"/>
            <a:ext cx="10641129" cy="914400"/>
            <a:chOff x="454963" y="93878"/>
            <a:chExt cx="10641129" cy="914400"/>
          </a:xfrm>
        </p:grpSpPr>
        <p:sp>
          <p:nvSpPr>
            <p:cNvPr id="39" name="AutoShape 3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早期、联合、适量、规律、全程原则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通过抗结核药物治疗，消除咳嗽、咳痰、发热等症状，改善患者的生活质量。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消除症状</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及时治疗肺结核，可以避免并发症的发生，如咯血、气胸、脓胸等。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防止并发症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消除症状，防止并发症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80" b="218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通过及时有效的治疗，可以降低肺结核患者的死亡率，挽救生命。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采用科学合理的治疗方案，提高肺结核的治愈率，减少复发和传染的风险。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降低死亡率，提高治愈率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提高治愈率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降低死亡率</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肺结核药物治疗方案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50833" y="1607909"/>
            <a:ext cx="2035112" cy="2035112"/>
            <a:chOff x="1150833" y="1607909"/>
            <a:chExt cx="2035112" cy="2035112"/>
          </a:xfrm>
        </p:grpSpPr>
        <p:sp>
          <p:nvSpPr>
            <p:cNvPr id="3" name="AutoShape 3"/>
            <p:cNvSpPr/>
            <p:nvPr/>
          </p:nvSpPr>
          <p:spPr>
            <a:xfrm flipH="1">
              <a:off x="1150833" y="160790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37858" y="230780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784686" y="1607814"/>
            <a:ext cx="2035112" cy="2035112"/>
            <a:chOff x="3784686" y="1607814"/>
            <a:chExt cx="2035112" cy="2035112"/>
          </a:xfrm>
        </p:grpSpPr>
        <p:sp>
          <p:nvSpPr>
            <p:cNvPr id="6" name="AutoShape 6"/>
            <p:cNvSpPr/>
            <p:nvPr/>
          </p:nvSpPr>
          <p:spPr>
            <a:xfrm flipH="1">
              <a:off x="3784686" y="1607814"/>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03157" y="2261800"/>
            <a:ext cx="595503" cy="1060133"/>
            <a:chOff x="4503157" y="2261800"/>
            <a:chExt cx="595503" cy="1060133"/>
          </a:xfrm>
        </p:grpSpPr>
        <p:sp>
          <p:nvSpPr>
            <p:cNvPr id="8" name="Freeform 8"/>
            <p:cNvSpPr/>
            <p:nvPr/>
          </p:nvSpPr>
          <p:spPr>
            <a:xfrm>
              <a:off x="4503157" y="226180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675749" y="2077968"/>
            <a:ext cx="261747" cy="541878"/>
            <a:chOff x="4675749" y="2077968"/>
            <a:chExt cx="261747" cy="541878"/>
          </a:xfrm>
        </p:grpSpPr>
        <p:sp>
          <p:nvSpPr>
            <p:cNvPr id="10" name="Freeform 10"/>
            <p:cNvSpPr/>
            <p:nvPr/>
          </p:nvSpPr>
          <p:spPr>
            <a:xfrm>
              <a:off x="4813195" y="2421154"/>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86919" y="2277231"/>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13195" y="2353336"/>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96444" y="2353336"/>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63678" y="2148739"/>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876822" y="221474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9845" y="2421154"/>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12611" y="221474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686989" y="2353336"/>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769094" y="2077968"/>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13195" y="2077968"/>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3664" y="212492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29280" y="2148739"/>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698324" y="2277231"/>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3195" y="248192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35185" y="2277231"/>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756617" y="2148739"/>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28042" y="2353336"/>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13195" y="2277231"/>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13195" y="2148739"/>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13195" y="221474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46520" y="221474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19755" y="254974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3946" y="2421154"/>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20898" y="248192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675749" y="248192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07778" y="248192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3587" y="2421154"/>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752426" y="213330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47104" y="213330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00051" y="213330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39376" y="219807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59582" y="219807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00051" y="219807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29280" y="226180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870821" y="226180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00051" y="226180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19755" y="233790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881013" y="233790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00051" y="233790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12611" y="240572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888062" y="240572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00051" y="240572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09658" y="246639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893491" y="246639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00051" y="246639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06706" y="253421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896444" y="253421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00051" y="253421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00051" y="260441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26064" y="1607814"/>
            <a:ext cx="2035112" cy="2035112"/>
            <a:chOff x="6426064" y="1607814"/>
            <a:chExt cx="2035112" cy="2035112"/>
          </a:xfrm>
        </p:grpSpPr>
        <p:sp>
          <p:nvSpPr>
            <p:cNvPr id="61" name="AutoShape 61"/>
            <p:cNvSpPr/>
            <p:nvPr/>
          </p:nvSpPr>
          <p:spPr>
            <a:xfrm flipH="1">
              <a:off x="6426064" y="1607814"/>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27579" y="2209032"/>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050487" y="1607909"/>
            <a:ext cx="2035112" cy="2035112"/>
            <a:chOff x="9050487" y="1607909"/>
            <a:chExt cx="2035112" cy="2035112"/>
          </a:xfrm>
        </p:grpSpPr>
        <p:sp>
          <p:nvSpPr>
            <p:cNvPr id="64" name="AutoShape 64"/>
            <p:cNvSpPr/>
            <p:nvPr/>
          </p:nvSpPr>
          <p:spPr>
            <a:xfrm flipH="1">
              <a:off x="9050487" y="160790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497590" y="245077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07862" y="2998750"/>
            <a:ext cx="653320" cy="651796"/>
            <a:chOff x="1007862" y="2998750"/>
            <a:chExt cx="653320" cy="651796"/>
          </a:xfrm>
        </p:grpSpPr>
        <p:sp>
          <p:nvSpPr>
            <p:cNvPr id="67" name="AutoShape 67"/>
            <p:cNvSpPr/>
            <p:nvPr/>
          </p:nvSpPr>
          <p:spPr>
            <a:xfrm flipH="1">
              <a:off x="1007862" y="2998750"/>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42096" y="2998750"/>
            <a:ext cx="653320" cy="651796"/>
            <a:chOff x="3642096" y="2998750"/>
            <a:chExt cx="653320" cy="651796"/>
          </a:xfrm>
        </p:grpSpPr>
        <p:sp>
          <p:nvSpPr>
            <p:cNvPr id="69" name="AutoShape 69"/>
            <p:cNvSpPr/>
            <p:nvPr/>
          </p:nvSpPr>
          <p:spPr>
            <a:xfrm flipH="1">
              <a:off x="3642096" y="2998750"/>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283760" y="2998750"/>
            <a:ext cx="653320" cy="651796"/>
            <a:chOff x="6283760" y="2998750"/>
            <a:chExt cx="653320" cy="651796"/>
          </a:xfrm>
        </p:grpSpPr>
        <p:sp>
          <p:nvSpPr>
            <p:cNvPr id="71" name="AutoShape 71"/>
            <p:cNvSpPr/>
            <p:nvPr/>
          </p:nvSpPr>
          <p:spPr>
            <a:xfrm flipH="1">
              <a:off x="6283760" y="2998750"/>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08945" y="2998750"/>
            <a:ext cx="651796" cy="651796"/>
            <a:chOff x="8908945" y="2998750"/>
            <a:chExt cx="651796" cy="651796"/>
          </a:xfrm>
        </p:grpSpPr>
        <p:sp>
          <p:nvSpPr>
            <p:cNvPr id="73" name="AutoShape 73"/>
            <p:cNvSpPr/>
            <p:nvPr/>
          </p:nvSpPr>
          <p:spPr>
            <a:xfrm flipH="1">
              <a:off x="8908945" y="2998750"/>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04945"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alpha val="100000"/>
                  </a:srgbClr>
                </a:solidFill>
                <a:latin typeface="Microsoft Yahei"/>
                <a:ea typeface="Microsoft Yahei"/>
                <a:cs typeface="Microsoft Yahei"/>
              </a:rPr>
              <a:t>01</a:t>
            </a:r>
          </a:p>
        </p:txBody>
      </p:sp>
      <p:sp>
        <p:nvSpPr>
          <p:cNvPr id="75" name="TextBox 75"/>
          <p:cNvSpPr txBox="1"/>
          <p:nvPr/>
        </p:nvSpPr>
        <p:spPr>
          <a:xfrm>
            <a:off x="3539179"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alpha val="100000"/>
                  </a:srgbClr>
                </a:solidFill>
                <a:latin typeface="Microsoft Yahei"/>
                <a:ea typeface="Microsoft Yahei"/>
                <a:cs typeface="Microsoft Yahei"/>
              </a:rPr>
              <a:t>02</a:t>
            </a:r>
          </a:p>
        </p:txBody>
      </p:sp>
      <p:sp>
        <p:nvSpPr>
          <p:cNvPr id="76" name="TextBox 76"/>
          <p:cNvSpPr txBox="1"/>
          <p:nvPr/>
        </p:nvSpPr>
        <p:spPr>
          <a:xfrm>
            <a:off x="6180842"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alpha val="100000"/>
                  </a:srgbClr>
                </a:solidFill>
                <a:latin typeface="Microsoft Yahei"/>
                <a:ea typeface="Microsoft Yahei"/>
                <a:cs typeface="Microsoft Yahei"/>
              </a:rPr>
              <a:t>03</a:t>
            </a:r>
          </a:p>
        </p:txBody>
      </p:sp>
      <p:sp>
        <p:nvSpPr>
          <p:cNvPr id="77" name="TextBox 77"/>
          <p:cNvSpPr txBox="1"/>
          <p:nvPr/>
        </p:nvSpPr>
        <p:spPr>
          <a:xfrm>
            <a:off x="8805265"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alpha val="100000"/>
                  </a:srgbClr>
                </a:solidFill>
                <a:latin typeface="Microsoft Yahei"/>
                <a:ea typeface="Microsoft Yahei"/>
                <a:cs typeface="Microsoft Yahei"/>
              </a:rPr>
              <a:t>04</a:t>
            </a:r>
          </a:p>
        </p:txBody>
      </p:sp>
      <p:sp>
        <p:nvSpPr>
          <p:cNvPr id="78" name="TextBox 78"/>
          <p:cNvSpPr txBox="1"/>
          <p:nvPr/>
        </p:nvSpPr>
        <p:spPr>
          <a:xfrm>
            <a:off x="6257058" y="40063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异烟肼（Isoniazid，INH）：通过抑制结核分枝杆菌的细胞壁合成，达到杀菌作用。</a:t>
            </a:r>
          </a:p>
        </p:txBody>
      </p:sp>
      <p:grpSp>
        <p:nvGrpSpPr>
          <p:cNvPr id="79" name="Group 79"/>
          <p:cNvGrpSpPr/>
          <p:nvPr/>
        </p:nvGrpSpPr>
        <p:grpSpPr>
          <a:xfrm>
            <a:off x="454963" y="93878"/>
            <a:ext cx="10641129" cy="914400"/>
            <a:chOff x="454963" y="93878"/>
            <a:chExt cx="10641129" cy="914400"/>
          </a:xfrm>
        </p:grpSpPr>
        <p:sp>
          <p:nvSpPr>
            <p:cNvPr id="80" name="AutoShape 8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TextBox 10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一线抗结核药物介绍及作用机制</a:t>
              </a:r>
            </a:p>
          </p:txBody>
        </p:sp>
      </p:grpSp>
      <p:sp>
        <p:nvSpPr>
          <p:cNvPr id="101" name="TextBox 101"/>
          <p:cNvSpPr txBox="1"/>
          <p:nvPr/>
        </p:nvSpPr>
        <p:spPr>
          <a:xfrm>
            <a:off x="3600742" y="40063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异烟肼（Isoniazid，INH）：通过抑制结核分枝杆菌的细胞壁合成，达到杀菌作用。</a:t>
            </a:r>
          </a:p>
        </p:txBody>
      </p:sp>
      <p:sp>
        <p:nvSpPr>
          <p:cNvPr id="102" name="TextBox 102"/>
          <p:cNvSpPr txBox="1"/>
          <p:nvPr/>
        </p:nvSpPr>
        <p:spPr>
          <a:xfrm>
            <a:off x="944426" y="40063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异烟肼（Isoniazid，INH）：通过抑制结核分枝杆菌的细胞壁合成，达到杀菌作用。</a:t>
            </a:r>
          </a:p>
        </p:txBody>
      </p:sp>
      <p:sp>
        <p:nvSpPr>
          <p:cNvPr id="103" name="TextBox 103"/>
          <p:cNvSpPr txBox="1"/>
          <p:nvPr/>
        </p:nvSpPr>
        <p:spPr>
          <a:xfrm>
            <a:off x="8913375" y="40063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异烟肼（Isoniazid，INH）：通过抑制结核分枝杆菌的细胞壁合成，达到杀菌作用。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在一线药物耐药或患者不能耐受一线药物时，考虑使用二线药物。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使用时机</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二线药物疗效相对较差，副作用较多，需根据患者病情和耐受情况谨慎选择。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注意事项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二线抗结核药物使用时机和注意事项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https://d.book118.com/666040042123010043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2024-09-11T11:48:28.973</cp:lastPrinted>
  <dcterms:created xsi:type="dcterms:W3CDTF">2024-09-11T03:48:28Z</dcterms:created>
  <dcterms:modified xsi:type="dcterms:W3CDTF">2024-09-11T03:48:30Z</dcterms:modified>
</cp:coreProperties>
</file>