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0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3BCD98A-D610-4761-9CC7-2920C055C0D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4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5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6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6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FE5AA3-50C2-4DE4-9802-E85D48294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FFF3CB-2B4E-4FDD-9D94-A2AF94C3B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05BF7-7537-464C-BD94-CE8B8A092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BCE300-C13C-4D4F-90B3-746769935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F9BEAE-1A80-4AA2-9803-9D68BBA37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D0322B-228B-4971-B78C-E482C49D3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6053C1-42AA-41BA-8897-EDF356470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25FE6-21E3-4239-84C0-382DAFC9A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A3821-7447-4FE5-B4DA-301776789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5B8EA-11CA-43CC-893C-962EC1D26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889014-3C10-4A4C-BD5F-3CBC5319F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1FFB74C-329C-428F-B352-657C30719D8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C0BC7E-3AE2-46AA-AA71-9415E8B64D4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051100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上消化道出血查房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疾病概述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查房注意事项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临床表现分析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病因分析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治疗方案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答疑环节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疾病概述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8392320" y="1557720"/>
            <a:ext cx="3373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content"/>
          <p:cNvSpPr/>
          <p:nvPr/>
        </p:nvSpPr>
        <p:spPr>
          <a:xfrm>
            <a:off x="8392320" y="1915920"/>
            <a:ext cx="3078000" cy="1608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发生在胃的出血现象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094760" y="4120560"/>
            <a:ext cx="32299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十二指肠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content"/>
          <p:cNvSpPr/>
          <p:nvPr/>
        </p:nvSpPr>
        <p:spPr>
          <a:xfrm>
            <a:off x="1094760" y="4453920"/>
            <a:ext cx="2929680" cy="1566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发生在十二指肠的出血现象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4.title"/>
          <p:cNvSpPr/>
          <p:nvPr/>
        </p:nvSpPr>
        <p:spPr>
          <a:xfrm>
            <a:off x="8392320" y="4109040"/>
            <a:ext cx="3256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content"/>
          <p:cNvSpPr/>
          <p:nvPr/>
        </p:nvSpPr>
        <p:spPr>
          <a:xfrm>
            <a:off x="8392320" y="4453920"/>
            <a:ext cx="3078000" cy="1743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上消化道出血定义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2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1.title"/>
          <p:cNvSpPr/>
          <p:nvPr/>
        </p:nvSpPr>
        <p:spPr>
          <a:xfrm>
            <a:off x="1094760" y="1655280"/>
            <a:ext cx="33897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食管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content"/>
          <p:cNvSpPr/>
          <p:nvPr/>
        </p:nvSpPr>
        <p:spPr>
          <a:xfrm>
            <a:off x="1094760" y="2034720"/>
            <a:ext cx="2928960" cy="1465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发生在食管的出血现象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0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0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6" name="AutoShape 8"/>
          <p:cNvSpPr/>
          <p:nvPr/>
        </p:nvSpPr>
        <p:spPr>
          <a:xfrm>
            <a:off x="4397760" y="2570040"/>
            <a:ext cx="583920" cy="583920"/>
          </a:xfrm>
          <a:prstGeom prst="diamond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9"/>
          <p:cNvSpPr/>
          <p:nvPr/>
        </p:nvSpPr>
        <p:spPr>
          <a:xfrm>
            <a:off x="7198560" y="2570040"/>
            <a:ext cx="583920" cy="588600"/>
          </a:xfrm>
          <a:prstGeom prst="diamond">
            <a:avLst/>
          </a:prstGeom>
          <a:solidFill>
            <a:srgbClr val="0084FF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10"/>
          <p:cNvSpPr/>
          <p:nvPr/>
        </p:nvSpPr>
        <p:spPr>
          <a:xfrm>
            <a:off x="4397760" y="4078080"/>
            <a:ext cx="583920" cy="583920"/>
          </a:xfrm>
          <a:prstGeom prst="diamond">
            <a:avLst/>
          </a:prstGeom>
          <a:solidFill>
            <a:srgbClr val="0084FF"/>
          </a:solidFill>
          <a:ln w="3143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11"/>
          <p:cNvSpPr/>
          <p:nvPr/>
        </p:nvSpPr>
        <p:spPr>
          <a:xfrm>
            <a:off x="7198560" y="4078080"/>
            <a:ext cx="583920" cy="583920"/>
          </a:xfrm>
          <a:prstGeom prst="diamond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2"/>
          <p:cNvSpPr/>
          <p:nvPr/>
        </p:nvSpPr>
        <p:spPr>
          <a:xfrm>
            <a:off x="4397760" y="271188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01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AutoShape 13"/>
          <p:cNvSpPr/>
          <p:nvPr/>
        </p:nvSpPr>
        <p:spPr>
          <a:xfrm>
            <a:off x="43977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03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AutoShape 14"/>
          <p:cNvSpPr/>
          <p:nvPr/>
        </p:nvSpPr>
        <p:spPr>
          <a:xfrm>
            <a:off x="7198560" y="270252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3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02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AutoShape 15"/>
          <p:cNvSpPr/>
          <p:nvPr/>
        </p:nvSpPr>
        <p:spPr>
          <a:xfrm>
            <a:off x="7198560" y="4212360"/>
            <a:ext cx="583920" cy="3153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85680" tIns="38160" rIns="85680" bIns="38160" anchor="t">
            <a:noAutofit/>
          </a:bodyPr>
          <a:lstStyle/>
          <a:p>
            <a:pPr algn="ctr" defTabSz="914400">
              <a:lnSpc>
                <a:spcPct val="100000"/>
              </a:lnSpc>
              <a:spcBef>
                <a:spcPts val="374"/>
              </a:spcBef>
            </a:pPr>
            <a:r>
              <a:rPr lang="en-US" sz="1430" b="0" strike="noStrike" spc="-1">
                <a:solidFill>
                  <a:schemeClr val="accent2">
                    <a:lumMod val="20000"/>
                    <a:lumOff val="80000"/>
                  </a:schemeClr>
                </a:solidFill>
                <a:latin typeface="微软雅黑"/>
                <a:ea typeface="微软雅黑"/>
              </a:rPr>
              <a:t>04</a:t>
            </a:r>
            <a:endParaRPr lang="en-US" sz="143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AutoShape 2"/>
          <p:cNvSpPr/>
          <p:nvPr/>
        </p:nvSpPr>
        <p:spPr>
          <a:xfrm>
            <a:off x="4876920" y="2507040"/>
            <a:ext cx="2424240" cy="236448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Picture 8"/>
          <p:cNvSpPr/>
          <p:nvPr/>
        </p:nvSpPr>
        <p:spPr>
          <a:xfrm>
            <a:off x="4964400" y="2569680"/>
            <a:ext cx="2282400" cy="2217600"/>
          </a:xfrm>
          <a:prstGeom prst="ellipse">
            <a:avLst/>
          </a:prstGeom>
          <a:blipFill rotWithShape="0">
            <a:blip r:embed="rId2">
              <a:alphaModFix amt="7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上消化道出血病因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上消化道出血的常见病因包括消化道溃疡、食管静脉曲张、恶性肿瘤以及药物损伤等。这些因素可能导致不同程度的出血及相关症状。及时诊断和治疗非常重要。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49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69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1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查房注意事项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病史询问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在查房时，病史询问是至关重要的环节。医生应详细询问病人的发病时间、伴随症状以及是否曾有类似病史，这些信息有助于确诊和治疗疾病。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8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0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影像学检查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1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3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腹部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CT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4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高度精确的断层扫描，可发现出血灶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腹部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B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辅助诊断腹部器官情况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内镜检查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8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直接观察消化道内部情况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4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查房时应当综合病史询问、体格检查、实验室检查以及影像学检查来全面评估患者病情，及时发现并处理上消化道出血的情况。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4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4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66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7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临床表现分析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呕血表现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呕吐鲜血、深褐色呕吐物、伴有血块等。呕血是上消化道出血的典型表现，需及时评估和干预。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4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5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6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7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0084FF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08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腹痛表现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0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30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钝痛、绞痛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需排查原因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伴有恶心、呕吐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可考虑胃肠道疾病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需要进一步检查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腹胀、不适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可能为消化道问题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需密切关注病情变化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icture 4"/>
          <p:cNvSpPr/>
          <p:nvPr/>
        </p:nvSpPr>
        <p:spPr>
          <a:xfrm>
            <a:off x="8506440" y="110880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9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0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总结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1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上消化道出血表现多样，早期识别至关重要。医务人员需要综合临床表现，及时评估病情，制定合理治疗方案。临床经验和专业知识对于及时救治患者至关重要。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4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4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5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63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04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第四章 病因分析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https://d.book118.com/666051100040010103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上消化道出血查房</vt:lpstr>
      <vt:lpstr>目录</vt:lpstr>
      <vt:lpstr>第一章 疾病概述</vt:lpstr>
      <vt:lpstr>上消化道出血定义</vt:lpstr>
      <vt:lpstr> </vt:lpstr>
      <vt:lpstr>第2章 查房注意事项</vt:lpstr>
      <vt:lpstr> </vt:lpstr>
      <vt:lpstr>影像学检查</vt:lpstr>
      <vt:lpstr>总结</vt:lpstr>
      <vt:lpstr>第3章 临床表现分析</vt:lpstr>
      <vt:lpstr> </vt:lpstr>
      <vt:lpstr>腹痛表现</vt:lpstr>
      <vt:lpstr>总结</vt:lpstr>
      <vt:lpstr>第四章 病因分析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2024-09-28T09:49:43.358</cp:lastPrinted>
  <dcterms:created xsi:type="dcterms:W3CDTF">2024-09-28T01:49:43Z</dcterms:created>
  <dcterms:modified xsi:type="dcterms:W3CDTF">2024-09-28T01:49:45Z</dcterms:modified>
</cp:coreProperties>
</file>