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UGCPF+QBWRWL+ArialMT"/>
      <p:regular r:id="rId20"/>
    </p:embeddedFont>
    <p:embeddedFont>
      <p:font typeface="JJJELU+MS-UIGothic"/>
      <p:regular r:id="rId21"/>
    </p:embeddedFont>
    <p:embeddedFont>
      <p:font typeface="QLMBRM+TTKEOO+MicrosoftYaHei-Bold"/>
      <p:regular r:id="rId22"/>
    </p:embeddedFont>
    <p:embeddedFont>
      <p:font typeface="MHGOWF+GRHSTF+MicrosoftYaHei"/>
      <p:regular r:id="rId23"/>
    </p:embeddedFont>
    <p:embeddedFont>
      <p:font typeface="DDQIRE+GRHSTF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57F81-8573-4B3C-B319-1F4C2649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1A195-7119-4E10-85B0-BE7468993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CB8F2-8575-414B-AB7C-C8D2F331C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26659-44F5-4962-9EE9-FC631BE8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F8466-11DB-41DE-AAA1-AB8F408C3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3EAF5-4180-4D31-95C1-86C3CA39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89D8F-096E-43D8-BDEA-B591F2C31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1F840-A085-4BB8-9F98-074D8350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46F3E-BD40-488F-8C25-429EB49E5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F0ECE-DA43-4F6F-9661-049AB2549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37805-4905-4A13-9785-258B6AF6F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52025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295080"/>
            <a:ext cx="4439861" cy="13435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GCPF+QBWRWL+ArialMT"/>
                <a:cs typeface="QUGCPF+QBWRW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中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注射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不良反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GCPF+QBWRWL+ArialMT"/>
                <a:cs typeface="QUGCPF+QBWRW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中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注射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理要点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3413950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UGCPF+QBWRWL+ArialMT"/>
                <a:cs typeface="QUGCPF+QBWRW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中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注射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合理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JJJELU+MS-UIGothic"/>
                <a:cs typeface="JJJELU+MS-UIGothic"/>
              </a:rPr>
              <a:t>用案例分析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QLMBRM+TTKEOO+MicrosoftYaHei-Bold"/>
                <a:cs typeface="QLMBRM+TTKEO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QLMBRM+TTKEOO+MicrosoftYaHei-Bold"/>
                <a:cs typeface="QLMBRM+TTKEO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43AEF2"/>
                </a:solidFill>
                <a:latin typeface="JJJELU+MS-UIGothic"/>
                <a:cs typeface="JJJELU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1400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是一种通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注射方式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给药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的中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，具有起效快、作用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的特点。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5140047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是将中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材提取、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纯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化后制成的供注射用的制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，其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给药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方式直接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入血液循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，避免了消化系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的降解作用，从而能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快速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起效，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于急重症的治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200">
                <a:solidFill>
                  <a:srgbClr val="1C7EBD"/>
                </a:solidFill>
                <a:latin typeface="JJJELU+MS-UIGothic"/>
                <a:cs typeface="JJJELU+MS-UIGothic"/>
              </a:rPr>
              <a:t>具有重要作用。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展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了探索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段、起步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段、快速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范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3AEF2"/>
                </a:solidFill>
                <a:latin typeface="JJJELU+MS-UIGothic"/>
                <a:cs typeface="JJJEL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285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的探索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段始于</a:t>
            </a:r>
            <a:r>
              <a:rPr sz="1500">
                <a:solidFill>
                  <a:srgbClr val="1C7EBD"/>
                </a:solidFill>
                <a:latin typeface="MHGOWF+GRHSTF+MicrosoftYaHei"/>
                <a:cs typeface="MHGOWF+GRHSTF+MicrosoftYaHei"/>
              </a:rPr>
              <a:t>20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世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1C7EBD"/>
                </a:solidFill>
                <a:latin typeface="MHGOWF+GRHSTF+MicrosoftYaHei"/>
                <a:cs typeface="MHGOWF+GRHSTF+MicrosoftYaHei"/>
              </a:rPr>
              <a:t>40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年代，起步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MHGOWF+GRHSTF+MicrosoftYaHei"/>
                <a:cs typeface="MHGOWF+GRHSTF+MicrosoftYaHei"/>
              </a:rPr>
              <a:t>50-60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年代，快速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展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MHGOWF+GRHSTF+MicrosoftYaHei"/>
                <a:cs typeface="MHGOWF+GRHSTF+MicrosoftYaHei"/>
              </a:rPr>
              <a:t>70-80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年代，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范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MHGOWF+GRHSTF+MicrosoftYaHei"/>
                <a:cs typeface="MHGOWF+GRHSTF+MicrosoftYaHei"/>
              </a:rPr>
              <a:t>90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年代至今。在各个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段，中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制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用范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不断得到改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和拓展。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的分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与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38220" y="2584188"/>
            <a:ext cx="82495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可分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清开灵注射液、双黄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注射液、参麦注射液等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型包括溶液型、</a:t>
            </a:r>
          </a:p>
          <a:p>
            <a:pPr marL="2381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乳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浊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液型、混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液型和粉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3AEF2"/>
                </a:solidFill>
                <a:latin typeface="JJJELU+MS-UIGothic"/>
                <a:cs typeface="JJJEL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38220" y="4602853"/>
            <a:ext cx="8249542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清开灵注射液具有清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解毒、化痰通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、醒神开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窍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的功效，常用于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病神昏、中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偏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等症；双黄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注射液具有清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解毒、利湿退黄的作用，主要用于肺炎、急性扁桃体炎等；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参麦注射液有益气固脱、养阴生津的作用，用于治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气阴两虚型之休克、冠心病等疾病。</a:t>
            </a:r>
          </a:p>
          <a:p>
            <a:pPr marL="952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此外，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有柴胡注射液、茵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栀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黄注射液等多种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型的中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清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解毒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HGOWF+GRHSTF+MicrosoftYaHei"/>
                <a:cs typeface="MHGOWF+GRHST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HGOWF+GRHSTF+MicrosoftYaHei"/>
                <a:cs typeface="MHGOWF+GRHST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HGOWF+GRHSTF+MicrosoftYaHei"/>
                <a:cs typeface="MHGOWF+GRHST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97354" y="32499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JJELU+MS-UIGothic"/>
                <a:cs typeface="JJJELU+MS-UIGothic"/>
              </a:rPr>
              <a:t>清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FFFFFF"/>
                </a:solidFill>
                <a:latin typeface="JJJELU+MS-UIGothic"/>
                <a:cs typeface="JJJELU+MS-UIGothic"/>
              </a:rPr>
              <a:t>解毒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5475" y="32499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JJELU+MS-UIGothic"/>
                <a:cs typeface="JJJELU+MS-UIGothic"/>
              </a:rPr>
              <a:t>常用品种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14205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JJELU+MS-UIGothic"/>
                <a:cs typeface="JJJELU+MS-UIGothic"/>
              </a:rPr>
              <a:t>使用注意事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2819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这类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主要用于治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毒病症，如感冒、咳嗽、肺</a:t>
            </a:r>
          </a:p>
          <a:p>
            <a:pPr marL="85724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炎等。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95850" y="4659483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双黄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、穿琥宁注射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、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莲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必治注射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90330" y="4659483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敏体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者慎用，孕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禁用。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活血化瘀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LMBRM+TTKEOO+MicrosoftYaHei-Bold"/>
                <a:cs typeface="QLMBRM+TTKEO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LMBRM+TTKEOO+MicrosoftYaHei-Bold"/>
                <a:cs typeface="QLMBRM+TTKEO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LMBRM+TTKEOO+MicrosoftYaHei-Bold"/>
                <a:cs typeface="QLMBRM+TTKEO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JJJELU+MS-UIGothic"/>
                <a:cs typeface="JJJELU+MS-UIGothic"/>
              </a:rPr>
              <a:t>活血化瘀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JJJELU+MS-UIGothic"/>
                <a:cs typeface="JJJELU+MS-UIGothic"/>
              </a:rPr>
              <a:t>常用品种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JJJELU+MS-UIGothic"/>
                <a:cs typeface="JJJELU+MS-UIGothic"/>
              </a:rPr>
              <a:t>使用注意事</a:t>
            </a:r>
            <a:r>
              <a:rPr sz="2000">
                <a:solidFill>
                  <a:srgbClr val="43AEF2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这类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主要用于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治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血瘀病症，如心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管疾病、关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炎等。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丹参注射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花注射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舒血宁注射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有出血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向者禁用，孕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慎用。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益气固本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JJJELU+MS-UIGothic"/>
                <a:cs typeface="JJJELU+MS-UIGothic"/>
              </a:rPr>
              <a:t>益气固本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JJJELU+MS-UIGothic"/>
                <a:cs typeface="JJJELU+MS-UIGothic"/>
              </a:rPr>
              <a:t>常用品种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JJJELU+MS-UIGothic"/>
                <a:cs typeface="JJJELU+MS-UIGothic"/>
              </a:rPr>
              <a:t>使用注意事</a:t>
            </a:r>
            <a:r>
              <a:rPr sz="2300">
                <a:solidFill>
                  <a:srgbClr val="43AEF2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这类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主要用于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治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，如疲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头晕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心悸等。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参麦注射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、生脉注射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黄芪注射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敏体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者慎用，孕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1C7EBD"/>
                </a:solidFill>
                <a:latin typeface="JJJELU+MS-UIGothic"/>
                <a:cs typeface="JJJELU+MS-UIGothic"/>
              </a:rPr>
              <a:t>慎用。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祛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除湿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MHGOWF+GRHSTF+MicrosoftYaHei"/>
                <a:cs typeface="MHGOWF+GRHST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MHGOWF+GRHSTF+MicrosoftYaHei"/>
                <a:cs typeface="MHGOWF+GRHST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MHGOWF+GRHSTF+MicrosoftYaHei"/>
                <a:cs typeface="MHGOWF+GRHST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JJJELU+MS-UIGothic"/>
                <a:cs typeface="JJJELU+MS-UIGothic"/>
              </a:rPr>
              <a:t>祛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风</a:t>
            </a:r>
            <a:r>
              <a:rPr sz="1550" spc="25">
                <a:solidFill>
                  <a:srgbClr val="43AEF2"/>
                </a:solidFill>
                <a:latin typeface="JJJELU+MS-UIGothic"/>
                <a:cs typeface="JJJELU+MS-UIGothic"/>
              </a:rPr>
              <a:t>除湿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JJJELU+MS-UIGothic"/>
                <a:cs typeface="JJJELU+MS-UIGothic"/>
              </a:rPr>
              <a:t>常用品种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JJJELU+MS-UIGothic"/>
                <a:cs typeface="JJJELU+MS-UIGothic"/>
              </a:rPr>
              <a:t>使用注意事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881875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这类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主要用于治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疗风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湿性疾病，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如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类风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湿性关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节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炎、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直性脊柱炎等。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605228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正清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风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痛宁注射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、雷公藤多苷注射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400">
                <a:solidFill>
                  <a:srgbClr val="1C7EBD"/>
                </a:solidFill>
                <a:latin typeface="JJJELU+MS-UIGothic"/>
                <a:cs typeface="JJJELU+MS-UIGothic"/>
              </a:rPr>
              <a:t>、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昆明山海棠注射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605228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有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严</a:t>
            </a:r>
            <a:r>
              <a:rPr sz="1400" spc="23">
                <a:solidFill>
                  <a:srgbClr val="1C7EBD"/>
                </a:solidFill>
                <a:latin typeface="JJJELU+MS-UIGothic"/>
                <a:cs typeface="JJJELU+MS-UIGothic"/>
              </a:rPr>
              <a:t>重肝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肾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功能不全者禁用，孕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妇</a:t>
            </a:r>
            <a:r>
              <a:rPr sz="1400" spc="25">
                <a:solidFill>
                  <a:srgbClr val="1C7EBD"/>
                </a:solidFill>
                <a:latin typeface="JJJELU+MS-UIGothic"/>
                <a:cs typeface="JJJELU+MS-UIGothic"/>
              </a:rPr>
              <a:t>禁用。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其他常用中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注射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4875" y="1736887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MHGOWF+GRHSTF+MicrosoftYaHei"/>
                <a:cs typeface="MHGOWF+GRHSTF+MicrosoftYaHei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69995" y="2741771"/>
            <a:ext cx="2167615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醒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静注射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、丹参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酮</a:t>
            </a:r>
            <a:r>
              <a:rPr sz="1200">
                <a:solidFill>
                  <a:srgbClr val="FFFFFF"/>
                </a:solidFill>
                <a:latin typeface="DDQIRE+GRHSTF+MicrosoftYaHei"/>
                <a:cs typeface="DDQIRE+GRHSTF+MicrosoftYaHei"/>
              </a:rPr>
              <a:t>ⅡA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19919" y="275018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JJELU+MS-UIGothic"/>
                <a:cs typeface="JJJELU+MS-UIGothic"/>
              </a:rPr>
              <a:t>使用注意事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747770" y="3016091"/>
            <a:ext cx="22195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酸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注射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、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银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杏叶提取物注</a:t>
            </a:r>
          </a:p>
          <a:p>
            <a:pPr marL="6858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射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43710" y="4412142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MHGOWF+GRHSTF+MicrosoftYaHei"/>
                <a:cs typeface="MHGOWF+GRHSTF+MicrosoftYaHei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468119" y="53943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JJELU+MS-UIGothic"/>
                <a:cs typeface="JJJELU+MS-UIGothic"/>
              </a:rPr>
              <a:t>其他常用品种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70954" y="5389086"/>
            <a:ext cx="233588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需遵医嘱，遵循医生指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用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200">
                <a:solidFill>
                  <a:srgbClr val="FFFFFF"/>
                </a:solidFill>
                <a:latin typeface="JJJELU+MS-UIGothic"/>
                <a:cs typeface="JJJEL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适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3AEF2"/>
                </a:solidFill>
                <a:latin typeface="JJJELU+MS-UIGothic"/>
                <a:cs typeface="JJJELU+MS-UIGothic"/>
              </a:rPr>
              <a:t>症与禁忌症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JJJELU+MS-UIGothic"/>
                <a:cs typeface="JJJELU+MS-UIGothic"/>
              </a:rPr>
              <a:t>适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43AEF2"/>
                </a:solidFill>
                <a:latin typeface="JJJELU+MS-UIGothic"/>
                <a:cs typeface="JJJELU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中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注射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主要用于治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一些急症、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重症，如心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血管疾病、感染性疾病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等。在使用前，需仔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适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症，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确保患者符合用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1C7EBD"/>
                </a:solidFill>
                <a:latin typeface="JJJELU+MS-UIGothic"/>
                <a:cs typeface="JJJELU+MS-UIGothic"/>
              </a:rPr>
              <a:t>条件。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JJELU+MS-UIGothic"/>
                <a:cs typeface="JJJELU+MS-UIGothic"/>
              </a:rPr>
              <a:t>禁忌症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敏体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、肝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功能不全、造血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疾病等的患者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慎用或禁用中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注射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，避免造成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重不良反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JJELU+MS-UIGothic"/>
                <a:cs typeface="JJJEL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https://d.book118.com/666052025132010054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QUGCPF+QBWRWL+ArialMT</vt:lpstr>
      <vt:lpstr>Times New Roman</vt:lpstr>
      <vt:lpstr>JJJELU+MS-UIGothic</vt:lpstr>
      <vt:lpstr>SimSun</vt:lpstr>
      <vt:lpstr>QLMBRM+TTKEOO+MicrosoftYaHei-Bold</vt:lpstr>
      <vt:lpstr>MHGOWF+GRHSTF+MicrosoftYaHei</vt:lpstr>
      <vt:lpstr>DDQIRE+GRHSTF+MicrosoftYaHei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2024-09-21T16:29:47.498</cp:lastPrinted>
  <dcterms:created xsi:type="dcterms:W3CDTF">2024-09-21T08:29:47Z</dcterms:created>
  <dcterms:modified xsi:type="dcterms:W3CDTF">2024-09-21T08:29:48Z</dcterms:modified>
</cp:coreProperties>
</file>