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3" r:id="rId38"/>
  </p:sldIdLst>
  <p:sldSz cx="12192000" cy="6858000"/>
  <p:notesSz cx="6858000" cy="9144000"/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tags" Target="tags/tag2.xml" /><Relationship Id="rId4" Type="http://schemas.openxmlformats.org/officeDocument/2006/relationships/slide" Target="slides/slide2.xml" /><Relationship Id="rId40" Type="http://schemas.openxmlformats.org/officeDocument/2006/relationships/presProps" Target="presProps.xml" /><Relationship Id="rId41" Type="http://schemas.openxmlformats.org/officeDocument/2006/relationships/viewProps" Target="viewProps.xml" /><Relationship Id="rId42" Type="http://schemas.openxmlformats.org/officeDocument/2006/relationships/theme" Target="theme/theme1.xml" /><Relationship Id="rId43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6.xml" TargetMode="Internal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TargetMode="Interna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6.xml" TargetMode="Internal" /><Relationship Id="rId3" Type="http://schemas.openxmlformats.org/officeDocument/2006/relationships/slide" Target="../slides/slide28.xml" TargetMode="Internal" /><Relationship Id="rId4" Type="http://schemas.openxmlformats.org/officeDocument/2006/relationships/slide" Target="../slides/slide22.xml" TargetMode="Interna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6.xml" TargetMode="Internal" /><Relationship Id="rId3" Type="http://schemas.openxmlformats.org/officeDocument/2006/relationships/slide" Target="../slides/slide28.xml" TargetMode="Internal" /><Relationship Id="rId4" Type="http://schemas.openxmlformats.org/officeDocument/2006/relationships/slide" Target="../slides/slide22.xml" TargetMode="Interna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6.xml" TargetMode="Internal" /><Relationship Id="rId3" Type="http://schemas.openxmlformats.org/officeDocument/2006/relationships/slide" Target="../slides/slide28.xml" TargetMode="Internal" /><Relationship Id="rId4" Type="http://schemas.openxmlformats.org/officeDocument/2006/relationships/slide" Target="../slides/slide22.xml" TargetMode="Interna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6.xml" TargetMode="Internal" /><Relationship Id="rId3" Type="http://schemas.openxmlformats.org/officeDocument/2006/relationships/slide" Target="../slides/slide28.xml" TargetMode="Internal" /><Relationship Id="rId4" Type="http://schemas.openxmlformats.org/officeDocument/2006/relationships/slide" Target="../slides/slide22.xml" TargetMode="Interna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6.xml" TargetMode="Internal" /><Relationship Id="rId3" Type="http://schemas.openxmlformats.org/officeDocument/2006/relationships/slide" Target="../slides/slide28.xml" TargetMode="Internal" /><Relationship Id="rId4" Type="http://schemas.openxmlformats.org/officeDocument/2006/relationships/slide" Target="../slides/slide22.xml" TargetMode="Interna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6.xml" TargetMode="Internal" /><Relationship Id="rId3" Type="http://schemas.openxmlformats.org/officeDocument/2006/relationships/slide" Target="../slides/slide28.xml" TargetMode="Internal" /><Relationship Id="rId4" Type="http://schemas.openxmlformats.org/officeDocument/2006/relationships/slide" Target="../slides/slide22.xml" TargetMode="Interna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6.xml" TargetMode="Internal" /><Relationship Id="rId3" Type="http://schemas.openxmlformats.org/officeDocument/2006/relationships/slide" Target="../slides/slide28.xml" TargetMode="Internal" /><Relationship Id="rId4" Type="http://schemas.openxmlformats.org/officeDocument/2006/relationships/slide" Target="../slides/slide22.xml" TargetMode="Internal" /><Relationship Id="rId5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6.xml" TargetMode="Internal" /><Relationship Id="rId3" Type="http://schemas.openxmlformats.org/officeDocument/2006/relationships/slide" Target="../slides/slide28.xml" TargetMode="Internal" /><Relationship Id="rId4" Type="http://schemas.openxmlformats.org/officeDocument/2006/relationships/slide" Target="../slides/slide22.xml" TargetMode="Internal" /><Relationship Id="rId5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6.xml" TargetMode="Internal" /><Relationship Id="rId3" Type="http://schemas.openxmlformats.org/officeDocument/2006/relationships/slide" Target="../slides/slide28.xml" TargetMode="Internal" /><Relationship Id="rId4" Type="http://schemas.openxmlformats.org/officeDocument/2006/relationships/slide" Target="../slides/slide22.xml" TargetMode="Internal" /><Relationship Id="rId5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6.xml" TargetMode="Internal" /><Relationship Id="rId3" Type="http://schemas.openxmlformats.org/officeDocument/2006/relationships/slide" Target="../slides/slide28.xml" TargetMode="Internal" /><Relationship Id="rId4" Type="http://schemas.openxmlformats.org/officeDocument/2006/relationships/slide" Target="../slides/slide22.xml" TargetMode="Internal" /><Relationship Id="rId5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6.xml" TargetMode="Internal" /><Relationship Id="rId3" Type="http://schemas.openxmlformats.org/officeDocument/2006/relationships/slide" Target="../slides/slide28.xml" TargetMode="Internal" /><Relationship Id="rId4" Type="http://schemas.openxmlformats.org/officeDocument/2006/relationships/slide" Target="../slides/slide22.xml" TargetMode="Internal" /><Relationship Id="rId5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36C54-E27A-4AC7-8AB7-8827E5519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F5954-0D53-4DDB-876F-F30A58470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D426E-1259-4F6B-8D80-855054134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8520C-0E94-4A00-B9DD-789DFBDAF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A30D4E-EBAA-465A-8A99-B038CA4AF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0B0566-6A4C-42E2-9C81-7195666F2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3017B0-FA3C-4E2C-A50E-8564959DC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4FEC3-DA69-4E82-8E88-8C3D1742B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FA46EA-B63D-4E6B-8A32-8FDDB4CF2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C7535-7903-47B0-8FCD-8D4DF195C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C4912-37F6-4F60-8DE8-30F8F1D1F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416527" cy="5360028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9416" y="1925977"/>
            <a:ext cx="8792584" cy="4932023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4" name="矩形 3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9148833" y="6427619"/>
            <a:ext cx="13540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核心词汇突破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矩形 4">
            <a:hlinkClick action="ppaction://hlinksldjump?num=50"/>
          </p:cNvPr>
          <p:cNvSpPr>
            <a:spLocks noChangeAspect="1"/>
          </p:cNvSpPr>
          <p:nvPr userDrawn="1"/>
        </p:nvSpPr>
        <p:spPr>
          <a:xfrm>
            <a:off x="10609333" y="6427618"/>
            <a:ext cx="13540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重点句型透视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不带链接灰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>
            <a:hlinkClick r:id="rId1" action="ppaction://hlinksldjump"/>
          </p:cNvPr>
          <p:cNvSpPr>
            <a:spLocks noChangeAspect="1"/>
          </p:cNvSpPr>
          <p:nvPr userDrawn="1"/>
        </p:nvSpPr>
        <p:spPr>
          <a:xfrm>
            <a:off x="9148833" y="6427619"/>
            <a:ext cx="13540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核心词汇突破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action="ppaction://hlinksldjump?num=50"/>
          </p:cNvPr>
          <p:cNvSpPr>
            <a:spLocks noChangeAspect="1"/>
          </p:cNvSpPr>
          <p:nvPr userDrawn="1"/>
        </p:nvSpPr>
        <p:spPr>
          <a:xfrm>
            <a:off x="10609333" y="6427618"/>
            <a:ext cx="13540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重点句型透视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019300"/>
            <a:ext cx="12192000" cy="4838699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action="ppaction://hlinksldjump?num=50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7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400300"/>
            <a:ext cx="12192000" cy="4457699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action="ppaction://hlinksldjump?num=50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6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969111"/>
            <a:ext cx="12192000" cy="388888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action="ppaction://hlinksldjump?num=50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388659"/>
            <a:ext cx="12192000" cy="3469340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action="ppaction://hlinksldjump?num=50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786691"/>
            <a:ext cx="12192000" cy="307130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action="ppaction://hlinksldjump?num=50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130936"/>
            <a:ext cx="12192000" cy="2727062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action="ppaction://hlinksldjump?num=50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518212"/>
            <a:ext cx="12192000" cy="2339786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action="ppaction://hlinksldjump?num=50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797910"/>
            <a:ext cx="12192000" cy="206008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action="ppaction://hlinksldjump?num=50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238974"/>
            <a:ext cx="12192000" cy="161902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action="ppaction://hlinksldjump?num=50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583219"/>
            <a:ext cx="12192000" cy="127477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action="ppaction://hlinksldjump?num=50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970493"/>
            <a:ext cx="12192000" cy="88750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action="ppaction://hlinksldjump?num=50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801385"/>
            <a:ext cx="12192000" cy="6056616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5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1243173"/>
            <a:ext cx="12192000" cy="561482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4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1633591"/>
            <a:ext cx="12192000" cy="5224409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3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054832"/>
            <a:ext cx="12192000" cy="480316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2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609636"/>
            <a:ext cx="12192000" cy="424836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1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969111"/>
            <a:ext cx="12192000" cy="388888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388659"/>
            <a:ext cx="12192000" cy="3469340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786691"/>
            <a:ext cx="12192000" cy="307130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130936"/>
            <a:ext cx="12192000" cy="2727062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518212"/>
            <a:ext cx="12192000" cy="2339786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797910"/>
            <a:ext cx="12192000" cy="206008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8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238974"/>
            <a:ext cx="12192000" cy="161902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9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583219"/>
            <a:ext cx="12192000" cy="127477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0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970493"/>
            <a:ext cx="12192000" cy="88750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2717800"/>
            <a:ext cx="12192000" cy="4140200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0322205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3220714"/>
            <a:ext cx="12192000" cy="78113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3D735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流程图: 数据 5"/>
          <p:cNvSpPr/>
          <p:nvPr/>
        </p:nvSpPr>
        <p:spPr>
          <a:xfrm>
            <a:off x="7295707" y="3220714"/>
            <a:ext cx="2966617" cy="781130"/>
          </a:xfrm>
          <a:prstGeom prst="flowChartInputOutput">
            <a:avLst/>
          </a:prstGeom>
          <a:solidFill>
            <a:srgbClr val="E4FFEE"/>
          </a:solidFill>
          <a:ln>
            <a:solidFill>
              <a:srgbClr val="E4FFE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1001385" y="2898137"/>
            <a:ext cx="3239716" cy="1447800"/>
          </a:xfrm>
          <a:prstGeom prst="rect">
            <a:avLst/>
          </a:prstGeom>
          <a:solidFill>
            <a:schemeClr val="accent6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1262343" y="3314260"/>
            <a:ext cx="2717800" cy="61555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必修</a:t>
            </a:r>
            <a:r>
              <a:rPr lang="zh-CN" altLang="en-US" sz="34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第三册</a:t>
            </a:r>
            <a:endParaRPr lang="en-US" altLang="zh-CN" sz="340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4625789" y="2599239"/>
            <a:ext cx="787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UNIT </a:t>
            </a:r>
            <a:r>
              <a:rPr lang="en-US" altLang="zh-CN" sz="3600" smtClea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5 THE </a:t>
            </a:r>
            <a:r>
              <a:rPr lang="en-US" altLang="zh-CN" sz="36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VALUE OF MONEY</a:t>
            </a:r>
            <a:endParaRPr lang="zh-CN" altLang="en-US" sz="3600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7941353" y="3245570"/>
            <a:ext cx="2475314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rgbClr val="3D735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英 语</a:t>
            </a:r>
            <a:endParaRPr lang="zh-CN" altLang="en-US" sz="4000" b="1">
              <a:solidFill>
                <a:srgbClr val="3D735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MH_Others_1"/>
          <p:cNvSpPr txBox="1"/>
          <p:nvPr>
            <p:custDataLst>
              <p:tags r:id="rId2"/>
            </p:custDataLst>
          </p:nvPr>
        </p:nvSpPr>
        <p:spPr>
          <a:xfrm>
            <a:off x="4217774" y="890174"/>
            <a:ext cx="3742735" cy="615553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pc="1500" smtClean="0">
                <a:solidFill>
                  <a:srgbClr val="3D735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内容索引</a:t>
            </a:r>
            <a:endParaRPr lang="zh-CN" altLang="en-US" sz="4000" b="1" spc="1500">
              <a:solidFill>
                <a:srgbClr val="3D735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245974" y="2021312"/>
            <a:ext cx="4176926" cy="670233"/>
          </a:xfrm>
          <a:prstGeom prst="rect">
            <a:avLst/>
          </a:prstGeom>
          <a:noFill/>
          <a:ln w="12700" cap="flat" cmpd="sng" algn="ctr">
            <a:solidFill>
              <a:srgbClr val="00843B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000" kern="0" smtClea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背主题词汇 积写作素材</a:t>
            </a:r>
            <a:endParaRPr lang="zh-CN" altLang="en-US" sz="3000" kern="0"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583426" y="2021312"/>
            <a:ext cx="662548" cy="670233"/>
          </a:xfrm>
          <a:prstGeom prst="rect">
            <a:avLst/>
          </a:prstGeom>
          <a:solidFill>
            <a:srgbClr val="00843B">
              <a:lumMod val="75000"/>
            </a:srgbClr>
          </a:solidFill>
          <a:ln w="12700" cap="flat" cmpd="sng" algn="ctr">
            <a:solidFill>
              <a:srgbClr val="538385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endParaRPr kumimoji="0" lang="en-US" altLang="zh-CN" sz="2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245974" y="3514906"/>
            <a:ext cx="4176926" cy="670233"/>
          </a:xfrm>
          <a:prstGeom prst="rect">
            <a:avLst/>
          </a:prstGeom>
          <a:noFill/>
          <a:ln w="12700" cap="flat" cmpd="sng" algn="ctr">
            <a:solidFill>
              <a:srgbClr val="00843B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000" kern="0" smtClea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通词句 基础自测</a:t>
            </a:r>
            <a:endParaRPr lang="zh-CN" altLang="en-US" sz="3000" kern="0"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583425" y="3514907"/>
            <a:ext cx="662549" cy="670233"/>
          </a:xfrm>
          <a:prstGeom prst="rect">
            <a:avLst/>
          </a:prstGeom>
          <a:solidFill>
            <a:srgbClr val="00843B">
              <a:lumMod val="75000"/>
            </a:srgbClr>
          </a:solidFill>
          <a:ln w="12700" cap="flat" cmpd="sng" algn="ctr">
            <a:solidFill>
              <a:srgbClr val="538385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endParaRPr kumimoji="0" lang="en-US" altLang="zh-CN" sz="2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245974" y="5008498"/>
            <a:ext cx="4176926" cy="670233"/>
          </a:xfrm>
          <a:prstGeom prst="rect">
            <a:avLst/>
          </a:prstGeom>
          <a:noFill/>
          <a:ln w="12700" cap="flat" cmpd="sng" algn="ctr">
            <a:solidFill>
              <a:srgbClr val="00843B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000" kern="0" smtClea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提能力 增分课堂</a:t>
            </a:r>
            <a:endParaRPr lang="zh-CN" altLang="en-US" sz="3000" kern="0"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583426" y="5008498"/>
            <a:ext cx="662548" cy="670233"/>
          </a:xfrm>
          <a:prstGeom prst="rect">
            <a:avLst/>
          </a:prstGeom>
          <a:solidFill>
            <a:srgbClr val="00843B">
              <a:lumMod val="75000"/>
            </a:srgbClr>
          </a:solidFill>
          <a:ln w="12700" cap="flat" cmpd="sng" algn="ctr">
            <a:solidFill>
              <a:srgbClr val="538385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endParaRPr kumimoji="0" lang="en-US" altLang="zh-CN" sz="2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7367374" y="2021311"/>
            <a:ext cx="3999126" cy="670233"/>
          </a:xfrm>
          <a:prstGeom prst="rect">
            <a:avLst/>
          </a:prstGeom>
          <a:noFill/>
          <a:ln w="12700" cap="flat" cmpd="sng" algn="ctr">
            <a:solidFill>
              <a:srgbClr val="00843B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000" ker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微</a:t>
            </a:r>
            <a:r>
              <a:rPr lang="zh-CN" altLang="en-US" sz="3000" kern="0" smtClea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专题  精</a:t>
            </a:r>
            <a:r>
              <a:rPr lang="zh-CN" altLang="en-US" sz="3000" ker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准突破</a:t>
            </a:r>
            <a:endParaRPr lang="zh-CN" altLang="en-US" sz="3000" kern="0"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6704825" y="2021312"/>
            <a:ext cx="662549" cy="670233"/>
          </a:xfrm>
          <a:prstGeom prst="rect">
            <a:avLst/>
          </a:prstGeom>
          <a:solidFill>
            <a:srgbClr val="00843B">
              <a:lumMod val="75000"/>
            </a:srgbClr>
          </a:solidFill>
          <a:ln w="12700" cap="flat" cmpd="sng" algn="ctr">
            <a:solidFill>
              <a:srgbClr val="538385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endParaRPr kumimoji="0" lang="en-US" altLang="zh-CN" sz="2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7367374" y="3514900"/>
            <a:ext cx="3999126" cy="670233"/>
          </a:xfrm>
          <a:prstGeom prst="rect">
            <a:avLst/>
          </a:prstGeom>
          <a:noFill/>
          <a:ln w="12700" cap="flat" cmpd="sng" algn="ctr">
            <a:solidFill>
              <a:srgbClr val="00843B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000" kern="0" smtClea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测效果 课堂评价</a:t>
            </a:r>
            <a:endParaRPr lang="zh-CN" altLang="en-US" sz="3000" kern="0"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6704825" y="3514901"/>
            <a:ext cx="662549" cy="670233"/>
          </a:xfrm>
          <a:prstGeom prst="rect">
            <a:avLst/>
          </a:prstGeom>
          <a:solidFill>
            <a:srgbClr val="00843B">
              <a:lumMod val="75000"/>
            </a:srgbClr>
          </a:solidFill>
          <a:ln w="12700" cap="flat" cmpd="sng" algn="ctr">
            <a:solidFill>
              <a:srgbClr val="538385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endParaRPr kumimoji="0" lang="en-US" altLang="zh-CN" sz="2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H="1">
            <a:off x="6089141" y="1866900"/>
            <a:ext cx="0" cy="4127500"/>
          </a:xfrm>
          <a:prstGeom prst="line">
            <a:avLst/>
          </a:prstGeom>
          <a:ln w="19050">
            <a:solidFill>
              <a:srgbClr val="3D735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1853022" y="1976834"/>
            <a:ext cx="8703138" cy="2243931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836060" y="2744856"/>
            <a:ext cx="6605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100">
                <a:latin typeface="华文细黑" panose="02010600040101010101" pitchFamily="2" charset="-122"/>
                <a:ea typeface="华文细黑" panose="02010600040101010101" pitchFamily="2" charset="-122"/>
                <a:cs typeface="Arial" pitchFamily="34" charset="0"/>
                <a:sym typeface="+mn-lt"/>
              </a:rPr>
              <a:t>背主题词汇 积写作素材</a:t>
            </a:r>
            <a:endParaRPr lang="zh-CN" altLang="en-US" sz="3600" b="1" spc="100">
              <a:latin typeface="华文细黑" panose="02010600040101010101" pitchFamily="2" charset="-122"/>
              <a:ea typeface="华文细黑" panose="02010600040101010101" pitchFamily="2" charset="-122"/>
              <a:cs typeface="Arial" pitchFamily="34" charset="0"/>
              <a:sym typeface="+mn-lt"/>
            </a:endParaRPr>
          </a:p>
        </p:txBody>
      </p:sp>
      <p:grpSp>
        <p:nvGrpSpPr>
          <p:cNvPr id="36" name="组合 35"/>
          <p:cNvGrpSpPr/>
          <p:nvPr/>
        </p:nvGrpSpPr>
        <p:grpSpPr>
          <a:xfrm>
            <a:off x="2760629" y="2526596"/>
            <a:ext cx="890916" cy="1144406"/>
            <a:chOff x="2760629" y="2526596"/>
            <a:chExt cx="890916" cy="1144406"/>
          </a:xfrm>
        </p:grpSpPr>
        <p:sp>
          <p:nvSpPr>
            <p:cNvPr id="18" name="圆角矩形 17"/>
            <p:cNvSpPr/>
            <p:nvPr/>
          </p:nvSpPr>
          <p:spPr>
            <a:xfrm rot="2700000">
              <a:off x="2760629" y="2526596"/>
              <a:ext cx="890916" cy="890916"/>
            </a:xfrm>
            <a:prstGeom prst="roundRect">
              <a:avLst>
                <a:gd name="adj" fmla="val 12535"/>
              </a:avLst>
            </a:prstGeom>
            <a:solidFill>
              <a:srgbClr val="3D7351"/>
            </a:solidFill>
            <a:ln w="22225">
              <a:solidFill>
                <a:srgbClr val="FCFCFC"/>
              </a:solidFill>
            </a:ln>
            <a:effectLst>
              <a:innerShdw blurRad="114300">
                <a:prstClr val="black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圆角矩形 18"/>
            <p:cNvSpPr/>
            <p:nvPr/>
          </p:nvSpPr>
          <p:spPr>
            <a:xfrm rot="2700000">
              <a:off x="2760629" y="2780086"/>
              <a:ext cx="890916" cy="890916"/>
            </a:xfrm>
            <a:prstGeom prst="roundRect">
              <a:avLst>
                <a:gd name="adj" fmla="val 12535"/>
              </a:avLst>
            </a:prstGeom>
            <a:gradFill>
              <a:gsLst>
                <a:gs pos="92000">
                  <a:srgbClr val="FAFCFB"/>
                </a:gs>
                <a:gs pos="15000">
                  <a:srgbClr val="CDCED0"/>
                </a:gs>
              </a:gsLst>
              <a:lin ang="2700000" scaled="1"/>
            </a:gradFill>
            <a:ln w="22225">
              <a:gradFill>
                <a:gsLst>
                  <a:gs pos="36000">
                    <a:srgbClr val="FCFCFC"/>
                  </a:gs>
                  <a:gs pos="71000">
                    <a:srgbClr val="FAFCFB"/>
                  </a:gs>
                </a:gsLst>
                <a:lin ang="3000000" scaled="0"/>
              </a:gra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0" y="0"/>
            <a:ext cx="5279877" cy="2358512"/>
            <a:chExt cx="5279877" cy="2358512"/>
          </a:xfrm>
        </p:grpSpPr>
        <p:cxnSp>
          <p:nvCxnSpPr>
            <p:cNvPr id="22" name="直接连接符 21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3" name="组合 22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34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5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4" name="组合 23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32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5" name="组合 24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30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26" name="直接连接符 25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7" name="组合 26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28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9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37" name="Rectangle 5"/>
          <p:cNvSpPr>
            <a:spLocks noChangeArrowheads="1"/>
          </p:cNvSpPr>
          <p:nvPr/>
        </p:nvSpPr>
        <p:spPr bwMode="auto">
          <a:xfrm>
            <a:off x="1981200" y="2136424"/>
            <a:ext cx="8460660" cy="1965675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53" name="组合 52"/>
          <p:cNvGrpSpPr/>
          <p:nvPr/>
        </p:nvGrpSpPr>
        <p:grpSpPr>
          <a:xfrm>
            <a:off x="6912123" y="4471125"/>
            <a:ext cx="5279877" cy="2358512"/>
            <a:chExt cx="5279877" cy="2358512"/>
          </a:xfrm>
        </p:grpSpPr>
        <p:cxnSp>
          <p:nvCxnSpPr>
            <p:cNvPr id="54" name="直接连接符 53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5" name="组合 54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66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7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56" name="组合 55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64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5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57" name="组合 56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62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3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58" name="直接连接符 57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9" name="组合 58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60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1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515125"/>
            <a:ext cx="11430000" cy="569386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000000"/>
                </a:solidFill>
                <a:latin typeface="NEU-BZ-S92"/>
                <a:ea typeface="方正宋黑_GBK" panose="03000509000000000000" pitchFamily="65" charset="-122"/>
                <a:cs typeface="Times New Roman" panose="02020603050405020304" pitchFamily="18" charset="0"/>
              </a:rPr>
              <a:t>主题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NEU-BZ-S92"/>
                <a:ea typeface="方正宋黑_GBK" panose="03000509000000000000" pitchFamily="65" charset="-122"/>
                <a:cs typeface="Times New Roman" panose="02020603050405020304" pitchFamily="18" charset="0"/>
              </a:rPr>
              <a:t>金钱与戏剧</a:t>
            </a:r>
            <a:br>
              <a:rPr lang="en-US" altLang="zh-CN" sz="2800">
                <a:solidFill>
                  <a:srgbClr val="000000"/>
                </a:solidFill>
                <a:latin typeface="NEU-BZ-S92"/>
                <a:ea typeface="方正宋黑_GBK" panose="03000509000000000000" pitchFamily="65" charset="-122"/>
                <a:cs typeface="Times New Roman" panose="02020603050405020304" pitchFamily="18" charset="0"/>
              </a:rPr>
            </a:b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方正兰亭黑简体" panose="02000000000000000000" pitchFamily="2" charset="-122"/>
                <a:cs typeface="Times New Roman" panose="02020603050405020304" pitchFamily="18" charset="0"/>
              </a:rPr>
              <a:t>单词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.deposit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存款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.withdraw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vt.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取款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.cash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现金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.currency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货币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.payment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支付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.password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密码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.earn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vt.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挣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钱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)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8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.exchange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vt.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交换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515125"/>
            <a:ext cx="11430000" cy="569386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9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.change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零钱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.tragedy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悲剧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.comedy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喜剧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.playwright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剧作家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.script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剧本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.character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人物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.lines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台词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.costume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服装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.curtain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幕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18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.stage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舞台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075278"/>
            <a:ext cx="11430000" cy="457356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方正兰亭黑简体" panose="02000000000000000000" pitchFamily="2" charset="-122"/>
                <a:cs typeface="Times New Roman" panose="02020603050405020304" pitchFamily="18" charset="0"/>
              </a:rPr>
              <a:t>词块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.raise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funds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筹集资金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.credit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card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信用卡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.interest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rate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利率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.shop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online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网上购物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.department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store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百货商店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.on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sale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在出售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.get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paid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得到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报酬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915508"/>
            <a:ext cx="11430000" cy="28931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8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.a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million-pound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bank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note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一张百万英镑的钞票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9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.the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stage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directions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舞台指导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.put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on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上演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.book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tickets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订票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.play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the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role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of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扮演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角色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1853022" y="1976834"/>
            <a:ext cx="8703138" cy="2243931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836060" y="2744856"/>
            <a:ext cx="6605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100" smtClean="0">
                <a:latin typeface="华文细黑" panose="02010600040101010101" pitchFamily="2" charset="-122"/>
                <a:ea typeface="华文细黑" panose="02010600040101010101" pitchFamily="2" charset="-122"/>
                <a:cs typeface="Arial" pitchFamily="34" charset="0"/>
                <a:sym typeface="+mn-lt"/>
              </a:rPr>
              <a:t>通词句 基础自测</a:t>
            </a:r>
            <a:endParaRPr lang="zh-CN" altLang="en-US" sz="3600" b="1" spc="100">
              <a:latin typeface="华文细黑" panose="02010600040101010101" pitchFamily="2" charset="-122"/>
              <a:ea typeface="华文细黑" panose="02010600040101010101" pitchFamily="2" charset="-122"/>
              <a:cs typeface="Arial" pitchFamily="34" charset="0"/>
              <a:sym typeface="+mn-lt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2760629" y="2526596"/>
            <a:ext cx="890916" cy="1144406"/>
            <a:chOff x="2760629" y="2526596"/>
            <a:chExt cx="890916" cy="1144406"/>
          </a:xfrm>
        </p:grpSpPr>
        <p:sp>
          <p:nvSpPr>
            <p:cNvPr id="4" name="圆角矩形 3"/>
            <p:cNvSpPr/>
            <p:nvPr/>
          </p:nvSpPr>
          <p:spPr>
            <a:xfrm rot="2700000">
              <a:off x="2760629" y="2526596"/>
              <a:ext cx="890916" cy="890916"/>
            </a:xfrm>
            <a:prstGeom prst="roundRect">
              <a:avLst>
                <a:gd name="adj" fmla="val 12535"/>
              </a:avLst>
            </a:prstGeom>
            <a:solidFill>
              <a:srgbClr val="D9827B"/>
            </a:solidFill>
            <a:ln w="22225">
              <a:solidFill>
                <a:srgbClr val="FCFCFC"/>
              </a:solidFill>
            </a:ln>
            <a:effectLst>
              <a:innerShdw blurRad="114300">
                <a:prstClr val="black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圆角矩形 4"/>
            <p:cNvSpPr/>
            <p:nvPr/>
          </p:nvSpPr>
          <p:spPr>
            <a:xfrm rot="2700000">
              <a:off x="2760629" y="2780086"/>
              <a:ext cx="890916" cy="890916"/>
            </a:xfrm>
            <a:prstGeom prst="roundRect">
              <a:avLst>
                <a:gd name="adj" fmla="val 12535"/>
              </a:avLst>
            </a:prstGeom>
            <a:gradFill>
              <a:gsLst>
                <a:gs pos="92000">
                  <a:srgbClr val="FAFCFB"/>
                </a:gs>
                <a:gs pos="15000">
                  <a:srgbClr val="CDCED0"/>
                </a:gs>
              </a:gsLst>
              <a:lin ang="2700000" scaled="1"/>
            </a:gradFill>
            <a:ln w="22225">
              <a:gradFill>
                <a:gsLst>
                  <a:gs pos="36000">
                    <a:srgbClr val="FCFCFC"/>
                  </a:gs>
                  <a:gs pos="71000">
                    <a:srgbClr val="FAFCFB"/>
                  </a:gs>
                </a:gsLst>
                <a:lin ang="3000000" scaled="0"/>
              </a:gra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0" y="0"/>
            <a:ext cx="5279877" cy="2358512"/>
            <a:chExt cx="5279877" cy="2358512"/>
          </a:xfrm>
        </p:grpSpPr>
        <p:cxnSp>
          <p:nvCxnSpPr>
            <p:cNvPr id="7" name="直接连接符 6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" name="组合 7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19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9" name="组合 8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17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10" name="组合 9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15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6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11" name="直接连接符 10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组合 11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13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2" name="Rectangle 5"/>
          <p:cNvSpPr>
            <a:spLocks noChangeArrowheads="1"/>
          </p:cNvSpPr>
          <p:nvPr/>
        </p:nvSpPr>
        <p:spPr bwMode="auto">
          <a:xfrm>
            <a:off x="1981200" y="2136424"/>
            <a:ext cx="8460660" cy="1965675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23" name="组合 22"/>
          <p:cNvGrpSpPr/>
          <p:nvPr/>
        </p:nvGrpSpPr>
        <p:grpSpPr>
          <a:xfrm>
            <a:off x="6912123" y="4471125"/>
            <a:ext cx="5279877" cy="2358512"/>
            <a:chExt cx="5279877" cy="2358512"/>
          </a:xfrm>
        </p:grpSpPr>
        <p:cxnSp>
          <p:nvCxnSpPr>
            <p:cNvPr id="24" name="直接连接符 23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5" name="组合 24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36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7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6" name="组合 25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34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5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32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28" name="直接连接符 27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9" name="组合 28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30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34963" y="498475"/>
            <a:ext cx="3868271" cy="38862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3D735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教材单词</a:t>
            </a:r>
            <a:endParaRPr lang="zh-CN" altLang="en-US" sz="3000" b="1">
              <a:solidFill>
                <a:srgbClr val="3D735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1056704"/>
            <a:ext cx="11430000" cy="51337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必背写作词汇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.&amp;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评价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评判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判断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法官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审判员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裁判员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戏剧或歌剧的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现场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场面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打赌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赌注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.&amp;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下赌注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打赌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敢说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看见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注意到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发现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地点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处所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斑点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污迹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831676" y="1572085"/>
            <a:ext cx="5651500" cy="401340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judge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scene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spot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600180"/>
            <a:ext cx="11430000" cy="51337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.&amp;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modal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胆敢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敢于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种类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类别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延迟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延期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延缓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无处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哪里都不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程度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限度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大小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范围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.&amp;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拥抱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抱紧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追求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致力于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典型的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正常的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一般的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精神正常的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常态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通常标准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一般水平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381000" y="5673620"/>
            <a:ext cx="5977598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维持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保持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维修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保养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844376" y="595820"/>
            <a:ext cx="5651500" cy="56379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dare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sort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postpone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nowhere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extent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hug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pursue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normal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maintain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082780"/>
            <a:ext cx="11430000" cy="51337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识记阅读词汇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.loan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.plastic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adj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.consulate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.beneath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.&amp;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.odd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.obligation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.opera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558876" y="1608790"/>
            <a:ext cx="7817024" cy="45735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贷款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借款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塑料　</a:t>
            </a:r>
            <a:endParaRPr lang="en-US" altLang="zh-CN" sz="280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塑料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制的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塑料的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领事馆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在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或往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)……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下面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的表面之下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奇怪的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怪异的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反常的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义务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职责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责任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歌剧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802704"/>
            <a:ext cx="11430000" cy="569386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.dinosaur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.sequence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.tailor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vt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.clerk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.manner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[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pl.]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.downstairs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.stair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571576" y="802704"/>
            <a:ext cx="5651500" cy="569386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恐龙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按顺序排列　</a:t>
            </a:r>
            <a:endParaRPr lang="en-US" altLang="zh-CN" sz="280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顺序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一系列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男装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裁缝　</a:t>
            </a:r>
            <a:endParaRPr lang="en-US" altLang="zh-CN" sz="280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专门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制作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定做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职员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文书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店员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举止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行为方式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方法　</a:t>
            </a:r>
            <a:endParaRPr lang="en-US" altLang="zh-CN" sz="280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礼貌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礼仪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顺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楼梯而下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在楼下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往楼下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楼梯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梯级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802704"/>
            <a:ext cx="11430000" cy="569386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.aside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.frown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.indeed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.element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.plot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.ambassador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.upper-class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.upper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.saying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.external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685876" y="764604"/>
            <a:ext cx="5651500" cy="563359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到旁边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在旁边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留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存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皱眉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其实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实际上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当然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确实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要素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基本部分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故事情节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布局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阴谋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大使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使节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代表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上流社会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上等阶层的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上面的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上层的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靠上部的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谚语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格言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警句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外部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外面的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外来的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082780"/>
            <a:ext cx="11430000" cy="51337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构织连脉词汇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基础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根据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基点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基础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根基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底座　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为基础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根据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基础的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基本的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道歉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谢罪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道歉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忽视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不予理会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无知的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无知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书、戏剧或电影中的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叙述者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讲述者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电视节目中的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幕后解说员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叙述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讲述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解说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仆人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用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服务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接待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1117599" y="1627635"/>
            <a:ext cx="901209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basis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5811883" y="1627634"/>
            <a:ext cx="821059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base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3055983" y="2194443"/>
            <a:ext cx="1279517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basic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739291" y="2739299"/>
            <a:ext cx="1558440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apologise</a:t>
            </a:r>
            <a:endParaRPr lang="zh-CN" altLang="en-US" sz="2800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5032663" y="2735294"/>
            <a:ext cx="1699504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apology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8" name="矩形 7"/>
          <p:cNvSpPr>
            <a:spLocks noChangeAspect="1"/>
          </p:cNvSpPr>
          <p:nvPr/>
        </p:nvSpPr>
        <p:spPr>
          <a:xfrm>
            <a:off x="739291" y="3270018"/>
            <a:ext cx="1101584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ignore</a:t>
            </a:r>
            <a:endParaRPr lang="zh-CN" altLang="en-US" sz="2800"/>
          </a:p>
        </p:txBody>
      </p:sp>
      <p:sp>
        <p:nvSpPr>
          <p:cNvPr id="9" name="矩形 8"/>
          <p:cNvSpPr>
            <a:spLocks noChangeAspect="1"/>
          </p:cNvSpPr>
          <p:nvPr/>
        </p:nvSpPr>
        <p:spPr>
          <a:xfrm>
            <a:off x="6924963" y="3266013"/>
            <a:ext cx="1380506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ignorant</a:t>
            </a:r>
            <a:endParaRPr lang="zh-CN" altLang="en-US" sz="2800"/>
          </a:p>
        </p:txBody>
      </p:sp>
      <p:sp>
        <p:nvSpPr>
          <p:cNvPr id="10" name="矩形 9"/>
          <p:cNvSpPr>
            <a:spLocks noChangeAspect="1"/>
          </p:cNvSpPr>
          <p:nvPr/>
        </p:nvSpPr>
        <p:spPr>
          <a:xfrm>
            <a:off x="739291" y="3850963"/>
            <a:ext cx="1957587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ignorance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11" name="矩形 10"/>
          <p:cNvSpPr>
            <a:spLocks noChangeAspect="1"/>
          </p:cNvSpPr>
          <p:nvPr/>
        </p:nvSpPr>
        <p:spPr>
          <a:xfrm>
            <a:off x="810002" y="4376610"/>
            <a:ext cx="1321196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narrator</a:t>
            </a:r>
            <a:endParaRPr lang="zh-CN" altLang="en-US" sz="2800"/>
          </a:p>
        </p:txBody>
      </p:sp>
      <p:sp>
        <p:nvSpPr>
          <p:cNvPr id="12" name="矩形 11"/>
          <p:cNvSpPr>
            <a:spLocks noChangeAspect="1"/>
          </p:cNvSpPr>
          <p:nvPr/>
        </p:nvSpPr>
        <p:spPr>
          <a:xfrm>
            <a:off x="2560200" y="4957946"/>
            <a:ext cx="1838965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narration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13" name="矩形 12"/>
          <p:cNvSpPr>
            <a:spLocks noChangeAspect="1"/>
          </p:cNvSpPr>
          <p:nvPr/>
        </p:nvSpPr>
        <p:spPr>
          <a:xfrm>
            <a:off x="798601" y="5498375"/>
            <a:ext cx="1220206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servant</a:t>
            </a:r>
            <a:endParaRPr lang="zh-CN" altLang="en-US" sz="2800"/>
          </a:p>
        </p:txBody>
      </p:sp>
      <p:sp>
        <p:nvSpPr>
          <p:cNvPr id="14" name="矩形 13"/>
          <p:cNvSpPr>
            <a:spLocks noChangeAspect="1"/>
          </p:cNvSpPr>
          <p:nvPr/>
        </p:nvSpPr>
        <p:spPr>
          <a:xfrm>
            <a:off x="4957509" y="5498375"/>
            <a:ext cx="1300356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serve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234504"/>
            <a:ext cx="11430000" cy="51337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航行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乘船航行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水手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海员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采矿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采矿业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矿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矿井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矿工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耐心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忍耐力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毅力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耐心的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能忍受的　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病人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耐心地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表明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显示　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象征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暗示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迹象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表明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显示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指示器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指示信号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打算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计划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意图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目的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打算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计划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1130299" y="1234504"/>
            <a:ext cx="681597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sail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7818483" y="1234503"/>
            <a:ext cx="981359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sailor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870612" y="1728480"/>
            <a:ext cx="1200970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mining</a:t>
            </a:r>
            <a:endParaRPr lang="zh-CN" altLang="en-US" sz="28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5353712" y="1728479"/>
            <a:ext cx="901209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mine</a:t>
            </a:r>
            <a:endParaRPr lang="zh-CN" altLang="en-US" sz="2800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9058460" y="1725067"/>
            <a:ext cx="1380506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miner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8" name="矩形 7"/>
          <p:cNvSpPr>
            <a:spLocks noChangeAspect="1"/>
          </p:cNvSpPr>
          <p:nvPr/>
        </p:nvSpPr>
        <p:spPr>
          <a:xfrm>
            <a:off x="870612" y="2892061"/>
            <a:ext cx="1380506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patience</a:t>
            </a:r>
            <a:endParaRPr lang="zh-CN" altLang="en-US" sz="2800"/>
          </a:p>
        </p:txBody>
      </p:sp>
      <p:sp>
        <p:nvSpPr>
          <p:cNvPr id="9" name="矩形 8"/>
          <p:cNvSpPr>
            <a:spLocks noChangeAspect="1"/>
          </p:cNvSpPr>
          <p:nvPr/>
        </p:nvSpPr>
        <p:spPr>
          <a:xfrm>
            <a:off x="6096000" y="2891851"/>
            <a:ext cx="1159292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patient</a:t>
            </a:r>
            <a:endParaRPr lang="zh-CN" altLang="en-US" sz="2800"/>
          </a:p>
        </p:txBody>
      </p:sp>
      <p:sp>
        <p:nvSpPr>
          <p:cNvPr id="10" name="矩形 9"/>
          <p:cNvSpPr>
            <a:spLocks noChangeAspect="1"/>
          </p:cNvSpPr>
          <p:nvPr/>
        </p:nvSpPr>
        <p:spPr>
          <a:xfrm>
            <a:off x="1744192" y="3407555"/>
            <a:ext cx="1797287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patiently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11" name="矩形 10"/>
          <p:cNvSpPr>
            <a:spLocks noChangeAspect="1"/>
          </p:cNvSpPr>
          <p:nvPr/>
        </p:nvSpPr>
        <p:spPr>
          <a:xfrm>
            <a:off x="845548" y="4002368"/>
            <a:ext cx="1317990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indicate</a:t>
            </a:r>
            <a:endParaRPr lang="zh-CN" altLang="en-US" sz="2800"/>
          </a:p>
        </p:txBody>
      </p:sp>
      <p:sp>
        <p:nvSpPr>
          <p:cNvPr id="12" name="矩形 11"/>
          <p:cNvSpPr>
            <a:spLocks noChangeAspect="1"/>
          </p:cNvSpPr>
          <p:nvPr/>
        </p:nvSpPr>
        <p:spPr>
          <a:xfrm>
            <a:off x="7750779" y="4002367"/>
            <a:ext cx="1617751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indication</a:t>
            </a:r>
            <a:endParaRPr lang="zh-CN" altLang="en-US" sz="2800"/>
          </a:p>
        </p:txBody>
      </p:sp>
      <p:sp>
        <p:nvSpPr>
          <p:cNvPr id="13" name="矩形 12"/>
          <p:cNvSpPr>
            <a:spLocks noChangeAspect="1"/>
          </p:cNvSpPr>
          <p:nvPr/>
        </p:nvSpPr>
        <p:spPr>
          <a:xfrm>
            <a:off x="1692134" y="4496344"/>
            <a:ext cx="1818126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indicator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14" name="矩形 13"/>
          <p:cNvSpPr>
            <a:spLocks noChangeAspect="1"/>
          </p:cNvSpPr>
          <p:nvPr/>
        </p:nvSpPr>
        <p:spPr>
          <a:xfrm>
            <a:off x="993634" y="5105071"/>
            <a:ext cx="1459054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intention</a:t>
            </a:r>
            <a:endParaRPr lang="zh-CN" altLang="en-US" sz="2800"/>
          </a:p>
        </p:txBody>
      </p:sp>
      <p:sp>
        <p:nvSpPr>
          <p:cNvPr id="15" name="矩形 14"/>
          <p:cNvSpPr>
            <a:spLocks noChangeAspect="1"/>
          </p:cNvSpPr>
          <p:nvPr/>
        </p:nvSpPr>
        <p:spPr>
          <a:xfrm>
            <a:off x="6702528" y="5096573"/>
            <a:ext cx="1439818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intend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522626"/>
            <a:ext cx="11430000" cy="619374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音乐剧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音乐的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音乐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音乐家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犹豫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迟疑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顾虑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犹豫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迟疑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最后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终于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最后的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最终的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可选择的事物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选择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选择权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可选择的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宽阔的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广阔的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广泛的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使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变宽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使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扩大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愿意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乐意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乐意地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不愿意的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勉强的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允许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准许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使有可能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准许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许可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批准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许可证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888999" y="522626"/>
            <a:ext cx="1298753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musical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9500183" y="509748"/>
            <a:ext cx="1837362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musician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1074783" y="1576080"/>
            <a:ext cx="1277914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hesitate</a:t>
            </a:r>
            <a:endParaRPr lang="zh-CN" altLang="en-US" sz="28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6349999" y="522625"/>
            <a:ext cx="1040670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music</a:t>
            </a:r>
            <a:endParaRPr lang="zh-CN" altLang="en-US" sz="2800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6096000" y="1576079"/>
            <a:ext cx="1936749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hesitation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8" name="矩形 7"/>
          <p:cNvSpPr>
            <a:spLocks noChangeAspect="1"/>
          </p:cNvSpPr>
          <p:nvPr/>
        </p:nvSpPr>
        <p:spPr>
          <a:xfrm>
            <a:off x="1074783" y="2168216"/>
            <a:ext cx="1677062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eventually</a:t>
            </a:r>
            <a:endParaRPr lang="zh-CN" altLang="en-US" sz="2800"/>
          </a:p>
        </p:txBody>
      </p:sp>
      <p:sp>
        <p:nvSpPr>
          <p:cNvPr id="9" name="矩形 8"/>
          <p:cNvSpPr>
            <a:spLocks noChangeAspect="1"/>
          </p:cNvSpPr>
          <p:nvPr/>
        </p:nvSpPr>
        <p:spPr>
          <a:xfrm>
            <a:off x="5344673" y="2160302"/>
            <a:ext cx="1757212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eventual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10" name="矩形 9"/>
          <p:cNvSpPr>
            <a:spLocks noChangeAspect="1"/>
          </p:cNvSpPr>
          <p:nvPr/>
        </p:nvSpPr>
        <p:spPr>
          <a:xfrm>
            <a:off x="1074783" y="2760352"/>
            <a:ext cx="1101584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option</a:t>
            </a:r>
            <a:endParaRPr lang="zh-CN" altLang="en-US" sz="2800"/>
          </a:p>
        </p:txBody>
      </p:sp>
      <p:sp>
        <p:nvSpPr>
          <p:cNvPr id="11" name="矩形 10"/>
          <p:cNvSpPr>
            <a:spLocks noChangeAspect="1"/>
          </p:cNvSpPr>
          <p:nvPr/>
        </p:nvSpPr>
        <p:spPr>
          <a:xfrm>
            <a:off x="7742971" y="2760352"/>
            <a:ext cx="1718740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optional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12" name="矩形 11"/>
          <p:cNvSpPr>
            <a:spLocks noChangeAspect="1"/>
          </p:cNvSpPr>
          <p:nvPr/>
        </p:nvSpPr>
        <p:spPr>
          <a:xfrm>
            <a:off x="1162948" y="3245188"/>
            <a:ext cx="1002197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broad</a:t>
            </a:r>
            <a:endParaRPr lang="zh-CN" altLang="en-US" sz="2800"/>
          </a:p>
        </p:txBody>
      </p:sp>
      <p:sp>
        <p:nvSpPr>
          <p:cNvPr id="13" name="矩形 12"/>
          <p:cNvSpPr>
            <a:spLocks noChangeAspect="1"/>
          </p:cNvSpPr>
          <p:nvPr/>
        </p:nvSpPr>
        <p:spPr>
          <a:xfrm>
            <a:off x="7273071" y="3253974"/>
            <a:ext cx="1718740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broaden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14" name="矩形 13"/>
          <p:cNvSpPr>
            <a:spLocks noChangeAspect="1"/>
          </p:cNvSpPr>
          <p:nvPr/>
        </p:nvSpPr>
        <p:spPr>
          <a:xfrm>
            <a:off x="1037276" y="4442294"/>
            <a:ext cx="1200970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willing</a:t>
            </a:r>
            <a:endParaRPr lang="zh-CN" altLang="en-US" sz="2800"/>
          </a:p>
        </p:txBody>
      </p:sp>
      <p:sp>
        <p:nvSpPr>
          <p:cNvPr id="15" name="矩形 14"/>
          <p:cNvSpPr>
            <a:spLocks noChangeAspect="1"/>
          </p:cNvSpPr>
          <p:nvPr/>
        </p:nvSpPr>
        <p:spPr>
          <a:xfrm>
            <a:off x="5380864" y="4398207"/>
            <a:ext cx="1479892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willingly</a:t>
            </a:r>
            <a:endParaRPr lang="zh-CN" altLang="en-US" sz="2800"/>
          </a:p>
        </p:txBody>
      </p:sp>
      <p:sp>
        <p:nvSpPr>
          <p:cNvPr id="16" name="矩形 15"/>
          <p:cNvSpPr>
            <a:spLocks noChangeAspect="1"/>
          </p:cNvSpPr>
          <p:nvPr/>
        </p:nvSpPr>
        <p:spPr>
          <a:xfrm>
            <a:off x="9292371" y="4398207"/>
            <a:ext cx="1560042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unwilling</a:t>
            </a:r>
            <a:endParaRPr lang="zh-CN" altLang="en-US" sz="2800"/>
          </a:p>
        </p:txBody>
      </p:sp>
      <p:sp>
        <p:nvSpPr>
          <p:cNvPr id="17" name="矩形 16"/>
          <p:cNvSpPr>
            <a:spLocks noChangeAspect="1"/>
          </p:cNvSpPr>
          <p:nvPr/>
        </p:nvSpPr>
        <p:spPr>
          <a:xfrm>
            <a:off x="986782" y="5482975"/>
            <a:ext cx="1120820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permit</a:t>
            </a:r>
            <a:endParaRPr lang="zh-CN" altLang="en-US" sz="2800"/>
          </a:p>
        </p:txBody>
      </p:sp>
      <p:sp>
        <p:nvSpPr>
          <p:cNvPr id="18" name="矩形 17"/>
          <p:cNvSpPr>
            <a:spLocks noChangeAspect="1"/>
          </p:cNvSpPr>
          <p:nvPr/>
        </p:nvSpPr>
        <p:spPr>
          <a:xfrm>
            <a:off x="7511919" y="5482975"/>
            <a:ext cx="1758815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permission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34963" y="498475"/>
            <a:ext cx="3868271" cy="38862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3D735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常用短语</a:t>
            </a:r>
            <a:endParaRPr lang="zh-CN" altLang="en-US" sz="3000" b="1">
              <a:solidFill>
                <a:srgbClr val="3D735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1642933"/>
            <a:ext cx="11430000" cy="395313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在某事的基础上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根据某事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取得贷款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作为回报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作为回应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事实上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其实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说真的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偶然地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意外地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说实话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坦率地说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应该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应当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818976" y="1642932"/>
            <a:ext cx="5651500" cy="395313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 the basis of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take out a loan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return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 a matter of fact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accident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be honest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ought to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642933"/>
            <a:ext cx="11430000" cy="401340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.be about to do sth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.in case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.to...extent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.on duty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.in a...manner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.in that case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.be willing to do sth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800176" y="1642933"/>
            <a:ext cx="8236124" cy="401340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即将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或正要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做某事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以防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以防万一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到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程度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程度上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值班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值勤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以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一种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的方式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带着一副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的样子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既然那样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假使那样的话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愿意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或乐意做某事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34963" y="498475"/>
            <a:ext cx="3868271" cy="38862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3D735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重点句型</a:t>
            </a:r>
            <a:endParaRPr lang="zh-CN" altLang="en-US" sz="3000" b="1">
              <a:solidFill>
                <a:srgbClr val="3D735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1026795"/>
            <a:ext cx="11430000" cy="457356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.About a month ago,I was sailing,and towards night I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myself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carried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to sea by a strong wind.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 smtClean="0">
              <a:solidFill>
                <a:srgbClr val="000000"/>
              </a:solidFill>
              <a:latin typeface="Arial" pitchFamily="34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>
              <a:solidFill>
                <a:srgbClr val="000000"/>
              </a:solidFill>
              <a:latin typeface="Arial" pitchFamily="34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smtClean="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【考点凝练】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find+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宾语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宾语补足语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.And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ship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brought you to England.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 smtClean="0">
              <a:solidFill>
                <a:srgbClr val="000000"/>
              </a:solidFill>
              <a:latin typeface="Arial" pitchFamily="34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smtClean="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【考点凝练】</a:t>
            </a:r>
            <a:r>
              <a:rPr lang="zh-CN" altLang="zh-CN" sz="2800" smtClean="0">
                <a:solidFill>
                  <a:srgbClr val="000000"/>
                </a:solidFill>
                <a:latin typeface="NEU-BZ-S92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“It is/was ...that/who ...”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强调句型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334963" y="2138147"/>
            <a:ext cx="11315918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【尝试翻译】</a:t>
            </a:r>
            <a:r>
              <a:rPr lang="en-US" altLang="zh-CN" sz="2800" u="dotted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 sz="2800" u="dotted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cs typeface="Times New Roman" panose="02020603050405020304" pitchFamily="18" charset="0"/>
              </a:rPr>
              <a:t>                                                </a:t>
            </a:r>
            <a:r>
              <a:rPr lang="en-US" altLang="zh-CN" sz="2800" u="dotted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</a:rPr>
              <a:t>  </a:t>
            </a:r>
            <a:endParaRPr lang="zh-CN" altLang="en-US" sz="28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334963" y="2661089"/>
            <a:ext cx="11226150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u="dotted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 sz="2800" u="dotted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</a:rPr>
              <a:t> </a:t>
            </a:r>
            <a:r>
              <a:rPr lang="en-US" altLang="zh-CN" sz="2800" u="dotted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</a:rPr>
              <a:t>                                                                                                                         </a:t>
            </a:r>
            <a:endParaRPr lang="zh-CN" altLang="en-US" sz="2800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381000" y="4335247"/>
            <a:ext cx="11315918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【尝试翻译】</a:t>
            </a:r>
            <a:r>
              <a:rPr lang="en-US" altLang="zh-CN" sz="2800" u="dotted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 sz="2800" u="dotted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cs typeface="Times New Roman" panose="02020603050405020304" pitchFamily="18" charset="0"/>
              </a:rPr>
              <a:t>                                                </a:t>
            </a:r>
            <a:r>
              <a:rPr lang="en-US" altLang="zh-CN" sz="2800" u="dotted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</a:rPr>
              <a:t>  </a:t>
            </a:r>
            <a:endParaRPr lang="zh-CN" altLang="en-US" sz="2800"/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381000" y="2073375"/>
            <a:ext cx="11430000" cy="121264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大约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一个月前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我开船出海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傍晚时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一阵大风把我刮到了海上。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8" name="矩形 7"/>
          <p:cNvSpPr>
            <a:spLocks noChangeAspect="1"/>
          </p:cNvSpPr>
          <p:nvPr/>
        </p:nvSpPr>
        <p:spPr>
          <a:xfrm>
            <a:off x="3213100" y="4291620"/>
            <a:ext cx="4493538" cy="57304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是那条船把你带到了英国。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923010"/>
            <a:ext cx="11430000" cy="345325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That’s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we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 given you the letter.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 smtClean="0">
              <a:solidFill>
                <a:srgbClr val="000000"/>
              </a:solidFill>
              <a:latin typeface="Arial" pitchFamily="34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smtClean="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【考点凝练】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 why ...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意为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那就是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的原因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.I remember thinking that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never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would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hold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such a note as this ...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 smtClean="0">
              <a:solidFill>
                <a:srgbClr val="000000"/>
              </a:solidFill>
              <a:latin typeface="Arial" pitchFamily="34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smtClean="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【考点凝练】</a:t>
            </a:r>
            <a:r>
              <a:rPr lang="zh-CN" altLang="zh-CN" sz="2800" smtClean="0">
                <a:solidFill>
                  <a:srgbClr val="000000"/>
                </a:solidFill>
                <a:latin typeface="NEU-BZ-S92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否定副词位于句首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句子用部分倒装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381000" y="2465829"/>
            <a:ext cx="11315918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【尝试翻译】</a:t>
            </a:r>
            <a:r>
              <a:rPr lang="en-US" altLang="zh-CN" sz="2800" u="dotted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 sz="2800" u="dotted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cs typeface="Times New Roman" panose="02020603050405020304" pitchFamily="18" charset="0"/>
              </a:rPr>
              <a:t>                                                </a:t>
            </a:r>
            <a:r>
              <a:rPr lang="en-US" altLang="zh-CN" sz="2800" u="dotted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</a:rPr>
              <a:t>  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438041" y="4091429"/>
            <a:ext cx="11315918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【尝试翻译】</a:t>
            </a:r>
            <a:r>
              <a:rPr lang="en-US" altLang="zh-CN" sz="2800" u="dotted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 sz="2800" u="dotted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cs typeface="Times New Roman" panose="02020603050405020304" pitchFamily="18" charset="0"/>
              </a:rPr>
              <a:t>                                                </a:t>
            </a:r>
            <a:r>
              <a:rPr lang="en-US" altLang="zh-CN" sz="2800" u="dotted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</a:rPr>
              <a:t>  </a:t>
            </a:r>
            <a:endParaRPr lang="zh-CN" altLang="en-US" sz="28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2628900" y="2455760"/>
            <a:ext cx="3775393" cy="57304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所以我们才把信给你。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2654058" y="4091429"/>
            <a:ext cx="9042860" cy="59221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记得当时我以为我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手里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永远不会握着这样一张钞票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34963" y="498475"/>
            <a:ext cx="3868271" cy="38862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3D735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单元词句小测</a:t>
            </a:r>
            <a:endParaRPr lang="zh-CN" altLang="en-US" sz="3000" b="1">
              <a:solidFill>
                <a:srgbClr val="3D735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1030626"/>
            <a:ext cx="11430000" cy="526733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单词小测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.He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me for making such a foolish mistake and I willingly accepted his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.(apologise)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.As a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determined teenager,he can do what he desires with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.(patience)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.He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launch a campaign with the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raising people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 awareness of protecting the environment.(intend)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.Without the teachers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,no one is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go into the chemistry lab.(permit)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.The boy with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shoulders and wide eyes participated in the activity to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 horizons.(broad)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1168399" y="1411735"/>
            <a:ext cx="1737976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apologised</a:t>
            </a:r>
            <a:endParaRPr lang="zh-CN" altLang="en-US" sz="28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2649583" y="1860060"/>
            <a:ext cx="1699504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apology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1683583" y="2397753"/>
            <a:ext cx="1159292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patient</a:t>
            </a:r>
            <a:endParaRPr lang="zh-CN" altLang="en-US" sz="2800"/>
          </a:p>
        </p:txBody>
      </p:sp>
      <p:sp>
        <p:nvSpPr>
          <p:cNvPr id="8" name="矩形 7"/>
          <p:cNvSpPr>
            <a:spLocks noChangeAspect="1"/>
          </p:cNvSpPr>
          <p:nvPr/>
        </p:nvSpPr>
        <p:spPr>
          <a:xfrm>
            <a:off x="1457741" y="2843738"/>
            <a:ext cx="1736373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patience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9" name="矩形 8"/>
          <p:cNvSpPr>
            <a:spLocks noChangeAspect="1"/>
          </p:cNvSpPr>
          <p:nvPr/>
        </p:nvSpPr>
        <p:spPr>
          <a:xfrm>
            <a:off x="1376824" y="3287383"/>
            <a:ext cx="1418978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intended</a:t>
            </a:r>
            <a:endParaRPr lang="zh-CN" altLang="en-US" sz="2800"/>
          </a:p>
        </p:txBody>
      </p:sp>
      <p:sp>
        <p:nvSpPr>
          <p:cNvPr id="10" name="矩形 9"/>
          <p:cNvSpPr>
            <a:spLocks noChangeAspect="1"/>
          </p:cNvSpPr>
          <p:nvPr/>
        </p:nvSpPr>
        <p:spPr>
          <a:xfrm>
            <a:off x="7549024" y="3283723"/>
            <a:ext cx="1459054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intention</a:t>
            </a:r>
            <a:endParaRPr lang="zh-CN" altLang="en-US" sz="2800"/>
          </a:p>
        </p:txBody>
      </p:sp>
      <p:sp>
        <p:nvSpPr>
          <p:cNvPr id="11" name="矩形 10"/>
          <p:cNvSpPr>
            <a:spLocks noChangeAspect="1"/>
          </p:cNvSpPr>
          <p:nvPr/>
        </p:nvSpPr>
        <p:spPr>
          <a:xfrm>
            <a:off x="4203234" y="4210823"/>
            <a:ext cx="1758815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permission</a:t>
            </a:r>
            <a:endParaRPr lang="zh-CN" altLang="en-US" sz="2800"/>
          </a:p>
        </p:txBody>
      </p:sp>
      <p:sp>
        <p:nvSpPr>
          <p:cNvPr id="12" name="矩形 11"/>
          <p:cNvSpPr>
            <a:spLocks noChangeAspect="1"/>
          </p:cNvSpPr>
          <p:nvPr/>
        </p:nvSpPr>
        <p:spPr>
          <a:xfrm>
            <a:off x="7399143" y="4226467"/>
            <a:ext cx="1917513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permitted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13" name="矩形 12"/>
          <p:cNvSpPr>
            <a:spLocks noChangeAspect="1"/>
          </p:cNvSpPr>
          <p:nvPr/>
        </p:nvSpPr>
        <p:spPr>
          <a:xfrm>
            <a:off x="2795802" y="5165463"/>
            <a:ext cx="1002197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broad</a:t>
            </a:r>
            <a:endParaRPr lang="zh-CN" altLang="en-US" sz="2800"/>
          </a:p>
        </p:txBody>
      </p:sp>
      <p:sp>
        <p:nvSpPr>
          <p:cNvPr id="14" name="矩形 13"/>
          <p:cNvSpPr>
            <a:spLocks noChangeAspect="1"/>
          </p:cNvSpPr>
          <p:nvPr/>
        </p:nvSpPr>
        <p:spPr>
          <a:xfrm>
            <a:off x="2037387" y="5684928"/>
            <a:ext cx="1340432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broaden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522626"/>
            <a:ext cx="11430000" cy="619374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Ⅱ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短语小测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novel was about a genuine adventure.A black American businessman lost his money and passport 1.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意外地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)while wandering on the pavement near a bay.He went to the embassy to seek help,but the staff 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</a:t>
            </a:r>
            <a:r>
              <a:rPr lang="zh-CN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值班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)treated him 3.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以一种粗鲁的方式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)and was not 4.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乐意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)offer help,which made him understand that his skin colour accounted for their refusal.So he had no choice but to take a chance to sail home.He was at sea for about a month and 5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</a:t>
            </a:r>
            <a:endParaRPr lang="en-US" altLang="zh-CN" sz="2800" smtClean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即将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)give up hope when he spotted a ship and screamed for help.Finally he got aboard the ship,on which he worked as a barber 6.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作为回报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)for his free passage to America.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4343399" y="1602235"/>
            <a:ext cx="2185214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by accident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896983" y="2726994"/>
            <a:ext cx="1630575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on duty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5687142" y="2726993"/>
            <a:ext cx="2964273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 a rude manner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3043541" y="3251522"/>
            <a:ext cx="1569660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willing to</a:t>
            </a:r>
            <a:endParaRPr lang="zh-CN" altLang="en-US" sz="2800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9227727" y="4365293"/>
            <a:ext cx="2356735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was about to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8" name="矩形 7"/>
          <p:cNvSpPr>
            <a:spLocks noChangeAspect="1"/>
          </p:cNvSpPr>
          <p:nvPr/>
        </p:nvSpPr>
        <p:spPr>
          <a:xfrm>
            <a:off x="8453027" y="5518711"/>
            <a:ext cx="1410964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 return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802704"/>
            <a:ext cx="11430000" cy="569386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Ⅲ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句型小测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——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高考情景仿写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当我到达美国后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我发现自己生活在一个完全陌生的文化中。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(find+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宾语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宾语补足语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After I arrived in America,I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completely foreign culture.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直到进入高中我才意识到英语的重要性。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强调句型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　　　　　　　　　　　　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realised the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English.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那就是我们应该经常读古典文学的原因。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(why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引导表语从句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we should read classics regularly.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4838699" y="2415035"/>
            <a:ext cx="3743332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found myself living in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381000" y="4086723"/>
            <a:ext cx="7407797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It was not until I entered senior high school that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592183" y="5758411"/>
            <a:ext cx="2238113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That is why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3043317"/>
            <a:ext cx="11430000" cy="115236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我永远不会放弃成为一名宇航员的梦想。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倒装句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　　　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to become an astronaut.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774699" y="3538515"/>
            <a:ext cx="4608954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Never will I give up my dream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1853022" y="1976834"/>
            <a:ext cx="8703138" cy="2243931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836060" y="2744856"/>
            <a:ext cx="6605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100" smtClean="0">
                <a:latin typeface="华文细黑" panose="02010600040101010101" pitchFamily="2" charset="-122"/>
                <a:ea typeface="华文细黑" panose="02010600040101010101" pitchFamily="2" charset="-122"/>
                <a:cs typeface="Arial" pitchFamily="34" charset="0"/>
                <a:sym typeface="+mn-lt"/>
              </a:rPr>
              <a:t>提能力 增分课堂</a:t>
            </a:r>
            <a:endParaRPr lang="zh-CN" altLang="en-US" sz="3600" b="1" spc="100">
              <a:latin typeface="华文细黑" panose="02010600040101010101" pitchFamily="2" charset="-122"/>
              <a:ea typeface="华文细黑" panose="02010600040101010101" pitchFamily="2" charset="-122"/>
              <a:cs typeface="Arial" pitchFamily="34" charset="0"/>
              <a:sym typeface="+mn-lt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2760629" y="2526596"/>
            <a:ext cx="890916" cy="1144406"/>
            <a:chOff x="2760629" y="2526596"/>
            <a:chExt cx="890916" cy="1144406"/>
          </a:xfrm>
        </p:grpSpPr>
        <p:sp>
          <p:nvSpPr>
            <p:cNvPr id="4" name="圆角矩形 3"/>
            <p:cNvSpPr/>
            <p:nvPr/>
          </p:nvSpPr>
          <p:spPr>
            <a:xfrm rot="2700000">
              <a:off x="2760629" y="2526596"/>
              <a:ext cx="890916" cy="890916"/>
            </a:xfrm>
            <a:prstGeom prst="roundRect">
              <a:avLst>
                <a:gd name="adj" fmla="val 12535"/>
              </a:avLst>
            </a:prstGeom>
            <a:solidFill>
              <a:srgbClr val="FFC000"/>
            </a:solidFill>
            <a:ln w="22225">
              <a:solidFill>
                <a:srgbClr val="FCFCFC"/>
              </a:solidFill>
            </a:ln>
            <a:effectLst>
              <a:innerShdw blurRad="114300">
                <a:prstClr val="black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圆角矩形 4"/>
            <p:cNvSpPr/>
            <p:nvPr/>
          </p:nvSpPr>
          <p:spPr>
            <a:xfrm rot="2700000">
              <a:off x="2760629" y="2780086"/>
              <a:ext cx="890916" cy="890916"/>
            </a:xfrm>
            <a:prstGeom prst="roundRect">
              <a:avLst>
                <a:gd name="adj" fmla="val 12535"/>
              </a:avLst>
            </a:prstGeom>
            <a:gradFill>
              <a:gsLst>
                <a:gs pos="92000">
                  <a:srgbClr val="FAFCFB"/>
                </a:gs>
                <a:gs pos="15000">
                  <a:srgbClr val="CDCED0"/>
                </a:gs>
              </a:gsLst>
              <a:lin ang="2700000" scaled="1"/>
            </a:gradFill>
            <a:ln w="22225">
              <a:gradFill>
                <a:gsLst>
                  <a:gs pos="36000">
                    <a:srgbClr val="FCFCFC"/>
                  </a:gs>
                  <a:gs pos="71000">
                    <a:srgbClr val="FAFCFB"/>
                  </a:gs>
                </a:gsLst>
                <a:lin ang="3000000" scaled="0"/>
              </a:gra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0" y="0"/>
            <a:ext cx="5279877" cy="2358512"/>
            <a:chExt cx="5279877" cy="2358512"/>
          </a:xfrm>
        </p:grpSpPr>
        <p:cxnSp>
          <p:nvCxnSpPr>
            <p:cNvPr id="7" name="直接连接符 6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" name="组合 7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19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9" name="组合 8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17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10" name="组合 9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15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6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11" name="直接连接符 10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组合 11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13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2" name="Rectangle 5"/>
          <p:cNvSpPr>
            <a:spLocks noChangeArrowheads="1"/>
          </p:cNvSpPr>
          <p:nvPr/>
        </p:nvSpPr>
        <p:spPr bwMode="auto">
          <a:xfrm>
            <a:off x="1981200" y="2136424"/>
            <a:ext cx="8460660" cy="1965675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23" name="组合 22"/>
          <p:cNvGrpSpPr/>
          <p:nvPr/>
        </p:nvGrpSpPr>
        <p:grpSpPr>
          <a:xfrm>
            <a:off x="6912123" y="4471125"/>
            <a:ext cx="5279877" cy="2358512"/>
            <a:chExt cx="5279877" cy="2358512"/>
          </a:xfrm>
        </p:grpSpPr>
        <p:cxnSp>
          <p:nvCxnSpPr>
            <p:cNvPr id="24" name="直接连接符 23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5" name="组合 24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36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7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6" name="组合 25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34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5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32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28" name="直接连接符 27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9" name="组合 28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30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1313805" y="251710"/>
            <a:ext cx="7231143" cy="38862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核心词汇突破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  <a:sym typeface="+mn-lt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381000" y="209677"/>
            <a:ext cx="11430001" cy="577785"/>
            <a:chOff x="381000" y="209677"/>
            <a:chExt cx="11430001" cy="577785"/>
          </a:xfrm>
        </p:grpSpPr>
        <p:grpSp>
          <p:nvGrpSpPr>
            <p:cNvPr id="8" name="组合 7"/>
            <p:cNvGrpSpPr/>
            <p:nvPr userDrawn="1"/>
          </p:nvGrpSpPr>
          <p:grpSpPr>
            <a:xfrm>
              <a:off x="381000" y="209677"/>
              <a:ext cx="771985" cy="577785"/>
              <a:chOff x="7201355" y="2798675"/>
              <a:chExt cx="771985" cy="577785"/>
            </a:xfrm>
          </p:grpSpPr>
          <p:sp>
            <p:nvSpPr>
              <p:cNvPr id="10" name="平行四边形 9"/>
              <p:cNvSpPr/>
              <p:nvPr/>
            </p:nvSpPr>
            <p:spPr>
              <a:xfrm>
                <a:off x="7201355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" name="平行四边形 10"/>
              <p:cNvSpPr/>
              <p:nvPr/>
            </p:nvSpPr>
            <p:spPr>
              <a:xfrm>
                <a:off x="7387916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" name="平行四边形 11"/>
              <p:cNvSpPr/>
              <p:nvPr/>
            </p:nvSpPr>
            <p:spPr>
              <a:xfrm>
                <a:off x="7574477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" name="平行四边形 12"/>
              <p:cNvSpPr/>
              <p:nvPr/>
            </p:nvSpPr>
            <p:spPr>
              <a:xfrm>
                <a:off x="7761038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" name="矩形 8"/>
            <p:cNvSpPr/>
            <p:nvPr userDrawn="1"/>
          </p:nvSpPr>
          <p:spPr>
            <a:xfrm>
              <a:off x="966425" y="741743"/>
              <a:ext cx="10844576" cy="45719"/>
            </a:xfrm>
            <a:prstGeom prst="rect">
              <a:avLst/>
            </a:prstGeom>
            <a:solidFill>
              <a:srgbClr val="3D735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矩形 1"/>
          <p:cNvSpPr>
            <a:spLocks noChangeAspect="1"/>
          </p:cNvSpPr>
          <p:nvPr/>
        </p:nvSpPr>
        <p:spPr>
          <a:xfrm>
            <a:off x="381000" y="994557"/>
            <a:ext cx="11430000" cy="345325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1.apologise</a:t>
            </a:r>
            <a:r>
              <a:rPr lang="en-US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道歉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谢罪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【练会】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单句填空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didn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 have the intention to ignore your tips,but I still should apologise 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my unintentional neglect.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②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 a matter of fact,it was my fault.So I must make an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(apologise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4" name="矩形 13"/>
          <p:cNvSpPr>
            <a:spLocks noChangeAspect="1"/>
          </p:cNvSpPr>
          <p:nvPr/>
        </p:nvSpPr>
        <p:spPr>
          <a:xfrm>
            <a:off x="850217" y="2580135"/>
            <a:ext cx="463588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to</a:t>
            </a:r>
            <a:endParaRPr lang="zh-CN" altLang="en-US" sz="2800"/>
          </a:p>
        </p:txBody>
      </p:sp>
      <p:sp>
        <p:nvSpPr>
          <p:cNvPr id="15" name="矩形 14"/>
          <p:cNvSpPr>
            <a:spLocks noChangeAspect="1"/>
          </p:cNvSpPr>
          <p:nvPr/>
        </p:nvSpPr>
        <p:spPr>
          <a:xfrm>
            <a:off x="3360783" y="2632215"/>
            <a:ext cx="963725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for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16" name="矩形 15"/>
          <p:cNvSpPr>
            <a:spLocks noChangeAspect="1"/>
          </p:cNvSpPr>
          <p:nvPr/>
        </p:nvSpPr>
        <p:spPr>
          <a:xfrm>
            <a:off x="8669383" y="3087380"/>
            <a:ext cx="1699504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apology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381000" y="4447810"/>
            <a:ext cx="11430000" cy="121264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smtClean="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③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Eddie </a:t>
            </a:r>
            <a:r>
              <a:rPr lang="zh-CN" altLang="zh-CN" sz="28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(apologise) to Randy on behalf of their dead father,but Randy held no resentment(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怨恨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8" name="矩形 17"/>
          <p:cNvSpPr>
            <a:spLocks noChangeAspect="1"/>
          </p:cNvSpPr>
          <p:nvPr/>
        </p:nvSpPr>
        <p:spPr>
          <a:xfrm>
            <a:off x="1925683" y="4447810"/>
            <a:ext cx="1737976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apologised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923010"/>
            <a:ext cx="11430000" cy="339298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【写美】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一句多译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背诵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老师建议她为自己不得体的行为向她的同桌道歉。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④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teacher made a suggestion that she should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her deskmate for her bad behaviour.(apologise)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⑤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teacher made a suggestion that she should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her deskmate for her bad behaviour.(apology)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7734299" y="3014591"/>
            <a:ext cx="1927131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apologise to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7640683" y="4086723"/>
            <a:ext cx="3002745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make an apology to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372443"/>
            <a:ext cx="11430000" cy="449411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【归纳】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(1)apologise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sb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for(doing)sth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某事向某人道歉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apologise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sb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...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向某人道歉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(2)apology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道歉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apology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sb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(for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sth)(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因某事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向某人道歉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owe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sb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apology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应向某人道歉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【佳句】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owe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apology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for the fact that I failed to show up at the appointed time.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我应该为不能按约定时间露面向你道歉。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826343"/>
            <a:ext cx="11430000" cy="569386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2.in</a:t>
            </a:r>
            <a:r>
              <a:rPr lang="en-US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return</a:t>
            </a:r>
            <a:r>
              <a:rPr lang="en-US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800" smtClean="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作为回报</a:t>
            </a:r>
            <a:r>
              <a:rPr lang="en-US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作为回应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【练会】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单句填空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 offer an excellent education to our students.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return,we expect them to work hard.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②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her return home,Alice cheered up at the news.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③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Even with treatment,they may never return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normal.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【写美】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翻译句子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背诵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④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我希望我能做点儿什么事来报答他对我的好意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方正书宋_GBK" panose="03000509000000000000" pitchFamily="65" charset="-122"/>
                <a:cs typeface="Times New Roman" panose="02020603050405020304" pitchFamily="18" charset="0"/>
              </a:rPr>
              <a:t>_______________________________________________________________________________________________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8267699" y="1894335"/>
            <a:ext cx="843501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1062083" y="3061980"/>
            <a:ext cx="1521570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On/Upon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7602583" y="3562556"/>
            <a:ext cx="822661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to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381000" y="5230777"/>
            <a:ext cx="11430000" cy="121264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wish I could do something in return for the kindness I have received from him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2203086"/>
            <a:ext cx="11430000" cy="283282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【归纳】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(1)in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return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...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作为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的交换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回报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on/upon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one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return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某人一回来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(2)return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sb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/return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sb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归还某人某物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return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使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恢复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继续做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重新做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return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normal/work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恢复正常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回去上班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510604"/>
            <a:ext cx="11430000" cy="51337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3.judge</a:t>
            </a:r>
            <a:r>
              <a:rPr lang="en-US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vt.&amp;</a:t>
            </a:r>
            <a:r>
              <a:rPr lang="en-US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评价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评判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判断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法官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审判员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裁判员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【练会】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单句填空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 the old saying goes,“You can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 judge a book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its cover.”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②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(judge)from the number of cars,he thought there were not many people in the club yet.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③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respect his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(judge)and I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ll follow any advice he gives me.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【写美】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完成句子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背诵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smtClean="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④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我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认为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这个农场活动非常有意义。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,the farmwork programme was very meaningful.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8051799" y="1576835"/>
            <a:ext cx="1342034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by/from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1049383" y="2157624"/>
            <a:ext cx="1680268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Judging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2729651" y="3327400"/>
            <a:ext cx="1898277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judgment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608751" y="4876800"/>
            <a:ext cx="3143809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As far as I can judge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642933"/>
            <a:ext cx="11430000" cy="395313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【归纳】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(1)judge...from/by...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判断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judge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between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right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wrong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判断是非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far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judge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据我判断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我认为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(2)judging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by/from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上看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根据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判断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(3)judgment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判断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判决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【点津】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judging from/by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表示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来看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根据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来判断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用在句首时为一个独立成分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不受句子主语和时态的影响。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802704"/>
            <a:ext cx="11430000" cy="569386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4.spot</a:t>
            </a:r>
            <a:r>
              <a:rPr lang="en-US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看见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注意到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发现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地点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处所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斑点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污迹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【练会】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单句填空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was by accident that I spotted a tailor with broad shoulders </a:t>
            </a:r>
            <a:r>
              <a:rPr lang="en-US" altLang="zh-CN" sz="280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</a:t>
            </a:r>
            <a:endParaRPr lang="en-US" altLang="zh-CN" sz="2800" smtClean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shout) to two servants in a rude manner.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②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policeman on duty caught a thief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spot in my house,and in return,I bought a bunch of flowers for him.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③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(2020·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全国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Ⅰ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卷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)China first had to put a satellite in orbit above the moon in a spot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could send signals to the spacecraft and to Earth.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④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 lay on the grass,and stared at the night sky that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(spot)with twinkling stars.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9715499" y="1881635"/>
            <a:ext cx="1779654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shouting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6777083" y="2955594"/>
            <a:ext cx="902811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on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1570083" y="4674880"/>
            <a:ext cx="1420582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where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8161383" y="5275109"/>
            <a:ext cx="2226892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was spotted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413740"/>
            <a:ext cx="11430000" cy="177279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【写美】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句式升级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背诵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smtClean="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⑤</a:t>
            </a:r>
            <a:r>
              <a:rPr lang="en-US" altLang="zh-CN" sz="280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__________________________________________________________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endParaRPr lang="en-US" altLang="zh-CN" sz="2800" u="sng" smtClean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用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非谓语动词作状语和定语升级句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④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381000" y="973894"/>
            <a:ext cx="11430000" cy="65248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We 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lay on the grass,staring at the night sky spotted with twinkling stars.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381000" y="2186533"/>
            <a:ext cx="11430000" cy="395313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【归纳】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(1)spot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sb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/sth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doing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发现某人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某物正在做某事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spot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看到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spotted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...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散布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点缀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(2)on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spot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当场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立即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马上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historic/tourist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spot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名胜古迹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旅游景点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【点津】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spot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作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地点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讲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用作定语从句的先行词时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从句若缺少状语用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where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引导定语从句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从句若缺少主语或宾语则用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that/which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引导定语从句。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727180"/>
            <a:ext cx="11430000" cy="51337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5.patience</a:t>
            </a:r>
            <a:r>
              <a:rPr lang="en-US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耐心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忍耐力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毅力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【练会】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单句填空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doctor was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 his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.Whenever they made mistakes,he pointed them out with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never shouted at them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.(patient)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②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She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 very patient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young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children,but she is impatient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task.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③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 losing patience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 and I have no patience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(talk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about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topic.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1816099" y="1818135"/>
            <a:ext cx="1159292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patient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5164183" y="1818134"/>
            <a:ext cx="1159292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patient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8047083" y="1818133"/>
            <a:ext cx="1298753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patients</a:t>
            </a:r>
            <a:endParaRPr lang="zh-CN" altLang="en-US" sz="2800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7001287" y="2419137"/>
            <a:ext cx="1377300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patience</a:t>
            </a:r>
            <a:endParaRPr lang="zh-CN" altLang="en-US" sz="2800"/>
          </a:p>
        </p:txBody>
      </p:sp>
      <p:sp>
        <p:nvSpPr>
          <p:cNvPr id="8" name="矩形 7"/>
          <p:cNvSpPr>
            <a:spLocks noChangeAspect="1"/>
          </p:cNvSpPr>
          <p:nvPr/>
        </p:nvSpPr>
        <p:spPr>
          <a:xfrm>
            <a:off x="1311687" y="2961445"/>
            <a:ext cx="2175596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impatiently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9" name="矩形 8"/>
          <p:cNvSpPr>
            <a:spLocks noChangeAspect="1"/>
          </p:cNvSpPr>
          <p:nvPr/>
        </p:nvSpPr>
        <p:spPr>
          <a:xfrm>
            <a:off x="3915187" y="3468871"/>
            <a:ext cx="822661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with</a:t>
            </a:r>
            <a:endParaRPr lang="zh-CN" altLang="en-US" sz="2800"/>
          </a:p>
        </p:txBody>
      </p:sp>
      <p:sp>
        <p:nvSpPr>
          <p:cNvPr id="10" name="矩形 9"/>
          <p:cNvSpPr>
            <a:spLocks noChangeAspect="1"/>
          </p:cNvSpPr>
          <p:nvPr/>
        </p:nvSpPr>
        <p:spPr>
          <a:xfrm>
            <a:off x="10303287" y="3468870"/>
            <a:ext cx="843501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of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11" name="矩形 10"/>
          <p:cNvSpPr>
            <a:spLocks noChangeAspect="1"/>
          </p:cNvSpPr>
          <p:nvPr/>
        </p:nvSpPr>
        <p:spPr>
          <a:xfrm>
            <a:off x="3915186" y="4619181"/>
            <a:ext cx="822661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with</a:t>
            </a:r>
            <a:endParaRPr lang="zh-CN" altLang="en-US" sz="2800"/>
          </a:p>
        </p:txBody>
      </p:sp>
      <p:sp>
        <p:nvSpPr>
          <p:cNvPr id="12" name="矩形 11"/>
          <p:cNvSpPr>
            <a:spLocks noChangeAspect="1"/>
          </p:cNvSpPr>
          <p:nvPr/>
        </p:nvSpPr>
        <p:spPr>
          <a:xfrm>
            <a:off x="9345836" y="4619180"/>
            <a:ext cx="1090363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to talk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https://d.book118.com/666103222054010052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351</Paragraphs>
  <Slides>36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baseType="lpstr" size="50">
      <vt:lpstr>Arial</vt:lpstr>
      <vt:lpstr>Calibri</vt:lpstr>
      <vt:lpstr>Calibri Light</vt:lpstr>
      <vt:lpstr>宋体</vt:lpstr>
      <vt:lpstr>黑体</vt:lpstr>
      <vt:lpstr>Times New Roman</vt:lpstr>
      <vt:lpstr>微软雅黑</vt:lpstr>
      <vt:lpstr>华文细黑</vt:lpstr>
      <vt:lpstr>NEU-BZ-S92</vt:lpstr>
      <vt:lpstr>方正宋黑_GBK</vt:lpstr>
      <vt:lpstr>方正兰亭黑简体</vt:lpstr>
      <vt:lpstr>楷体</vt:lpstr>
      <vt:lpstr>方正书宋_GBK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2024-09-18T14:54:35.952</cp:lastPrinted>
  <dcterms:created xsi:type="dcterms:W3CDTF">2024-09-18T06:54:35Z</dcterms:created>
  <dcterms:modified xsi:type="dcterms:W3CDTF">2024-09-18T06:54:38Z</dcterms:modified>
</cp:coreProperties>
</file>