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9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B18ED-168E-421C-8B4B-4FE1CFF99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621F3-5AE9-4BE6-8068-654C85920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971E6-B3D1-49A9-89DD-B7FE0D80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DD214-D9F9-4FD6-A070-5E3137F18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7DF5C-6140-4D47-82D6-CF95297DB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4D3F09-864C-4C03-A4D8-11782E404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6A253B-A269-436A-89AE-1BD4C223C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9F153-4D3D-4CDC-A5A3-45356AD92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B429C-A29B-4148-911B-15F82EBE5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17E39-4A31-45FC-A149-A9F12EC7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608F3-BAA8-4DBE-A2D8-825EE820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913" r:id="rId2"/>
    <p:sldLayoutId id="2147505914" r:id="rId3"/>
    <p:sldLayoutId id="2147505915" r:id="rId4"/>
    <p:sldLayoutId id="2147505916" r:id="rId5"/>
    <p:sldLayoutId id="2147505917" r:id="rId6"/>
    <p:sldLayoutId id="2147505918" r:id="rId7"/>
    <p:sldLayoutId id="2147505919" r:id="rId8"/>
    <p:sldLayoutId id="2147505920" r:id="rId9"/>
    <p:sldLayoutId id="2147505921" r:id="rId10"/>
    <p:sldLayoutId id="214750592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204112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骨关节炎自我管理指南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了解骨关节炎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骨关节炎的自我管理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骨关节炎的康复锻炼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骨关节炎的药物治疗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骨关节炎的手术治疗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了解骨关节炎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骨关节炎定义</a:t>
            </a:r>
            <a:endParaRPr lang="zh-CN" altLang="en-US"/>
          </a:p>
        </p:txBody>
      </p:sp>
      <p:sp>
        <p:nvSpPr>
          <p:cNvPr id="1048970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74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骨关节炎是一种常见的关节疾病，主要影响关节软骨和周围组织。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症状包括关节疼痛、肿胀、僵硬和活动受限等。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骨关节炎的发病原因包括年龄、肥胖、遗传、创伤和关节过度使用等。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2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骨关节炎的治疗方法包括药物治疗、物理治疗、手术治疗和自我管理等。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骨关节炎的症状</a:t>
            </a:r>
            <a:endParaRPr lang="zh-CN" altLang="en-US"/>
          </a:p>
        </p:txBody>
      </p:sp>
      <p:sp>
        <p:nvSpPr>
          <p:cNvPr id="1049028" name="矩形 38"/>
          <p:cNvSpPr/>
          <p:nvPr>
            <p:custDataLst>
              <p:tags r:id="rId2"/>
            </p:custDataLst>
          </p:nvPr>
        </p:nvSpPr>
        <p:spPr>
          <a:xfrm rot="204112">
            <a:off x="608330" y="179952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39"/>
          <p:cNvSpPr/>
          <p:nvPr>
            <p:custDataLst>
              <p:tags r:id="rId3"/>
            </p:custDataLst>
          </p:nvPr>
        </p:nvSpPr>
        <p:spPr>
          <a:xfrm>
            <a:off x="612179" y="180016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800791" y="193296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关节疼痛：活动时加重，休息时减轻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79952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01"/>
          <p:cNvSpPr/>
          <p:nvPr>
            <p:custDataLst>
              <p:tags r:id="rId6"/>
            </p:custDataLst>
          </p:nvPr>
        </p:nvSpPr>
        <p:spPr>
          <a:xfrm>
            <a:off x="4466530" y="180016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4655783" y="193296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关节肿胀：关节周围出现肿胀，触摸时有热感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0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79952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23"/>
          <p:cNvSpPr/>
          <p:nvPr>
            <p:custDataLst>
              <p:tags r:id="rId9"/>
            </p:custDataLst>
          </p:nvPr>
        </p:nvSpPr>
        <p:spPr>
          <a:xfrm>
            <a:off x="8320881" y="180016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8508851" y="193296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关节僵硬：早晨起床或长时间静止后关节活动受限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6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3848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90"/>
          <p:cNvSpPr/>
          <p:nvPr>
            <p:custDataLst>
              <p:tags r:id="rId12"/>
            </p:custDataLst>
          </p:nvPr>
        </p:nvSpPr>
        <p:spPr>
          <a:xfrm>
            <a:off x="612179" y="403912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800791" y="417192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关节活动受限：关节活动范围减小，无法完成正常活动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2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3848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12"/>
          <p:cNvSpPr/>
          <p:nvPr>
            <p:custDataLst>
              <p:tags r:id="rId15"/>
            </p:custDataLst>
          </p:nvPr>
        </p:nvSpPr>
        <p:spPr>
          <a:xfrm>
            <a:off x="4466530" y="403912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56" name="TextBox 2"/>
          <p:cNvSpPr txBox="1"/>
          <p:nvPr>
            <p:custDataLst>
              <p:tags r:id="rId16"/>
            </p:custDataLst>
          </p:nvPr>
        </p:nvSpPr>
        <p:spPr>
          <a:xfrm>
            <a:off x="4655783" y="417192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关节畸形：关节变形，导致活动困难</a:t>
            </a:r>
            <a:endParaRPr lang="zh-CN" altLang="en-US" sz="2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8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3848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9"/>
          <p:cNvSpPr/>
          <p:nvPr>
            <p:custDataLst>
              <p:tags r:id="rId18"/>
            </p:custDataLst>
          </p:nvPr>
        </p:nvSpPr>
        <p:spPr>
          <a:xfrm>
            <a:off x="8320881" y="403912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62" name="TextBox 2"/>
          <p:cNvSpPr txBox="1"/>
          <p:nvPr>
            <p:custDataLst>
              <p:tags r:id="rId19"/>
            </p:custDataLst>
          </p:nvPr>
        </p:nvSpPr>
        <p:spPr>
          <a:xfrm>
            <a:off x="8510134" y="417192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关节摩擦音：关节活动时出现摩擦音或咔哒声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骨关节炎的病因</a:t>
            </a:r>
            <a:endParaRPr lang="zh-CN" altLang="en-US"/>
          </a:p>
        </p:txBody>
      </p:sp>
      <p:sp>
        <p:nvSpPr>
          <p:cNvPr id="10490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年龄：随着年龄的增长，关节软骨逐渐磨损，导致骨关节炎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肥胖：体重过重会增加关节负担，导致骨关节炎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遗传：部分骨关节炎患者有家族史，可能与遗传因素有关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关节损伤：运动损伤、骨折等可能导致骨关节炎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骨关节炎的诊断</a:t>
            </a:r>
            <a:endParaRPr lang="zh-CN" altLang="en-US"/>
          </a:p>
        </p:txBody>
      </p:sp>
      <p:sp>
        <p:nvSpPr>
          <p:cNvPr id="1049156" name="圆角矩形 26"/>
          <p:cNvSpPr/>
          <p:nvPr>
            <p:custDataLst>
              <p:tags r:id="rId2"/>
            </p:custDataLst>
          </p:nvPr>
        </p:nvSpPr>
        <p:spPr>
          <a:xfrm>
            <a:off x="608330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8" name="圆角矩形 28"/>
          <p:cNvSpPr/>
          <p:nvPr>
            <p:custDataLst>
              <p:tags r:id="rId3"/>
            </p:custDataLst>
          </p:nvPr>
        </p:nvSpPr>
        <p:spPr>
          <a:xfrm>
            <a:off x="610874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0" name="文本框 31"/>
          <p:cNvSpPr txBox="1"/>
          <p:nvPr>
            <p:custDataLst>
              <p:tags r:id="rId4"/>
            </p:custDataLst>
          </p:nvPr>
        </p:nvSpPr>
        <p:spPr>
          <a:xfrm>
            <a:off x="692922" y="2185007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症状：关节疼痛、肿胀、僵硬、活动受限等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29"/>
          <p:cNvSpPr/>
          <p:nvPr>
            <p:custDataLst>
              <p:tags r:id="rId5"/>
            </p:custDataLst>
          </p:nvPr>
        </p:nvSpPr>
        <p:spPr>
          <a:xfrm>
            <a:off x="2852247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32"/>
          <p:cNvSpPr/>
          <p:nvPr>
            <p:custDataLst>
              <p:tags r:id="rId6"/>
            </p:custDataLst>
          </p:nvPr>
        </p:nvSpPr>
        <p:spPr>
          <a:xfrm>
            <a:off x="2854791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6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18500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体征：关节畸形、关节摩擦音、关节活动受限等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3"/>
          <p:cNvSpPr/>
          <p:nvPr>
            <p:custDataLst>
              <p:tags r:id="rId8"/>
            </p:custDataLst>
          </p:nvPr>
        </p:nvSpPr>
        <p:spPr>
          <a:xfrm>
            <a:off x="5096165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9"/>
            </p:custDataLst>
          </p:nvPr>
        </p:nvSpPr>
        <p:spPr>
          <a:xfrm>
            <a:off x="5098073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18500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8"/>
          <p:cNvSpPr/>
          <p:nvPr>
            <p:custDataLst>
              <p:tags r:id="rId11"/>
            </p:custDataLst>
          </p:nvPr>
        </p:nvSpPr>
        <p:spPr>
          <a:xfrm>
            <a:off x="7340082" y="176331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12"/>
            </p:custDataLst>
          </p:nvPr>
        </p:nvSpPr>
        <p:spPr>
          <a:xfrm>
            <a:off x="7341990" y="176331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18500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实验室检查：血常规、血沉、C反应蛋白等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6"/>
          <p:cNvSpPr/>
          <p:nvPr>
            <p:custDataLst>
              <p:tags r:id="rId14"/>
            </p:custDataLst>
          </p:nvPr>
        </p:nvSpPr>
        <p:spPr>
          <a:xfrm>
            <a:off x="9583999" y="1764590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7"/>
          <p:cNvSpPr/>
          <p:nvPr>
            <p:custDataLst>
              <p:tags r:id="rId15"/>
            </p:custDataLst>
          </p:nvPr>
        </p:nvSpPr>
        <p:spPr>
          <a:xfrm>
            <a:off x="9585907" y="1764590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186915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诊断标准：符合某些症状和体征，结合影像学和实验室检查结果，由医生诊断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骨关节炎的自我管理</a:t>
            </a:r>
            <a:endParaRPr lang="zh-CN" altLang="en-US"/>
          </a:p>
        </p:txBody>
      </p:sp>
      <p:sp>
        <p:nvSpPr>
          <p:cNvPr id="10492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减轻关节负担</a:t>
            </a:r>
            <a:endParaRPr lang="zh-CN" altLang="en-US"/>
          </a:p>
        </p:txBody>
      </p:sp>
      <p:sp>
        <p:nvSpPr>
          <p:cNvPr id="1049268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2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4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合理运动：选择合适的运动方式，如游泳、骑自行车等，避免剧烈运动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保持适当的体重：避免过度肥胖，减轻关节压力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正确使用关节：避免长时间保持一个姿势，注意关节的休息和恢复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使用辅助工具：如拐杖、护膝等，减轻关节负担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保持关节活动度</a:t>
            </a:r>
            <a:endParaRPr lang="zh-CN" altLang="en-US"/>
          </a:p>
        </p:txBody>
      </p:sp>
      <p:sp>
        <p:nvSpPr>
          <p:cNvPr id="104931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2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定期进行关节活动，如伸展、弯曲、旋转等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保持适当的运动量，避免过度劳累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保持良好的姿势，避免长时间保持同一姿势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适当使用辅助工具，如拐杖、护膝等，减轻关节压力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控制体重</a:t>
            </a:r>
            <a:endParaRPr lang="zh-CN" altLang="en-US"/>
          </a:p>
        </p:txBody>
      </p:sp>
      <p:sp>
        <p:nvSpPr>
          <p:cNvPr id="1049376" name="矩形 38"/>
          <p:cNvSpPr/>
          <p:nvPr>
            <p:custDataLst>
              <p:tags r:id="rId2"/>
            </p:custDataLst>
          </p:nvPr>
        </p:nvSpPr>
        <p:spPr>
          <a:xfrm rot="204112">
            <a:off x="1333904" y="1289050"/>
            <a:ext cx="4220707" cy="220301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39"/>
          <p:cNvSpPr/>
          <p:nvPr>
            <p:custDataLst>
              <p:tags r:id="rId3"/>
            </p:custDataLst>
          </p:nvPr>
        </p:nvSpPr>
        <p:spPr>
          <a:xfrm>
            <a:off x="1338781" y="1289747"/>
            <a:ext cx="4220707" cy="220301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TextBox 2"/>
          <p:cNvSpPr txBox="1"/>
          <p:nvPr>
            <p:custDataLst>
              <p:tags r:id="rId4"/>
            </p:custDataLst>
          </p:nvPr>
        </p:nvSpPr>
        <p:spPr>
          <a:xfrm>
            <a:off x="1583329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骨关节炎与体重的关系：体重增加会加重关节负担，导致关节磨损和疼痛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2" name="矩形 100"/>
          <p:cNvSpPr/>
          <p:nvPr>
            <p:custDataLst>
              <p:tags r:id="rId5"/>
            </p:custDataLst>
          </p:nvPr>
        </p:nvSpPr>
        <p:spPr>
          <a:xfrm rot="204112">
            <a:off x="6625465" y="1289050"/>
            <a:ext cx="4220707" cy="220301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01"/>
          <p:cNvSpPr/>
          <p:nvPr>
            <p:custDataLst>
              <p:tags r:id="rId6"/>
            </p:custDataLst>
          </p:nvPr>
        </p:nvSpPr>
        <p:spPr>
          <a:xfrm>
            <a:off x="6631038" y="1289747"/>
            <a:ext cx="4220707" cy="220301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TextBox 2"/>
          <p:cNvSpPr txBox="1"/>
          <p:nvPr>
            <p:custDataLst>
              <p:tags r:id="rId7"/>
            </p:custDataLst>
          </p:nvPr>
        </p:nvSpPr>
        <p:spPr>
          <a:xfrm>
            <a:off x="6876283" y="1461836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控制体重的方法：合理饮食、适量运动、保持良好的生活习惯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88" name="矩形 122"/>
          <p:cNvSpPr/>
          <p:nvPr>
            <p:custDataLst>
              <p:tags r:id="rId8"/>
            </p:custDataLst>
          </p:nvPr>
        </p:nvSpPr>
        <p:spPr>
          <a:xfrm rot="204112">
            <a:off x="1333904" y="4045956"/>
            <a:ext cx="4220707" cy="220301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23"/>
          <p:cNvSpPr/>
          <p:nvPr>
            <p:custDataLst>
              <p:tags r:id="rId9"/>
            </p:custDataLst>
          </p:nvPr>
        </p:nvSpPr>
        <p:spPr>
          <a:xfrm>
            <a:off x="1338781" y="4046653"/>
            <a:ext cx="4220707" cy="220301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TextBox 2"/>
          <p:cNvSpPr txBox="1"/>
          <p:nvPr>
            <p:custDataLst>
              <p:tags r:id="rId10"/>
            </p:custDataLst>
          </p:nvPr>
        </p:nvSpPr>
        <p:spPr>
          <a:xfrm>
            <a:off x="1582632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饮食建议：多吃蔬菜水果、全谷物、低脂肪食物，少吃高脂肪、高糖、高盐食物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4" name="矩形 89"/>
          <p:cNvSpPr/>
          <p:nvPr>
            <p:custDataLst>
              <p:tags r:id="rId11"/>
            </p:custDataLst>
          </p:nvPr>
        </p:nvSpPr>
        <p:spPr>
          <a:xfrm rot="204112">
            <a:off x="6625465" y="4045956"/>
            <a:ext cx="4220707" cy="220301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90"/>
          <p:cNvSpPr/>
          <p:nvPr>
            <p:custDataLst>
              <p:tags r:id="rId12"/>
            </p:custDataLst>
          </p:nvPr>
        </p:nvSpPr>
        <p:spPr>
          <a:xfrm>
            <a:off x="6631038" y="4046653"/>
            <a:ext cx="4220707" cy="220301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TextBox 2"/>
          <p:cNvSpPr txBox="1"/>
          <p:nvPr>
            <p:custDataLst>
              <p:tags r:id="rId13"/>
            </p:custDataLst>
          </p:nvPr>
        </p:nvSpPr>
        <p:spPr>
          <a:xfrm>
            <a:off x="6874889" y="4218742"/>
            <a:ext cx="3749727" cy="181912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运动建议：选择对关节冲击小的运动，如游泳、骑自行车、瑜伽等，避免剧烈运动和长时间站立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合理饮食</a:t>
            </a:r>
            <a:endParaRPr lang="zh-CN" altLang="en-US"/>
          </a:p>
        </p:txBody>
      </p:sp>
      <p:sp>
        <p:nvSpPr>
          <p:cNvPr id="1049434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均衡膳食：保证营养全面，避免单一食物摄入过多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避免刺激性食物：少吃辛辣、油腻、高盐食物，减轻关节炎症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增加钙质摄入：多吃富含钙的食物，如牛奶、豆腐等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控制体重：保持正常体重，减轻关节负担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骨关节炎的康复锻炼</a:t>
            </a:r>
            <a:endParaRPr lang="zh-CN" altLang="en-US"/>
          </a:p>
        </p:txBody>
      </p:sp>
      <p:sp>
        <p:nvSpPr>
          <p:cNvPr id="10495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关节活动度训练</a:t>
            </a:r>
            <a:endParaRPr lang="zh-CN" altLang="en-US"/>
          </a:p>
        </p:txBody>
      </p:sp>
      <p:sp>
        <p:nvSpPr>
          <p:cNvPr id="10495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目的：提高关节活动度，减轻疼痛和僵硬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方法：进行关节被动活动、主动活动和抗阻活动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注意事项：避免过度拉伸和疼痛，遵循医生或物理治疗师的指导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效果：长期坚持有助于维持关节活动度，提高生活质量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肌力训练</a:t>
            </a:r>
            <a:endParaRPr lang="zh-CN" altLang="en-US"/>
          </a:p>
        </p:txBody>
      </p:sp>
      <p:sp>
        <p:nvSpPr>
          <p:cNvPr id="10496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0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目的：增强肌肉力量，提高关节稳定性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方法：使用哑铃、杠铃等器械进行力量训练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2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注意事项：避免过度训练，以免造成关节损伤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4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0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效果：有效改善关节功能，减轻疼痛和僵硬感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https://d.book118.com/666112041120010034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骨关节炎自我管理指南</vt:lpstr>
      <vt:lpstr>目录</vt:lpstr>
      <vt:lpstr>单击添加文档标题</vt:lpstr>
      <vt:lpstr>了解骨关节炎</vt:lpstr>
      <vt:lpstr>骨关节炎定义</vt:lpstr>
      <vt:lpstr>骨关节炎的症状</vt:lpstr>
      <vt:lpstr>骨关节炎的病因</vt:lpstr>
      <vt:lpstr>骨关节炎的诊断</vt:lpstr>
      <vt:lpstr>骨关节炎的自我管理</vt:lpstr>
      <vt:lpstr>减轻关节负担</vt:lpstr>
      <vt:lpstr>保持关节活动度</vt:lpstr>
      <vt:lpstr>控制体重</vt:lpstr>
      <vt:lpstr>合理饮食</vt:lpstr>
      <vt:lpstr>骨关节炎的康复锻炼</vt:lpstr>
      <vt:lpstr>关节活动度训练</vt:lpstr>
      <vt:lpstr>肌力训练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2024-09-03T16:43:34.695</cp:lastPrinted>
  <dcterms:created xsi:type="dcterms:W3CDTF">2024-09-03T08:43:34Z</dcterms:created>
  <dcterms:modified xsi:type="dcterms:W3CDTF">2024-09-03T08:43:37Z</dcterms:modified>
</cp:coreProperties>
</file>