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70372E-0450-42F3-ADD3-D9446A7BB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75D92-A94F-481F-9E46-24F8AF8DD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B02998-6EE2-4F62-B40E-04C84C121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E77FE2-BC54-4963-B386-7158D78C12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60B71E-13C3-446B-B62E-327CD6EE73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2EE7A8-2FA3-4DB9-B935-6FE765F91B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A6037E-6241-4802-AD42-BD47C65CDC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40401A-BDE5-45C9-8D2F-8573CC5EC3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D6E6E8-FC76-4DB4-90A7-B2BF260F5B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8498F6-1930-4FA5-B877-0DE4C09E0C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99FD13-9910-4A20-B2D9-A81003A55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12102403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新母婴生活护理培训\n## 1.母婴生活护理的基本概念与重要性\n### 1.1母婴生活护理的定义与范围\n### 1.2母婴生活护理的重要性及影响\n### 1.3母婴生活护理与现代家庭教育的关系\n## 2.母婴生活护理的基本技能与方法\n### 2.1新生儿护理的基本技能与方法\n### 2.2婴幼儿护理的基本技能与方法\n### 2.3孕产妇护理的基本技能与方法\n## 3.母婴生活护理中的安全与风险防范\n### 3.1母婴生活护理中的安全注意事项\n### 3.2母婴生活护理中的风险防范措施\n### 3.3母婴生活护理中的紧急情况处理\n## 4.母婴生活护理中的心理护理与沟通技巧\n### 4.1母婴生活护理中的心理护理重要性\n### 4.2母婴生活护理中的沟通技巧与方法\n### 4.3母婴生活护理中的心理调适与支持\n## 5.母婴生活护理的培训与实践\n### 5.1母婴生活护理的培训内容与要求\n### 5.2母婴生活护理的实践方法与经验\n### 5.3母婴生活护理的培训效果评估与反馈\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a:t>新母婴生活护理培训</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2}"/>
        <p:cNvGrpSpPr/>
        <p:nvPr/>
      </p:nvGrpSpPr>
      <p:grpSpPr>
        <a:xfrm>
          <a:off x="0" y="0"/>
          <a:ext cx="0" cy="0"/>
        </a:xfrm>
      </p:grpSpPr>
      <p:sp>
        <p:nvSpPr>
          <p:cNvPr id="123"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900"/>
              <a:t>母婴生活护理的基本概念与重要性</a:t>
            </a:r>
            <a:endParaRPr/>
          </a:p>
        </p:txBody>
      </p:sp>
      <p:sp>
        <p:nvSpPr>
          <p:cNvPr id="12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grpSp>
        <p:nvGrpSpPr>
          <p:cNvPr id="163"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64" name=""/>
            <p:cNvGrpSpPr/>
            <p:nvPr/>
          </p:nvGrpSpPr>
          <p:grpSpPr>
            <a:xfrm>
              <a:off x="4252327" y="1207692"/>
              <a:ext cx="8485777" cy="1440001"/>
              <a:chOff x="4252327" y="1207692"/>
              <a:chExt cx="8485777" cy="1440001"/>
            </a:xfrm>
          </p:grpSpPr>
          <p:sp>
            <p:nvSpPr>
              <p:cNvPr id="165"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6"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母婴生活护理是指针对孕产妇和新生儿的生活护理服务</a:t>
                </a:r>
                <a:endParaRPr lang="en-US" altLang="zh-CN" sz="2000" b="1">
                  <a:latin typeface="Microsoft YaHei" panose="020b0503020204020204" pitchFamily="34" charset="-122"/>
                  <a:ea typeface="Microsoft YaHei" panose="020b0503020204020204" pitchFamily="34" charset="-122"/>
                </a:endParaRPr>
              </a:p>
            </p:txBody>
          </p:sp>
          <p:sp>
            <p:nvSpPr>
              <p:cNvPr id="167"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包括孕期护理、分娩期护理、产后护理和新生儿护理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涵盖生活起居、饮食营养、卫生清洁、心理调适等方面</a:t>
                </a:r>
                <a:endParaRPr/>
              </a:p>
            </p:txBody>
          </p:sp>
          <p:pic>
            <p:nvPicPr>
              <p:cNvPr id="168"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69" name=""/>
            <p:cNvGrpSpPr/>
            <p:nvPr/>
          </p:nvGrpSpPr>
          <p:grpSpPr>
            <a:xfrm>
              <a:off x="4252325" y="2998393"/>
              <a:ext cx="8485779" cy="1440000"/>
              <a:chOff x="4252325" y="2998393"/>
              <a:chExt cx="8485779" cy="1440000"/>
            </a:xfrm>
          </p:grpSpPr>
          <p:sp>
            <p:nvSpPr>
              <p:cNvPr id="170"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1"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母婴生活护理的范围广泛</a:t>
                </a:r>
                <a:endParaRPr lang="en-US" altLang="zh-CN" sz="2000" b="1">
                  <a:latin typeface="Microsoft YaHei" panose="020b0503020204020204" pitchFamily="34" charset="-122"/>
                  <a:ea typeface="Microsoft YaHei" panose="020b0503020204020204" pitchFamily="34" charset="-122"/>
                </a:endParaRPr>
              </a:p>
            </p:txBody>
          </p:sp>
          <p:sp>
            <p:nvSpPr>
              <p:cNvPr id="172"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从孕妇怀孕期间的护理开始，一直到新生儿成长发育的各个阶段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关注母婴健康，保障母婴安全，提高母婴生活质量</a:t>
                </a:r>
                <a:endParaRPr/>
              </a:p>
            </p:txBody>
          </p:sp>
          <p:pic>
            <p:nvPicPr>
              <p:cNvPr id="173"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74" name=""/>
            <p:cNvGrpSpPr/>
            <p:nvPr/>
          </p:nvGrpSpPr>
          <p:grpSpPr>
            <a:xfrm>
              <a:off x="4252323" y="4789093"/>
              <a:ext cx="8485781" cy="1440002"/>
              <a:chOff x="4252323" y="4789093"/>
              <a:chExt cx="8485781" cy="1440002"/>
            </a:xfrm>
          </p:grpSpPr>
          <p:sp>
            <p:nvSpPr>
              <p:cNvPr id="175"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6"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母婴生活护理的重要性日益凸显</a:t>
                </a:r>
                <a:endParaRPr lang="en-US" altLang="zh-CN" sz="2000" b="1">
                  <a:latin typeface="Microsoft YaHei" panose="020b0503020204020204" pitchFamily="34" charset="-122"/>
                  <a:ea typeface="Microsoft YaHei" panose="020b0503020204020204" pitchFamily="34" charset="-122"/>
                </a:endParaRPr>
              </a:p>
            </p:txBody>
          </p:sp>
          <p:sp>
            <p:nvSpPr>
              <p:cNvPr id="177"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随着人们对母婴健康的重视程度不断提高，母婴生活护理的需求日益增长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优质的母婴生活护理服务可以有效降低孕产妇和新生儿的疾病发生率，提高生活质量</a:t>
                </a:r>
                <a:endParaRPr/>
              </a:p>
            </p:txBody>
          </p:sp>
          <p:pic>
            <p:nvPicPr>
              <p:cNvPr id="178"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79"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母婴生活护理的定义与范围</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0" name="" descr="{&quot;isTemplate&quot;:true,&quot;type&quot;:3}"/>
        <p:cNvGrpSpPr/>
        <p:nvPr/>
      </p:nvGrpSpPr>
      <p:grpSpPr>
        <a:xfrm>
          <a:off x="0" y="0"/>
          <a:ext cx="0" cy="0"/>
        </a:xfrm>
      </p:grpSpPr>
      <p:pic>
        <p:nvPicPr>
          <p:cNvPr id="181"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82"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83" name="Group 2"/>
            <p:cNvGrpSpPr/>
            <p:nvPr/>
          </p:nvGrpSpPr>
          <p:grpSpPr>
            <a:xfrm>
              <a:off x="5982796" y="3116804"/>
              <a:ext cx="5783287" cy="1610798"/>
              <a:chOff x="5982796" y="3116804"/>
              <a:chExt cx="5783287" cy="1610798"/>
            </a:xfrm>
          </p:grpSpPr>
          <p:sp>
            <p:nvSpPr>
              <p:cNvPr id="184"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母婴生活护理对孕产妇的影响</a:t>
                </a:r>
                <a:endParaRPr/>
              </a:p>
            </p:txBody>
          </p:sp>
          <p:sp>
            <p:nvSpPr>
              <p:cNvPr id="185"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可以帮助孕产妇顺利度过孕期，减轻分娩痛苦，促进产后恢复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有助于预防和减少孕期并发症，保障母婴健康</a:t>
                </a:r>
                <a:endParaRPr/>
              </a:p>
            </p:txBody>
          </p:sp>
        </p:grpSp>
        <p:grpSp>
          <p:nvGrpSpPr>
            <p:cNvPr id="186" name="Group 5"/>
            <p:cNvGrpSpPr/>
            <p:nvPr/>
          </p:nvGrpSpPr>
          <p:grpSpPr>
            <a:xfrm>
              <a:off x="5982796" y="4769459"/>
              <a:ext cx="5783287" cy="1610798"/>
              <a:chOff x="5982796" y="4769459"/>
              <a:chExt cx="5783287" cy="1610798"/>
            </a:xfrm>
          </p:grpSpPr>
          <p:sp>
            <p:nvSpPr>
              <p:cNvPr id="187"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母婴生活护理对新生儿的影响</a:t>
                </a:r>
                <a:endParaRPr/>
              </a:p>
            </p:txBody>
          </p:sp>
          <p:sp>
            <p:nvSpPr>
              <p:cNvPr id="188"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可以为新生儿提供良好的生活环境和护理服务，促进新生儿健康成长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有助于预防和减少新生儿疾病，提高新生儿生存质量</a:t>
                </a:r>
                <a:endParaRPr/>
              </a:p>
            </p:txBody>
          </p:sp>
        </p:grpSp>
        <p:grpSp>
          <p:nvGrpSpPr>
            <p:cNvPr id="189" name="Group 407"/>
            <p:cNvGrpSpPr/>
            <p:nvPr/>
          </p:nvGrpSpPr>
          <p:grpSpPr>
            <a:xfrm>
              <a:off x="5982796" y="1468163"/>
              <a:ext cx="5700871" cy="1610798"/>
              <a:chOff x="5982796" y="1468163"/>
              <a:chExt cx="5700871" cy="1610798"/>
            </a:xfrm>
          </p:grpSpPr>
          <p:sp>
            <p:nvSpPr>
              <p:cNvPr id="190"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母婴生活护理对家庭和社会的影响</a:t>
                </a:r>
                <a:endParaRPr/>
              </a:p>
            </p:txBody>
          </p:sp>
          <p:sp>
            <p:nvSpPr>
              <p:cNvPr id="191"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有助于提高家庭幸福感和和谐度，促进家庭健康发展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有助于提高社会人口素质，促进社会进步和经济发展</a:t>
                </a:r>
                <a:endParaRPr/>
              </a:p>
            </p:txBody>
          </p:sp>
        </p:grpSp>
      </p:grpSp>
      <p:sp>
        <p:nvSpPr>
          <p:cNvPr id="19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母婴生活护理的重要性及影响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descr="{&quot;isTemplate&quot;:true,&quot;type&quot;:3}"/>
        <p:cNvGrpSpPr/>
        <p:nvPr/>
      </p:nvGrpSpPr>
      <p:grpSpPr>
        <a:xfrm>
          <a:off x="0" y="0"/>
          <a:ext cx="0" cy="0"/>
        </a:xfrm>
      </p:grpSpPr>
      <p:grpSp>
        <p:nvGrpSpPr>
          <p:cNvPr id="194"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95" name="Group 9"/>
            <p:cNvGrpSpPr/>
            <p:nvPr/>
          </p:nvGrpSpPr>
          <p:grpSpPr>
            <a:xfrm>
              <a:off x="5982796" y="1521950"/>
              <a:ext cx="5687135" cy="1523479"/>
              <a:chOff x="5982796" y="1521950"/>
              <a:chExt cx="5687135" cy="1523479"/>
            </a:xfrm>
          </p:grpSpPr>
          <p:sp>
            <p:nvSpPr>
              <p:cNvPr id="196"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母婴生活护理是现代家庭教育的重要组成部分</a:t>
                </a:r>
                <a:endParaRPr/>
              </a:p>
            </p:txBody>
          </p:sp>
          <p:sp>
            <p:nvSpPr>
              <p:cNvPr id="197"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涵盖生活起居、饮食营养、卫生清洁、心理调适等方面，为家庭教育提供基础保障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有助于培养婴幼儿良好的生活习惯和健康的生活方式</a:t>
                </a:r>
                <a:endParaRPr/>
              </a:p>
            </p:txBody>
          </p:sp>
        </p:grpSp>
        <p:grpSp>
          <p:nvGrpSpPr>
            <p:cNvPr id="198" name="Group 2"/>
            <p:cNvGrpSpPr/>
            <p:nvPr/>
          </p:nvGrpSpPr>
          <p:grpSpPr>
            <a:xfrm>
              <a:off x="5982796" y="3170591"/>
              <a:ext cx="5783287" cy="1523479"/>
              <a:chOff x="5982796" y="3170591"/>
              <a:chExt cx="5783287" cy="1523479"/>
            </a:xfrm>
          </p:grpSpPr>
          <p:sp>
            <p:nvSpPr>
              <p:cNvPr id="199"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母婴生活护理与家庭教育相辅相成</a:t>
                </a:r>
                <a:endParaRPr/>
              </a:p>
            </p:txBody>
          </p:sp>
          <p:sp>
            <p:nvSpPr>
              <p:cNvPr id="200"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优质的母婴生活护理服务可以为家庭教育提供良好的环境，促进婴幼儿全面发展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家庭教育中的亲子沟通和情感交流可以进一步提高母婴生活护理的质量和效果</a:t>
                </a:r>
                <a:endParaRPr/>
              </a:p>
            </p:txBody>
          </p:sp>
        </p:grpSp>
        <p:grpSp>
          <p:nvGrpSpPr>
            <p:cNvPr id="201" name="Group 5"/>
            <p:cNvGrpSpPr/>
            <p:nvPr/>
          </p:nvGrpSpPr>
          <p:grpSpPr>
            <a:xfrm>
              <a:off x="5982796" y="4823246"/>
              <a:ext cx="5783287" cy="1523479"/>
              <a:chOff x="5982796" y="4823246"/>
              <a:chExt cx="5783287" cy="1523479"/>
            </a:xfrm>
          </p:grpSpPr>
          <p:sp>
            <p:nvSpPr>
              <p:cNvPr id="202"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母婴生活护理是现代家庭教育的重要支撑</a:t>
                </a:r>
                <a:endParaRPr/>
              </a:p>
            </p:txBody>
          </p:sp>
          <p:sp>
            <p:nvSpPr>
              <p:cNvPr id="203"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有助于提高家庭教育的效果，培养健康、快乐、有竞争力的下一代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有助于提高家庭幸福感，促进社会和谐与进步</a:t>
                </a:r>
                <a:endParaRPr/>
              </a:p>
            </p:txBody>
          </p:sp>
        </p:grpSp>
      </p:grpSp>
      <p:pic>
        <p:nvPicPr>
          <p:cNvPr id="204"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0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母婴生活护理与现代家庭教育的关系</a:t>
            </a:r>
            <a:endParaRPr lang="en-US" altLang="zh-CN" sz="2800" b="1">
              <a:latin typeface="+mj-ea"/>
              <a:ea typeface="+mj-ea"/>
            </a:endParaRPr>
          </a:p>
        </p:txBody>
      </p:sp>
      <p:sp>
        <p:nvSpPr>
          <p:cNvPr id="206"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7"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8"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2}"/>
        <p:cNvGrpSpPr/>
        <p:nvPr/>
      </p:nvGrpSpPr>
      <p:grpSpPr>
        <a:xfrm>
          <a:off x="0" y="0"/>
          <a:ext cx="0" cy="0"/>
        </a:xfrm>
      </p:grpSpPr>
      <p:sp>
        <p:nvSpPr>
          <p:cNvPr id="210"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200"/>
              <a:t>母婴生活护理的基本技能与方法</a:t>
            </a:r>
            <a:endParaRPr/>
          </a:p>
        </p:txBody>
      </p:sp>
      <p:sp>
        <p:nvSpPr>
          <p:cNvPr id="21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pic>
        <p:nvPicPr>
          <p:cNvPr id="21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5" name="Group 598"/>
            <p:cNvGrpSpPr/>
            <p:nvPr/>
          </p:nvGrpSpPr>
          <p:grpSpPr>
            <a:xfrm>
              <a:off x="763829" y="1414808"/>
              <a:ext cx="6972294" cy="2337649"/>
              <a:chOff x="763829" y="1414808"/>
              <a:chExt cx="6972294" cy="2337649"/>
            </a:xfrm>
          </p:grpSpPr>
          <p:sp>
            <p:nvSpPr>
              <p:cNvPr id="21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新生儿护理的基本技能</a:t>
                </a:r>
                <a:endParaRPr/>
              </a:p>
            </p:txBody>
          </p:sp>
          <p:sp>
            <p:nvSpPr>
              <p:cNvPr id="21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掌握新生儿生命体征的测量和观察方法，如体温、呼吸、心率等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熟悉新生儿的喂养、换尿布、洗澡等日常护理操作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了解新生儿的生长发育特点和心理需求，提供个性化的护理服务</a:t>
                </a:r>
                <a:endParaRPr/>
              </a:p>
            </p:txBody>
          </p:sp>
          <p:sp>
            <p:nvSpPr>
              <p:cNvPr id="21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2" name="Group 591"/>
            <p:cNvGrpSpPr/>
            <p:nvPr/>
          </p:nvGrpSpPr>
          <p:grpSpPr>
            <a:xfrm>
              <a:off x="689593" y="3949139"/>
              <a:ext cx="7078256" cy="2128975"/>
              <a:chOff x="689593" y="3949139"/>
              <a:chExt cx="7078256" cy="2128975"/>
            </a:xfrm>
          </p:grpSpPr>
          <p:sp>
            <p:nvSpPr>
              <p:cNvPr id="22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新生儿护理的方法</a:t>
                </a:r>
                <a:endParaRPr/>
              </a:p>
            </p:txBody>
          </p:sp>
          <p:sp>
            <p:nvSpPr>
              <p:cNvPr id="22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保持新生儿居住环境的清洁和舒适，调节室内温度和湿度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定期给新生儿洗澡，保持皮肤清洁，预防皮肤感染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按时给新生儿喂奶，保证营养摄入，促进生长发育</a:t>
                </a:r>
                <a:endParaRPr/>
              </a:p>
            </p:txBody>
          </p:sp>
          <p:sp>
            <p:nvSpPr>
              <p:cNvPr id="22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新生儿护理的基本技能与方法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pic>
        <p:nvPicPr>
          <p:cNvPr id="23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3" name="Group 598"/>
            <p:cNvGrpSpPr/>
            <p:nvPr/>
          </p:nvGrpSpPr>
          <p:grpSpPr>
            <a:xfrm>
              <a:off x="763829" y="1414808"/>
              <a:ext cx="6972294" cy="2337649"/>
              <a:chOff x="763829" y="1414808"/>
              <a:chExt cx="6972294" cy="2337649"/>
            </a:xfrm>
          </p:grpSpPr>
          <p:sp>
            <p:nvSpPr>
              <p:cNvPr id="23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婴幼儿护理的基本技能</a:t>
                </a:r>
                <a:endParaRPr/>
              </a:p>
            </p:txBody>
          </p:sp>
          <p:sp>
            <p:nvSpPr>
              <p:cNvPr id="23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掌握婴幼儿生长发育特点，了解各年龄段的心理需求和生理需求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熟悉婴幼儿喂养、换尿布、洗澡、安抚等日常护理操作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了解婴幼儿常见疾病的预防和护理方法，提供个性化的护理服务</a:t>
                </a:r>
                <a:endParaRPr/>
              </a:p>
            </p:txBody>
          </p:sp>
          <p:sp>
            <p:nvSpPr>
              <p:cNvPr id="23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0" name="Group 591"/>
            <p:cNvGrpSpPr/>
            <p:nvPr/>
          </p:nvGrpSpPr>
          <p:grpSpPr>
            <a:xfrm>
              <a:off x="689593" y="3949139"/>
              <a:ext cx="7078256" cy="2128975"/>
              <a:chOff x="689593" y="3949139"/>
              <a:chExt cx="7078256" cy="2128975"/>
            </a:xfrm>
          </p:grpSpPr>
          <p:sp>
            <p:nvSpPr>
              <p:cNvPr id="24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婴幼儿护理的方法</a:t>
                </a:r>
                <a:endParaRPr/>
              </a:p>
            </p:txBody>
          </p:sp>
          <p:sp>
            <p:nvSpPr>
              <p:cNvPr id="24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根据婴幼儿的年龄和生长发育特点，提供合适的饮食和营养摄入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保持婴幼儿居住环境的清洁和舒适，调节室内温度和湿度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定期给婴幼儿进行身体检查，及时发现和处理潜在的健康问题</a:t>
                </a:r>
                <a:endParaRPr/>
              </a:p>
            </p:txBody>
          </p:sp>
          <p:sp>
            <p:nvSpPr>
              <p:cNvPr id="24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婴幼儿护理的基本技能与方法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8" name="" descr="{&quot;isTemplate&quot;:true,&quot;type&quot;:3}"/>
        <p:cNvGrpSpPr/>
        <p:nvPr/>
      </p:nvGrpSpPr>
      <p:grpSpPr>
        <a:xfrm>
          <a:off x="0" y="0"/>
          <a:ext cx="0" cy="0"/>
        </a:xfrm>
      </p:grpSpPr>
      <p:pic>
        <p:nvPicPr>
          <p:cNvPr id="24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1" name="Group 598"/>
            <p:cNvGrpSpPr/>
            <p:nvPr/>
          </p:nvGrpSpPr>
          <p:grpSpPr>
            <a:xfrm>
              <a:off x="763829" y="1414808"/>
              <a:ext cx="6972294" cy="2337649"/>
              <a:chOff x="763829" y="1414808"/>
              <a:chExt cx="6972294" cy="2337649"/>
            </a:xfrm>
          </p:grpSpPr>
          <p:sp>
            <p:nvSpPr>
              <p:cNvPr id="25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孕产妇护理的基本技能</a:t>
                </a:r>
                <a:endParaRPr/>
              </a:p>
            </p:txBody>
          </p:sp>
          <p:sp>
            <p:nvSpPr>
              <p:cNvPr id="25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掌握孕产妇生理和心理变化特点，提供个性化的护理服务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熟悉孕产妇饮食营养、运动锻炼、心理调适等护理方法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了解孕产妇常见并发症的预防和护理方法，提高孕产妇的生活质量</a:t>
                </a:r>
                <a:endParaRPr/>
              </a:p>
            </p:txBody>
          </p:sp>
          <p:sp>
            <p:nvSpPr>
              <p:cNvPr id="25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8" name="Group 591"/>
            <p:cNvGrpSpPr/>
            <p:nvPr/>
          </p:nvGrpSpPr>
          <p:grpSpPr>
            <a:xfrm>
              <a:off x="689593" y="3949139"/>
              <a:ext cx="7078256" cy="2128975"/>
              <a:chOff x="689593" y="3949139"/>
              <a:chExt cx="7078256" cy="2128975"/>
            </a:xfrm>
          </p:grpSpPr>
          <p:sp>
            <p:nvSpPr>
              <p:cNvPr id="25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孕产妇护理的方法</a:t>
                </a:r>
                <a:endParaRPr/>
              </a:p>
            </p:txBody>
          </p:sp>
          <p:sp>
            <p:nvSpPr>
              <p:cNvPr id="26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根据孕产妇的孕期和身体状况，提供合适的饮食和营养摄入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协助孕产妇进行适当的运动锻炼，促进孕产妇的身心健康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关注孕产妇的心理需求，提供心理支持和情感交流，保障孕产妇的心理健康</a:t>
                </a:r>
                <a:endParaRPr/>
              </a:p>
            </p:txBody>
          </p:sp>
          <p:sp>
            <p:nvSpPr>
              <p:cNvPr id="26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孕产妇护理的基本技能与方法</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900"/>
              <a:t>母婴生活护理中的安全与风险防范</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2"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3" name="组合 3"/>
            <p:cNvGrpSpPr/>
            <p:nvPr/>
          </p:nvGrpSpPr>
          <p:grpSpPr>
            <a:xfrm>
              <a:off x="5582412" y="1807048"/>
              <a:ext cx="5629117" cy="1487888"/>
              <a:chOff x="571500" y="1815543"/>
              <a:chExt cx="5629117" cy="1487888"/>
            </a:xfrm>
          </p:grpSpPr>
          <p:sp>
            <p:nvSpPr>
              <p:cNvPr id="14"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保持母婴生活环境的清洁和卫生</a:t>
                </a:r>
                <a:endParaRPr lang="en-US" b="1">
                  <a:solidFill>
                    <a:schemeClr val="accent1">
                      <a:alpha val="100000"/>
                    </a:schemeClr>
                  </a:solidFill>
                  <a:latin typeface="微软雅黑"/>
                  <a:ea typeface="微软雅黑"/>
                </a:endParaRPr>
              </a:p>
            </p:txBody>
          </p:sp>
          <p:sp>
            <p:nvSpPr>
              <p:cNvPr id="15"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定期清洁和消毒母婴生活用品，避免细菌和病毒感染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保持室内空气流通，避免空气污染和异味</a:t>
                </a:r>
                <a:endParaRPr/>
              </a:p>
            </p:txBody>
          </p:sp>
          <p:sp>
            <p:nvSpPr>
              <p:cNvPr id="16"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7" name="组合 7"/>
            <p:cNvGrpSpPr/>
            <p:nvPr/>
          </p:nvGrpSpPr>
          <p:grpSpPr>
            <a:xfrm>
              <a:off x="5582412" y="3393011"/>
              <a:ext cx="5629118" cy="1487888"/>
              <a:chOff x="571500" y="1815543"/>
              <a:chExt cx="5629118" cy="1487888"/>
            </a:xfrm>
          </p:grpSpPr>
          <p:sp>
            <p:nvSpPr>
              <p:cNvPr id="18"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注意母婴生活护理中的操作规范</a:t>
                </a:r>
                <a:endParaRPr lang="en-US" b="1">
                  <a:solidFill>
                    <a:schemeClr val="accent1">
                      <a:alpha val="100000"/>
                    </a:schemeClr>
                  </a:solidFill>
                  <a:latin typeface="微软雅黑"/>
                  <a:ea typeface="微软雅黑"/>
                </a:endParaRPr>
              </a:p>
            </p:txBody>
          </p:sp>
          <p:sp>
            <p:nvSpPr>
              <p:cNvPr id="19"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严格按照护理操作流程进行，避免误操作和事故发生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使用符合卫生标准的护理用品，避免劣质产品对母婴造成伤害</a:t>
                </a:r>
                <a:endParaRPr/>
              </a:p>
            </p:txBody>
          </p:sp>
          <p:sp>
            <p:nvSpPr>
              <p:cNvPr id="20"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 name="组合 11"/>
            <p:cNvGrpSpPr/>
            <p:nvPr/>
          </p:nvGrpSpPr>
          <p:grpSpPr>
            <a:xfrm>
              <a:off x="5582412" y="4978974"/>
              <a:ext cx="5629118" cy="1487888"/>
              <a:chOff x="571500" y="1815543"/>
              <a:chExt cx="5629118" cy="1487888"/>
            </a:xfrm>
          </p:grpSpPr>
          <p:sp>
            <p:nvSpPr>
              <p:cNvPr id="22"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关注母婴生活护理中的安全防护</a:t>
                </a:r>
                <a:endParaRPr lang="en-US" b="1">
                  <a:solidFill>
                    <a:schemeClr val="accent1">
                      <a:alpha val="100000"/>
                    </a:schemeClr>
                  </a:solidFill>
                  <a:latin typeface="微软雅黑"/>
                  <a:ea typeface="微软雅黑"/>
                </a:endParaRPr>
              </a:p>
            </p:txBody>
          </p:sp>
          <p:sp>
            <p:nvSpPr>
              <p:cNvPr id="23"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遵循安全操作规程，提高护理人员的安全意识和自我保护能力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配备安全防护用品，如手套、口罩等，降低护理过程中的安全风险</a:t>
                </a:r>
                <a:endParaRPr/>
              </a:p>
            </p:txBody>
          </p:sp>
          <p:sp>
            <p:nvSpPr>
              <p:cNvPr id="24"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母婴生活护理中的安全注意事项</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https://d.book118.com/666121024034010054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新母婴生活护理培训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2024-09-21T05:28:58.080</cp:lastPrinted>
  <dcterms:created xsi:type="dcterms:W3CDTF">2024-09-20T21:28:58Z</dcterms:created>
  <dcterms:modified xsi:type="dcterms:W3CDTF">2024-09-20T21:28:59Z</dcterms:modified>
</cp:coreProperties>
</file>