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1012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04.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F70D42-F3EA-4CC4-B1C7-5CE1DCC362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C0A390-D5C0-49BB-A952-E37FB90B0B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5716D6-BDF4-47F9-94A6-BBD9658ECF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B404DF-C720-4CDC-9006-284B9B9942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2F929C3-38B2-4C53-94B8-095CEBC4C6F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403650-2EB0-4F3F-A550-4BA44CB48C9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B7EC53-0095-4C8F-ADE4-155C0FDD8C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255DE8-C4A0-4347-9C8A-48B2716870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91B1B7-9625-4D27-AC82-9D92F3E3F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B7065D-316F-48A2-BC62-08FAE0CFC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74EA51-3F30-4E2B-8BCF-7232FB800D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10119" r:id="rId2"/>
    <p:sldLayoutId id="2147510120" r:id="rId3"/>
    <p:sldLayoutId id="2147510121" r:id="rId4"/>
    <p:sldLayoutId id="2147510122" r:id="rId5"/>
    <p:sldLayoutId id="2147510123" r:id="rId6"/>
    <p:sldLayoutId id="2147510124" r:id="rId7"/>
    <p:sldLayoutId id="2147510125" r:id="rId8"/>
    <p:sldLayoutId id="2147510126" r:id="rId9"/>
    <p:sldLayoutId id="2147510127" r:id="rId10"/>
    <p:sldLayoutId id="2147510128" r:id="rId11"/>
  </p:sldLayoutIdLst>
  <p:transition/>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7.xml" /><Relationship Id="rId11" Type="http://schemas.openxmlformats.org/officeDocument/2006/relationships/tags" Target="../tags/tag118.xml" /><Relationship Id="rId12" Type="http://schemas.openxmlformats.org/officeDocument/2006/relationships/tags" Target="../tags/tag119.xml" /><Relationship Id="rId13" Type="http://schemas.openxmlformats.org/officeDocument/2006/relationships/tags" Target="../tags/tag120.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 Id="rId7" Type="http://schemas.openxmlformats.org/officeDocument/2006/relationships/tags" Target="../tags/tag138.xml" /><Relationship Id="rId8" Type="http://schemas.openxmlformats.org/officeDocument/2006/relationships/tags" Target="../tags/tag139.xml" /><Relationship Id="rId9" Type="http://schemas.openxmlformats.org/officeDocument/2006/relationships/tags" Target="../tags/tag1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3.xml" /><Relationship Id="rId11" Type="http://schemas.openxmlformats.org/officeDocument/2006/relationships/tags" Target="../tags/tag174.xml" /><Relationship Id="rId12" Type="http://schemas.openxmlformats.org/officeDocument/2006/relationships/tags" Target="../tags/tag175.xml" /><Relationship Id="rId13" Type="http://schemas.openxmlformats.org/officeDocument/2006/relationships/tags" Target="../tags/tag176.xml" /><Relationship Id="rId2" Type="http://schemas.openxmlformats.org/officeDocument/2006/relationships/tags" Target="../tags/tag165.xml" /><Relationship Id="rId3" Type="http://schemas.openxmlformats.org/officeDocument/2006/relationships/tags" Target="../tags/tag166.xml" /><Relationship Id="rId4" Type="http://schemas.openxmlformats.org/officeDocument/2006/relationships/tags" Target="../tags/tag167.xml" /><Relationship Id="rId5" Type="http://schemas.openxmlformats.org/officeDocument/2006/relationships/tags" Target="../tags/tag168.xml" /><Relationship Id="rId6" Type="http://schemas.openxmlformats.org/officeDocument/2006/relationships/tags" Target="../tags/tag169.xml" /><Relationship Id="rId7" Type="http://schemas.openxmlformats.org/officeDocument/2006/relationships/tags" Target="../tags/tag170.xml" /><Relationship Id="rId8" Type="http://schemas.openxmlformats.org/officeDocument/2006/relationships/tags" Target="../tags/tag171.xml" /><Relationship Id="rId9" Type="http://schemas.openxmlformats.org/officeDocument/2006/relationships/tags" Target="../tags/tag1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5.xml" /><Relationship Id="rId11" Type="http://schemas.openxmlformats.org/officeDocument/2006/relationships/tags" Target="../tags/tag186.xml" /><Relationship Id="rId12" Type="http://schemas.openxmlformats.org/officeDocument/2006/relationships/tags" Target="../tags/tag187.xml" /><Relationship Id="rId13" Type="http://schemas.openxmlformats.org/officeDocument/2006/relationships/tags" Target="../tags/tag188.xml" /><Relationship Id="rId14" Type="http://schemas.openxmlformats.org/officeDocument/2006/relationships/tags" Target="../tags/tag189.xml" /><Relationship Id="rId15" Type="http://schemas.openxmlformats.org/officeDocument/2006/relationships/tags" Target="../tags/tag190.xml" /><Relationship Id="rId16" Type="http://schemas.openxmlformats.org/officeDocument/2006/relationships/tags" Target="../tags/tag191.xml" /><Relationship Id="rId17" Type="http://schemas.openxmlformats.org/officeDocument/2006/relationships/tags" Target="../tags/tag192.xml" /><Relationship Id="rId18" Type="http://schemas.openxmlformats.org/officeDocument/2006/relationships/tags" Target="../tags/tag193.xml" /><Relationship Id="rId19" Type="http://schemas.openxmlformats.org/officeDocument/2006/relationships/tags" Target="../tags/tag194.xml" /><Relationship Id="rId2" Type="http://schemas.openxmlformats.org/officeDocument/2006/relationships/tags" Target="../tags/tag177.xml" /><Relationship Id="rId20" Type="http://schemas.openxmlformats.org/officeDocument/2006/relationships/tags" Target="../tags/tag195.xml" /><Relationship Id="rId21" Type="http://schemas.openxmlformats.org/officeDocument/2006/relationships/tags" Target="../tags/tag196.xml" /><Relationship Id="rId3" Type="http://schemas.openxmlformats.org/officeDocument/2006/relationships/tags" Target="../tags/tag178.xml" /><Relationship Id="rId4" Type="http://schemas.openxmlformats.org/officeDocument/2006/relationships/tags" Target="../tags/tag179.xml" /><Relationship Id="rId5" Type="http://schemas.openxmlformats.org/officeDocument/2006/relationships/tags" Target="../tags/tag180.xml" /><Relationship Id="rId6" Type="http://schemas.openxmlformats.org/officeDocument/2006/relationships/tags" Target="../tags/tag181.xml" /><Relationship Id="rId7" Type="http://schemas.openxmlformats.org/officeDocument/2006/relationships/tags" Target="../tags/tag182.xml" /><Relationship Id="rId8" Type="http://schemas.openxmlformats.org/officeDocument/2006/relationships/tags" Target="../tags/tag183.xml" /><Relationship Id="rId9" Type="http://schemas.openxmlformats.org/officeDocument/2006/relationships/tags" Target="../tags/tag18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155210215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lstStyle/>
          <a:p>
            <a:r>
              <a:rPr lang="zh-CN" altLang="en-US"/>
              <a:t>绩效激励制度</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endParaRPr lang="zh-CN" altLang="en-US"/>
          </a:p>
        </p:txBody>
      </p:sp>
    </p:spTree>
    <p:custDataLst>
      <p:tags r:id="rId7"/>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开篇语</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绩效激励制度的概念和作用</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绩效评估的方法和指标</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激励的方式和手段</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绩效激励制度的实施和管理</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绩效激励制度的效果评估和改进</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开篇语</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绩效激励制度的概念和作用</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874" name="标题 1"/>
          <p:cNvSpPr>
            <a:spLocks noGrp="1"/>
          </p:cNvSpPr>
          <p:nvPr>
            <p:ph type="title"/>
          </p:nvPr>
        </p:nvSpPr>
        <p:spPr/>
        <p:txBody>
          <a:bodyPr/>
          <a:lstStyle/>
          <a:p>
            <a:r>
              <a:rPr lang="zh-CN" altLang="en-US"/>
              <a:t>绩效激励制度的定义</a:t>
            </a:r>
            <a:endParaRPr lang="zh-CN" altLang="en-US"/>
          </a:p>
        </p:txBody>
      </p:sp>
      <p:sp>
        <p:nvSpPr>
          <p:cNvPr id="104887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87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绩效激励制度是一种通过奖励和惩罚措施来激励员工提高工作绩效的管理制度。</a:t>
            </a:r>
            <a:endParaRPr lang="zh-CN" altLang="en-US" sz="2000" spc="150">
              <a:solidFill>
                <a:schemeClr val="tx1">
                  <a:lumMod val="75000"/>
                  <a:lumOff val="25000"/>
                </a:schemeClr>
              </a:solidFill>
              <a:latin typeface="+mn-ea"/>
              <a:sym typeface="+mn-ea"/>
            </a:endParaRPr>
          </a:p>
        </p:txBody>
      </p:sp>
      <p:sp>
        <p:nvSpPr>
          <p:cNvPr id="104888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88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88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它旨在激发员工的积极性和创造力，提高组织整体绩效和竞争力。</a:t>
            </a:r>
            <a:endParaRPr lang="zh-CN" altLang="en-US" sz="2000" spc="150">
              <a:solidFill>
                <a:schemeClr val="tx1">
                  <a:lumMod val="75000"/>
                  <a:lumOff val="25000"/>
                </a:schemeClr>
              </a:solidFill>
              <a:latin typeface="+mn-ea"/>
              <a:sym typeface="+mn-ea"/>
            </a:endParaRPr>
          </a:p>
        </p:txBody>
      </p:sp>
      <p:sp>
        <p:nvSpPr>
          <p:cNvPr id="104888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88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89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绩效激励制度通常包括个人和团队两个层面，以全面评估员工的贡献和表现。</a:t>
            </a:r>
            <a:endParaRPr lang="zh-CN" altLang="en-US" sz="2000" spc="150">
              <a:solidFill>
                <a:schemeClr val="tx1">
                  <a:lumMod val="75000"/>
                  <a:lumOff val="25000"/>
                </a:schemeClr>
              </a:solidFill>
              <a:latin typeface="+mn-ea"/>
              <a:sym typeface="+mn-ea"/>
            </a:endParaRPr>
          </a:p>
        </p:txBody>
      </p:sp>
      <p:sp>
        <p:nvSpPr>
          <p:cNvPr id="1048892"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89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89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绩效激励制度需要与企业的战略目标相一致，并根据实际情况进行调整和完善。</a:t>
            </a:r>
            <a:endParaRPr lang="zh-CN" altLang="en-US" sz="2000" spc="150">
              <a:solidFill>
                <a:schemeClr val="tx1">
                  <a:lumMod val="75000"/>
                  <a:lumOff val="25000"/>
                </a:schemeClr>
              </a:solidFill>
              <a:latin typeface="+mn-ea"/>
              <a:sym typeface="+mn-ea"/>
            </a:endParaRPr>
          </a:p>
        </p:txBody>
      </p:sp>
      <p:sp>
        <p:nvSpPr>
          <p:cNvPr id="104889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32" name="标题 1"/>
          <p:cNvSpPr>
            <a:spLocks noGrp="1"/>
          </p:cNvSpPr>
          <p:nvPr>
            <p:ph type="title"/>
          </p:nvPr>
        </p:nvSpPr>
        <p:spPr/>
        <p:txBody>
          <a:bodyPr/>
          <a:lstStyle/>
          <a:p>
            <a:r>
              <a:rPr lang="zh-CN" altLang="en-US"/>
              <a:t>绩效激励制度的目的和意义</a:t>
            </a:r>
            <a:endParaRPr lang="zh-CN" altLang="en-US"/>
          </a:p>
        </p:txBody>
      </p:sp>
      <p:sp>
        <p:nvSpPr>
          <p:cNvPr id="1048934"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36"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38"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提高员工工作积极性和主动性</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40"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42"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44"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促进企业目标的实现</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46"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48"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50"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增强员工归属感和忠诚度</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8952"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54"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8956"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提升企业整体绩效水平</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90" name="标题 1"/>
          <p:cNvSpPr>
            <a:spLocks noGrp="1"/>
          </p:cNvSpPr>
          <p:nvPr>
            <p:ph type="title"/>
          </p:nvPr>
        </p:nvSpPr>
        <p:spPr/>
        <p:txBody>
          <a:bodyPr/>
          <a:lstStyle/>
          <a:p>
            <a:r>
              <a:rPr lang="zh-CN" altLang="en-US"/>
              <a:t>绩效激励制度的原则</a:t>
            </a:r>
            <a:endParaRPr lang="zh-CN" altLang="en-US"/>
          </a:p>
        </p:txBody>
      </p:sp>
      <p:sp>
        <p:nvSpPr>
          <p:cNvPr id="1048992"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94"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8996"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8998"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00"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02"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04"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06"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08"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激励与约束相结合原则：在激励员工的同时，也要对其行为进行必要的约束。</a:t>
            </a:r>
            <a:endParaRPr lang="zh-CN" altLang="en-US" sz="2400">
              <a:latin typeface="+mn-ea"/>
              <a:ea typeface="+mn-ea"/>
            </a:endParaRPr>
          </a:p>
        </p:txBody>
      </p:sp>
      <p:sp>
        <p:nvSpPr>
          <p:cNvPr id="1049010"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灵活性原则：根据不同员工的需求和组织内外部环境的变化，对激励制度进行调整和优化。</a:t>
            </a:r>
            <a:endParaRPr lang="zh-CN" altLang="en-US" sz="2400">
              <a:latin typeface="+mn-ea"/>
              <a:ea typeface="+mn-ea"/>
            </a:endParaRPr>
          </a:p>
        </p:txBody>
      </p:sp>
      <p:sp>
        <p:nvSpPr>
          <p:cNvPr id="1049012"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公平原则：确保激励制度对所有员工一视同仁，避免产生不公平感。</a:t>
            </a:r>
            <a:endParaRPr lang="zh-CN" altLang="en-US" sz="2400">
              <a:latin typeface="+mn-ea"/>
              <a:ea typeface="+mn-ea"/>
            </a:endParaRPr>
          </a:p>
        </p:txBody>
      </p:sp>
      <p:sp>
        <p:nvSpPr>
          <p:cNvPr id="1049014"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目标导向原则：激励制度应与组织目标相一致，引导员工为实现目标而努力。</a:t>
            </a:r>
            <a:endParaRPr lang="zh-CN" altLang="en-US" sz="2400">
              <a:latin typeface="+mn-ea"/>
              <a:ea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48" name="标题"/>
          <p:cNvSpPr>
            <a:spLocks noGrp="1"/>
          </p:cNvSpPr>
          <p:nvPr>
            <p:ph type="title"/>
            <p:custDataLst>
              <p:tags r:id="rId2"/>
            </p:custDataLst>
          </p:nvPr>
        </p:nvSpPr>
        <p:spPr>
          <a:xfrm>
            <a:off x="825361" y="3133103"/>
            <a:ext cx="6367550" cy="1743697"/>
          </a:xfrm>
        </p:spPr>
        <p:txBody>
          <a:bodyPr/>
          <a:lstStyle/>
          <a:p>
            <a:r>
              <a:rPr lang="zh-CN" altLang="en-US"/>
              <a:t>绩效评估的方法和指标</a:t>
            </a:r>
            <a:endParaRPr lang="zh-CN" altLang="en-US"/>
          </a:p>
        </p:txBody>
      </p:sp>
      <p:sp>
        <p:nvSpPr>
          <p:cNvPr id="1049050"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072" name="标题 1"/>
          <p:cNvSpPr>
            <a:spLocks noGrp="1"/>
          </p:cNvSpPr>
          <p:nvPr>
            <p:ph type="title"/>
          </p:nvPr>
        </p:nvSpPr>
        <p:spPr/>
        <p:txBody>
          <a:bodyPr/>
          <a:lstStyle/>
          <a:p>
            <a:r>
              <a:rPr lang="zh-CN" altLang="en-US"/>
              <a:t>绩效评估的流程</a:t>
            </a:r>
            <a:endParaRPr lang="zh-CN" altLang="en-US"/>
          </a:p>
        </p:txBody>
      </p:sp>
      <p:sp>
        <p:nvSpPr>
          <p:cNvPr id="1049074" name="矩形 31"/>
          <p:cNvSpPr/>
          <p:nvPr>
            <p:custDataLst>
              <p:tags r:id="rId2"/>
            </p:custDataLst>
          </p:nvPr>
        </p:nvSpPr>
        <p:spPr>
          <a:xfrm>
            <a:off x="3353427" y="1364400"/>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制定评估标准：根据企业战略和目标，制定具体的评估指标和标准。</a:t>
            </a:r>
            <a:endParaRPr lang="zh-CN" altLang="en-US" sz="1200" spc="150">
              <a:solidFill>
                <a:schemeClr val="tx1">
                  <a:lumMod val="65000"/>
                  <a:lumOff val="35000"/>
                </a:schemeClr>
              </a:solidFill>
              <a:latin typeface="+mn-ea"/>
              <a:sym typeface="+mn-ea"/>
            </a:endParaRPr>
          </a:p>
        </p:txBody>
      </p:sp>
      <p:sp>
        <p:nvSpPr>
          <p:cNvPr id="1049076" name="矩形 4"/>
          <p:cNvSpPr/>
          <p:nvPr>
            <p:custDataLst>
              <p:tags r:id="rId3"/>
            </p:custDataLst>
          </p:nvPr>
        </p:nvSpPr>
        <p:spPr>
          <a:xfrm>
            <a:off x="3353427" y="2356206"/>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设定权重：根据各项指标的重要程度，为其设定合理的权重。</a:t>
            </a:r>
            <a:endParaRPr lang="zh-CN" altLang="en-US" sz="1200" spc="150">
              <a:solidFill>
                <a:schemeClr val="tx1">
                  <a:lumMod val="65000"/>
                  <a:lumOff val="35000"/>
                </a:schemeClr>
              </a:solidFill>
              <a:latin typeface="+mn-ea"/>
              <a:sym typeface="+mn-ea"/>
            </a:endParaRPr>
          </a:p>
        </p:txBody>
      </p:sp>
      <p:sp>
        <p:nvSpPr>
          <p:cNvPr id="1049078" name="矩形 5"/>
          <p:cNvSpPr/>
          <p:nvPr>
            <p:custDataLst>
              <p:tags r:id="rId4"/>
            </p:custDataLst>
          </p:nvPr>
        </p:nvSpPr>
        <p:spPr>
          <a:xfrm>
            <a:off x="3353427" y="3348012"/>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收集数据：通过各种途径收集员工的绩效数据，如工作报告、同事评价等。</a:t>
            </a:r>
            <a:endParaRPr lang="zh-CN" altLang="en-US" sz="1200" spc="150">
              <a:solidFill>
                <a:schemeClr val="tx1">
                  <a:lumMod val="65000"/>
                  <a:lumOff val="35000"/>
                </a:schemeClr>
              </a:solidFill>
              <a:latin typeface="+mn-ea"/>
              <a:sym typeface="+mn-ea"/>
            </a:endParaRPr>
          </a:p>
        </p:txBody>
      </p:sp>
      <p:sp>
        <p:nvSpPr>
          <p:cNvPr id="1049080" name="矩形 7"/>
          <p:cNvSpPr/>
          <p:nvPr>
            <p:custDataLst>
              <p:tags r:id="rId5"/>
            </p:custDataLst>
          </p:nvPr>
        </p:nvSpPr>
        <p:spPr>
          <a:xfrm>
            <a:off x="3353427" y="4339818"/>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评估打分：根据收集的数据和标准，对员工的绩效进行评估打分。</a:t>
            </a:r>
            <a:endParaRPr lang="zh-CN" altLang="en-US" sz="1200" spc="150">
              <a:solidFill>
                <a:schemeClr val="tx1">
                  <a:lumMod val="65000"/>
                  <a:lumOff val="35000"/>
                </a:schemeClr>
              </a:solidFill>
              <a:latin typeface="+mn-ea"/>
              <a:sym typeface="+mn-ea"/>
            </a:endParaRPr>
          </a:p>
        </p:txBody>
      </p:sp>
      <p:sp>
        <p:nvSpPr>
          <p:cNvPr id="1049082" name="矩形 3"/>
          <p:cNvSpPr/>
          <p:nvPr>
            <p:custDataLst>
              <p:tags r:id="rId6"/>
            </p:custDataLst>
          </p:nvPr>
        </p:nvSpPr>
        <p:spPr>
          <a:xfrm>
            <a:off x="3353427" y="5331624"/>
            <a:ext cx="5485952" cy="84597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反馈与改进：将评估结果反馈给员工，并针对不足之处提出改进建议。</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16" name="标题 1"/>
          <p:cNvSpPr>
            <a:spLocks noGrp="1"/>
          </p:cNvSpPr>
          <p:nvPr>
            <p:ph type="title"/>
          </p:nvPr>
        </p:nvSpPr>
        <p:spPr/>
        <p:txBody>
          <a:bodyPr/>
          <a:lstStyle/>
          <a:p>
            <a:r>
              <a:rPr lang="zh-CN" altLang="en-US"/>
              <a:t>绩效评估的指标体系</a:t>
            </a:r>
            <a:endParaRPr lang="zh-CN" altLang="en-US"/>
          </a:p>
        </p:txBody>
      </p:sp>
      <p:sp>
        <p:nvSpPr>
          <p:cNvPr id="1049118"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0"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2"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业绩指标：衡量员工的工作成果和贡献</a:t>
            </a:r>
            <a:endParaRPr lang="zh-CN" altLang="en-US" sz="2000" spc="150">
              <a:solidFill>
                <a:schemeClr val="tx1">
                  <a:lumMod val="85000"/>
                  <a:lumOff val="15000"/>
                </a:schemeClr>
              </a:solidFill>
              <a:latin typeface="+mn-ea"/>
              <a:sym typeface="+mn-ea"/>
            </a:endParaRPr>
          </a:p>
        </p:txBody>
      </p:sp>
      <p:sp>
        <p:nvSpPr>
          <p:cNvPr id="1049124"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28"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能力指标：评估员工的技能、知识和态度</a:t>
            </a:r>
            <a:endParaRPr lang="zh-CN" altLang="en-US" sz="2000" spc="150">
              <a:solidFill>
                <a:schemeClr val="tx1">
                  <a:lumMod val="85000"/>
                  <a:lumOff val="15000"/>
                </a:schemeClr>
              </a:solidFill>
              <a:latin typeface="+mn-ea"/>
              <a:sym typeface="+mn-ea"/>
            </a:endParaRPr>
          </a:p>
        </p:txBody>
      </p:sp>
      <p:sp>
        <p:nvSpPr>
          <p:cNvPr id="1049130"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2"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4"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态度指标：考察员工的工作态度和职业精神</a:t>
            </a:r>
            <a:endParaRPr lang="zh-CN" altLang="en-US" sz="2000" spc="150">
              <a:solidFill>
                <a:schemeClr val="tx1">
                  <a:lumMod val="85000"/>
                  <a:lumOff val="15000"/>
                </a:schemeClr>
              </a:solidFill>
              <a:latin typeface="+mn-ea"/>
              <a:sym typeface="+mn-ea"/>
            </a:endParaRPr>
          </a:p>
        </p:txBody>
      </p:sp>
      <p:sp>
        <p:nvSpPr>
          <p:cNvPr id="1049136"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38"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0"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潜力指标：预测员工的未来发展和提升空间</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174" name="标题 1"/>
          <p:cNvSpPr>
            <a:spLocks noGrp="1"/>
          </p:cNvSpPr>
          <p:nvPr>
            <p:ph type="title"/>
          </p:nvPr>
        </p:nvSpPr>
        <p:spPr/>
        <p:txBody>
          <a:bodyPr/>
          <a:lstStyle/>
          <a:p>
            <a:r>
              <a:rPr lang="zh-CN" altLang="en-US"/>
              <a:t>绩效评估的方法和工具</a:t>
            </a:r>
            <a:endParaRPr lang="zh-CN" altLang="en-US"/>
          </a:p>
        </p:txBody>
      </p:sp>
      <p:sp>
        <p:nvSpPr>
          <p:cNvPr id="1049176"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目标管理法：通过制定明确的目标，对员工的工作进行评估和考核</a:t>
            </a:r>
            <a:endParaRPr lang="zh-CN" altLang="en-US" sz="1200" spc="150">
              <a:solidFill>
                <a:schemeClr val="tx1">
                  <a:lumMod val="85000"/>
                  <a:lumOff val="15000"/>
                </a:schemeClr>
              </a:solidFill>
              <a:latin typeface="+mn-ea"/>
              <a:sym typeface="+mn-ea"/>
            </a:endParaRPr>
          </a:p>
        </p:txBody>
      </p:sp>
      <p:sp>
        <p:nvSpPr>
          <p:cNvPr id="1049178"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0"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2"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360度反馈法：从多个角度获取员工的绩效信息，包括上级、下级、同事等</a:t>
            </a:r>
            <a:endParaRPr lang="zh-CN" altLang="en-US" sz="1200" spc="150">
              <a:solidFill>
                <a:schemeClr val="tx1">
                  <a:lumMod val="85000"/>
                  <a:lumOff val="15000"/>
                </a:schemeClr>
              </a:solidFill>
              <a:latin typeface="+mn-ea"/>
              <a:sym typeface="+mn-ea"/>
            </a:endParaRPr>
          </a:p>
        </p:txBody>
      </p:sp>
      <p:sp>
        <p:nvSpPr>
          <p:cNvPr id="1049184"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6"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88"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关键绩效指标法：根据企业的战略目标，制定具体的绩效指标，对员工的工作进行评估</a:t>
            </a:r>
            <a:endParaRPr lang="zh-CN" altLang="en-US" sz="1200" spc="150">
              <a:solidFill>
                <a:schemeClr val="tx1">
                  <a:lumMod val="85000"/>
                  <a:lumOff val="15000"/>
                </a:schemeClr>
              </a:solidFill>
              <a:latin typeface="+mn-ea"/>
              <a:sym typeface="+mn-ea"/>
            </a:endParaRPr>
          </a:p>
        </p:txBody>
      </p:sp>
      <p:sp>
        <p:nvSpPr>
          <p:cNvPr id="1049190"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2"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4"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平衡计分卡法：从财务、客户、内部运营、学习与成长四个角度出发，制定绩效指标并进行评估</a:t>
            </a:r>
            <a:endParaRPr lang="zh-CN" altLang="en-US" sz="1200" spc="150">
              <a:solidFill>
                <a:schemeClr val="tx1">
                  <a:lumMod val="85000"/>
                  <a:lumOff val="15000"/>
                </a:schemeClr>
              </a:solidFill>
              <a:latin typeface="+mn-ea"/>
              <a:sym typeface="+mn-ea"/>
            </a:endParaRPr>
          </a:p>
        </p:txBody>
      </p:sp>
      <p:sp>
        <p:nvSpPr>
          <p:cNvPr id="1049196"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98"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32" name="标题 1"/>
          <p:cNvSpPr>
            <a:spLocks noGrp="1"/>
          </p:cNvSpPr>
          <p:nvPr>
            <p:ph type="title"/>
          </p:nvPr>
        </p:nvSpPr>
        <p:spPr/>
        <p:txBody>
          <a:bodyPr/>
          <a:lstStyle/>
          <a:p>
            <a:r>
              <a:rPr lang="zh-CN" altLang="en-US"/>
              <a:t>绩效评估的周期和频次</a:t>
            </a:r>
            <a:endParaRPr lang="zh-CN" altLang="en-US"/>
          </a:p>
        </p:txBody>
      </p:sp>
      <p:sp>
        <p:nvSpPr>
          <p:cNvPr id="1049234"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6"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8"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0"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2"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4"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6"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48"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定期评估：每年、季度、月等固定时间节点进行评估</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5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周期性评估：按照组织需求和员工发展阶段进行周期性评估</a:t>
            </a:r>
            <a:endParaRPr sz="2000" err="1">
              <a:solidFill>
                <a:schemeClr val="tx1">
                  <a:lumMod val="75000"/>
                  <a:lumOff val="25000"/>
                </a:schemeClr>
              </a:solidFill>
              <a:latin typeface="+mn-ea"/>
              <a:ea typeface="+mn-ea"/>
              <a:cs typeface="+mn-ea"/>
              <a:sym typeface="+mn-lt"/>
            </a:endParaRPr>
          </a:p>
        </p:txBody>
      </p:sp>
      <p:sp>
        <p:nvSpPr>
          <p:cNvPr id="1049254"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6"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58"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60"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2"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4"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6"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68"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灵活性评估：根据员工表现和业绩情况进行灵活调整评估周期和频次</a:t>
            </a:r>
            <a:endParaRPr sz="2000" err="1">
              <a:solidFill>
                <a:schemeClr val="tx1">
                  <a:lumMod val="75000"/>
                  <a:lumOff val="25000"/>
                </a:schemeClr>
              </a:solidFill>
              <a:latin typeface="+mn-ea"/>
              <a:ea typeface="+mn-ea"/>
              <a:cs typeface="+mn-ea"/>
              <a:sym typeface="+mn-lt"/>
            </a:endParaRPr>
          </a:p>
        </p:txBody>
      </p:sp>
      <p:sp>
        <p:nvSpPr>
          <p:cNvPr id="104927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实时评估：根据项目进展或紧急情况进行实时评估</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06" name="标题"/>
          <p:cNvSpPr>
            <a:spLocks noGrp="1"/>
          </p:cNvSpPr>
          <p:nvPr>
            <p:ph type="title"/>
            <p:custDataLst>
              <p:tags r:id="rId2"/>
            </p:custDataLst>
          </p:nvPr>
        </p:nvSpPr>
        <p:spPr>
          <a:xfrm>
            <a:off x="825361" y="3133103"/>
            <a:ext cx="6367550" cy="1743697"/>
          </a:xfrm>
        </p:spPr>
        <p:txBody>
          <a:bodyPr/>
          <a:lstStyle/>
          <a:p>
            <a:r>
              <a:rPr lang="zh-CN" altLang="en-US"/>
              <a:t>激励的方式和手段</a:t>
            </a:r>
            <a:endParaRPr lang="zh-CN" altLang="en-US"/>
          </a:p>
        </p:txBody>
      </p:sp>
      <p:sp>
        <p:nvSpPr>
          <p:cNvPr id="104930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30" name="标题 1"/>
          <p:cNvSpPr>
            <a:spLocks noGrp="1"/>
          </p:cNvSpPr>
          <p:nvPr>
            <p:ph type="title"/>
          </p:nvPr>
        </p:nvSpPr>
        <p:spPr/>
        <p:txBody>
          <a:bodyPr/>
          <a:lstStyle/>
          <a:p>
            <a:r>
              <a:rPr lang="zh-CN" altLang="en-US"/>
              <a:t>物质激励的方式和手段</a:t>
            </a:r>
            <a:endParaRPr lang="zh-CN" altLang="en-US"/>
          </a:p>
        </p:txBody>
      </p:sp>
      <p:sp>
        <p:nvSpPr>
          <p:cNvPr id="104933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奖金制度：根据员工的工作表现和业绩给予奖金奖励</a:t>
            </a:r>
            <a:endParaRPr lang="zh-CN" altLang="en-US" sz="1200" spc="150">
              <a:solidFill>
                <a:schemeClr val="tx1">
                  <a:lumMod val="65000"/>
                  <a:lumOff val="35000"/>
                </a:schemeClr>
              </a:solidFill>
              <a:latin typeface="+mn-ea"/>
              <a:sym typeface="+mn-ea"/>
            </a:endParaRPr>
          </a:p>
        </p:txBody>
      </p:sp>
      <p:sp>
        <p:nvSpPr>
          <p:cNvPr id="1049334"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福利制度：提供员工福利，如医疗保险、住房补贴等</a:t>
            </a:r>
            <a:endParaRPr lang="zh-CN" altLang="en-US" sz="1200" spc="150">
              <a:solidFill>
                <a:schemeClr val="tx1">
                  <a:lumMod val="65000"/>
                  <a:lumOff val="35000"/>
                </a:schemeClr>
              </a:solidFill>
              <a:latin typeface="+mn-ea"/>
              <a:sym typeface="+mn-ea"/>
            </a:endParaRPr>
          </a:p>
        </p:txBody>
      </p:sp>
      <p:sp>
        <p:nvSpPr>
          <p:cNvPr id="104933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薪酬制度：根据员工的工作能力和市场行情确定薪酬水平</a:t>
            </a:r>
            <a:endParaRPr lang="zh-CN" altLang="en-US" sz="1200" spc="150">
              <a:solidFill>
                <a:schemeClr val="tx1">
                  <a:lumMod val="65000"/>
                  <a:lumOff val="35000"/>
                </a:schemeClr>
              </a:solidFill>
              <a:latin typeface="+mn-ea"/>
              <a:sym typeface="+mn-ea"/>
            </a:endParaRPr>
          </a:p>
        </p:txBody>
      </p:sp>
      <p:sp>
        <p:nvSpPr>
          <p:cNvPr id="104933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股票期权：给予员工一定数量的股票期权，激励员工长期为公司服务</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https://d.book118.com/666155210215010051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5.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4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47.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4*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5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9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99.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0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nSpc>
            <a:spcPct val="100000"/>
          </a:lnSpc>
          <a:defRPr altLang="en-US" b="1" dirty="0" lang="zh-CN" spc="300">
            <a:solidFill>
              <a:schemeClr val="tx1">
                <a:lumMod val="85000"/>
                <a:lumOff val="15000"/>
              </a:schemeClr>
            </a:solidFill>
            <a:latin typeface="+mj-ea"/>
            <a:ea typeface="+mj-ea"/>
          </a:defRPr>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15</vt:i4>
      </vt:variant>
    </vt:vector>
  </HeadingPairs>
  <TitlesOfParts>
    <vt:vector baseType="lpstr" size="22">
      <vt:lpstr>Arial</vt:lpstr>
      <vt:lpstr>Calibri</vt:lpstr>
      <vt:lpstr>微软雅黑</vt:lpstr>
      <vt:lpstr>Calibri Light</vt:lpstr>
      <vt:lpstr>Wingdings</vt:lpstr>
      <vt:lpstr>宋体</vt:lpstr>
      <vt:lpstr>Office Theme</vt:lpstr>
      <vt:lpstr>绩效激励制度</vt:lpstr>
      <vt:lpstr>目录</vt:lpstr>
      <vt:lpstr>开篇语</vt:lpstr>
      <vt:lpstr>绩效激励制度的概念和作用</vt:lpstr>
      <vt:lpstr>绩效激励制度的定义</vt:lpstr>
      <vt:lpstr>绩效激励制度的目的和意义</vt:lpstr>
      <vt:lpstr>绩效激励制度的原则</vt:lpstr>
      <vt:lpstr>绩效评估的方法和指标</vt:lpstr>
      <vt:lpstr>绩效评估的流程</vt:lpstr>
      <vt:lpstr>绩效评估的指标体系</vt:lpstr>
      <vt:lpstr>绩效评估的方法和工具</vt:lpstr>
      <vt:lpstr>绩效评估的周期和频次</vt:lpstr>
      <vt:lpstr>激励的方式和手段</vt:lpstr>
      <vt:lpstr>物质激励的方式和手段</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2024-09-17T19:13:21.402</cp:lastPrinted>
  <dcterms:created xsi:type="dcterms:W3CDTF">2024-09-17T11:13:21Z</dcterms:created>
  <dcterms:modified xsi:type="dcterms:W3CDTF">2024-09-17T11:13:23Z</dcterms:modified>
</cp:coreProperties>
</file>