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0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64C6-3BDB-411C-8516-9E86A3338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A9B81-9536-460B-BE20-00BC6897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715C0-60DA-4747-BA0B-DBDAB90A0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7583E-8EF5-4C1C-A1CE-EE57A118E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91A04-9D6F-48E6-A515-F8FB9DAC1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58CAF-B022-43FD-8A4B-7D210EDFA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43C31-992C-48EE-B73C-A177EED6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7DCEC-D1DD-4E69-BCE8-47027C68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37AD1-E068-4186-9EC2-B4F89DC43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1862C-4CA0-4B58-A607-49A74779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45172-763D-423C-BDBD-0845CEF4F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979" r:id="rId2"/>
    <p:sldLayoutId id="2147496980" r:id="rId3"/>
    <p:sldLayoutId id="2147496981" r:id="rId4"/>
    <p:sldLayoutId id="2147496982" r:id="rId5"/>
    <p:sldLayoutId id="2147496983" r:id="rId6"/>
    <p:sldLayoutId id="2147496984" r:id="rId7"/>
    <p:sldLayoutId id="2147496985" r:id="rId8"/>
    <p:sldLayoutId id="2147496986" r:id="rId9"/>
    <p:sldLayoutId id="2147496987" r:id="rId10"/>
    <p:sldLayoutId id="214749698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011300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人力资源规划与员工满意度管理的配合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人力资源规划的重要性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员工满意度管理的意义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人力资源规划与员工满意度管理的配合方式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人力资源规划与员工满意度管理的配合实践案例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人力资源规划与员工满意度管理的未来发展趋势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人力资源规划的重要性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人力资源规划的定义和作用</a:t>
            </a:r>
            <a:endParaRPr lang="zh-CN" altLang="en-US"/>
          </a:p>
        </p:txBody>
      </p:sp>
      <p:sp>
        <p:nvSpPr>
          <p:cNvPr id="1048940" name="Freeform 4"/>
          <p:cNvSpPr/>
          <p:nvPr>
            <p:custDataLst>
              <p:tags r:id="rId2"/>
            </p:custDataLst>
          </p:nvPr>
        </p:nvSpPr>
        <p:spPr>
          <a:xfrm>
            <a:off x="706403" y="1468797"/>
            <a:ext cx="4967286" cy="4537256"/>
          </a:xfrm>
          <a:custGeom>
            <a:gdLst>
              <a:gd name="connsiteX0" fmla="*/ 2901949 w 3176990"/>
              <a:gd name="connsiteY0" fmla="*/ 0 h 2901950"/>
              <a:gd name="connsiteX1" fmla="*/ 2901948 w 3176990"/>
              <a:gd name="connsiteY1" fmla="*/ 1181659 h 2901950"/>
              <a:gd name="connsiteX2" fmla="*/ 3176990 w 3176990"/>
              <a:gd name="connsiteY2" fmla="*/ 1450974 h 2901950"/>
              <a:gd name="connsiteX3" fmla="*/ 2901948 w 3176990"/>
              <a:gd name="connsiteY3" fmla="*/ 1720293 h 2901950"/>
              <a:gd name="connsiteX4" fmla="*/ 2901947 w 3176990"/>
              <a:gd name="connsiteY4" fmla="*/ 2901950 h 2901950"/>
              <a:gd name="connsiteX5" fmla="*/ 0 w 3176990"/>
              <a:gd name="connsiteY5" fmla="*/ 2901949 h 2901950"/>
              <a:gd name="connsiteX6" fmla="*/ 1 w 3176990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90" h="2901950">
                <a:moveTo>
                  <a:pt x="2901949" y="0"/>
                </a:moveTo>
                <a:lnTo>
                  <a:pt x="2901948" y="1181659"/>
                </a:lnTo>
                <a:lnTo>
                  <a:pt x="3176990" y="1450974"/>
                </a:lnTo>
                <a:lnTo>
                  <a:pt x="2901948" y="1720293"/>
                </a:lnTo>
                <a:lnTo>
                  <a:pt x="2901947" y="2901950"/>
                </a:lnTo>
                <a:lnTo>
                  <a:pt x="0" y="2901949"/>
                </a:lnTo>
                <a:lnTo>
                  <a:pt x="1" y="1"/>
                </a:ln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任意多边形: 形状 6"/>
          <p:cNvSpPr/>
          <p:nvPr>
            <p:custDataLst>
              <p:tags r:id="rId3"/>
            </p:custDataLst>
          </p:nvPr>
        </p:nvSpPr>
        <p:spPr>
          <a:xfrm>
            <a:off x="698370" y="2982529"/>
            <a:ext cx="768519" cy="1528967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4"/>
            </p:custDataLst>
          </p:nvPr>
        </p:nvSpPr>
        <p:spPr>
          <a:xfrm>
            <a:off x="694800" y="3204769"/>
            <a:ext cx="684144" cy="106438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3600" b="1" spc="300">
                <a:solidFill>
                  <a:schemeClr val="accent1"/>
                </a:solidFill>
                <a:latin typeface="+mn-ea"/>
                <a:cs typeface="+mj-lt"/>
                <a:sym typeface="+mn-ea"/>
              </a:rPr>
              <a:t>1</a:t>
            </a:r>
            <a:endParaRPr lang="en-US" sz="3600" b="1" spc="300">
              <a:solidFill>
                <a:schemeClr val="accent1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8946" name="TextBox 21"/>
          <p:cNvSpPr txBox="1"/>
          <p:nvPr>
            <p:custDataLst>
              <p:tags r:id="rId5"/>
            </p:custDataLst>
          </p:nvPr>
        </p:nvSpPr>
        <p:spPr>
          <a:xfrm>
            <a:off x="1533779" y="2175681"/>
            <a:ext cx="3371667" cy="31234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928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定义：人力资源规划是指组织根据战略目标，对未来一定时期内的人力资源需求进行预测和规划，以确保组织在需要的时候有合适的人才。</a:t>
            </a:r>
            <a:endParaRPr lang="zh-CN" altLang="en-US" sz="28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Freeform 19"/>
          <p:cNvSpPr/>
          <p:nvPr>
            <p:custDataLst>
              <p:tags r:id="rId6"/>
            </p:custDataLst>
          </p:nvPr>
        </p:nvSpPr>
        <p:spPr>
          <a:xfrm>
            <a:off x="6524810" y="1468797"/>
            <a:ext cx="4967281" cy="4537256"/>
          </a:xfrm>
          <a:custGeom>
            <a:gdLst>
              <a:gd name="connsiteX0" fmla="*/ 2901948 w 3176987"/>
              <a:gd name="connsiteY0" fmla="*/ 0 h 2901950"/>
              <a:gd name="connsiteX1" fmla="*/ 2901948 w 3176987"/>
              <a:gd name="connsiteY1" fmla="*/ 1181659 h 2901950"/>
              <a:gd name="connsiteX2" fmla="*/ 3176987 w 3176987"/>
              <a:gd name="connsiteY2" fmla="*/ 1450976 h 2901950"/>
              <a:gd name="connsiteX3" fmla="*/ 2901947 w 3176987"/>
              <a:gd name="connsiteY3" fmla="*/ 1720294 h 2901950"/>
              <a:gd name="connsiteX4" fmla="*/ 2901948 w 3176987"/>
              <a:gd name="connsiteY4" fmla="*/ 2901950 h 2901950"/>
              <a:gd name="connsiteX5" fmla="*/ 2 w 3176987"/>
              <a:gd name="connsiteY5" fmla="*/ 2901950 h 2901950"/>
              <a:gd name="connsiteX6" fmla="*/ 0 w 3176987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87" h="2901950">
                <a:moveTo>
                  <a:pt x="2901948" y="0"/>
                </a:moveTo>
                <a:lnTo>
                  <a:pt x="2901948" y="1181659"/>
                </a:lnTo>
                <a:lnTo>
                  <a:pt x="3176987" y="1450976"/>
                </a:lnTo>
                <a:lnTo>
                  <a:pt x="2901947" y="1720294"/>
                </a:lnTo>
                <a:lnTo>
                  <a:pt x="2901948" y="2901950"/>
                </a:lnTo>
                <a:lnTo>
                  <a:pt x="2" y="2901950"/>
                </a:lnTo>
                <a:lnTo>
                  <a:pt x="0" y="1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任意多边形: 形状 20"/>
          <p:cNvSpPr/>
          <p:nvPr>
            <p:custDataLst>
              <p:tags r:id="rId7"/>
            </p:custDataLst>
          </p:nvPr>
        </p:nvSpPr>
        <p:spPr>
          <a:xfrm>
            <a:off x="6516777" y="2982529"/>
            <a:ext cx="768519" cy="1528967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2">
                  <a:lumMod val="10000"/>
                  <a:lumOff val="90000"/>
                </a:schemeClr>
              </a:gs>
              <a:gs pos="100000">
                <a:schemeClr val="accent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latin typeface="+mn-ea"/>
            </a:endParaRPr>
          </a:p>
        </p:txBody>
      </p:sp>
      <p:sp>
        <p:nvSpPr>
          <p:cNvPr id="104895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8"/>
            </p:custDataLst>
          </p:nvPr>
        </p:nvSpPr>
        <p:spPr>
          <a:xfrm>
            <a:off x="6513207" y="3204769"/>
            <a:ext cx="684144" cy="106438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spc="300">
                <a:solidFill>
                  <a:schemeClr val="accent2"/>
                </a:solidFill>
                <a:latin typeface="+mn-ea"/>
                <a:cs typeface="+mj-lt"/>
              </a:rPr>
              <a:t>2</a:t>
            </a:r>
            <a:endParaRPr lang="en-US" sz="3600" b="1" spc="300">
              <a:solidFill>
                <a:schemeClr val="accent2"/>
              </a:solidFill>
              <a:latin typeface="+mn-ea"/>
              <a:cs typeface="+mj-lt"/>
            </a:endParaRPr>
          </a:p>
        </p:txBody>
      </p:sp>
      <p:sp>
        <p:nvSpPr>
          <p:cNvPr id="1048954" name="TextBox 21"/>
          <p:cNvSpPr txBox="1"/>
          <p:nvPr>
            <p:custDataLst>
              <p:tags r:id="rId9"/>
            </p:custDataLst>
          </p:nvPr>
        </p:nvSpPr>
        <p:spPr>
          <a:xfrm>
            <a:off x="7351293" y="2175681"/>
            <a:ext cx="3371667" cy="31234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2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作用：人力资源规划有助于组织实现战略目标，提高组织效率，降低人力资源成本，提高员工满意度和留任率。</a:t>
            </a:r>
            <a:endParaRPr lang="zh-CN" altLang="en-US" sz="25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人力资源规划对企业发展的影响</a:t>
            </a:r>
            <a:endParaRPr lang="zh-CN" altLang="en-US"/>
          </a:p>
        </p:txBody>
      </p:sp>
      <p:sp>
        <p:nvSpPr>
          <p:cNvPr id="1048990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矩形: 圆角 32"/>
          <p:cNvSpPr/>
          <p:nvPr>
            <p:custDataLst>
              <p:tags r:id="rId3"/>
            </p:custDataLst>
          </p:nvPr>
        </p:nvSpPr>
        <p:spPr>
          <a:xfrm flipH="1">
            <a:off x="822764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96" name="正文"/>
          <p:cNvSpPr txBox="1"/>
          <p:nvPr>
            <p:custDataLst>
              <p:tags r:id="rId5"/>
            </p:custDataLst>
          </p:nvPr>
        </p:nvSpPr>
        <p:spPr>
          <a:xfrm>
            <a:off x="955820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确保企业战略目标的实现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8" name="标题"/>
          <p:cNvSpPr txBox="1"/>
          <p:nvPr>
            <p:custDataLst>
              <p:tags r:id="rId6"/>
            </p:custDataLst>
          </p:nvPr>
        </p:nvSpPr>
        <p:spPr>
          <a:xfrm>
            <a:off x="763557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Freeform 27"/>
          <p:cNvSpPr/>
          <p:nvPr>
            <p:custDataLst>
              <p:tags r:id="rId7"/>
            </p:custDataLst>
          </p:nvPr>
        </p:nvSpPr>
        <p:spPr bwMode="auto">
          <a:xfrm>
            <a:off x="3515091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矩形: 圆角 38"/>
          <p:cNvSpPr/>
          <p:nvPr>
            <p:custDataLst>
              <p:tags r:id="rId8"/>
            </p:custDataLst>
          </p:nvPr>
        </p:nvSpPr>
        <p:spPr>
          <a:xfrm flipH="1">
            <a:off x="364305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091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06" name="正文"/>
          <p:cNvSpPr txBox="1"/>
          <p:nvPr>
            <p:custDataLst>
              <p:tags r:id="rId10"/>
            </p:custDataLst>
          </p:nvPr>
        </p:nvSpPr>
        <p:spPr>
          <a:xfrm>
            <a:off x="3776112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优化人力资源配置，提高工作效率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8" name="标题"/>
          <p:cNvSpPr txBox="1"/>
          <p:nvPr>
            <p:custDataLst>
              <p:tags r:id="rId11"/>
            </p:custDataLst>
          </p:nvPr>
        </p:nvSpPr>
        <p:spPr>
          <a:xfrm>
            <a:off x="358384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0" name="Freeform 27"/>
          <p:cNvSpPr/>
          <p:nvPr>
            <p:custDataLst>
              <p:tags r:id="rId12"/>
            </p:custDataLst>
          </p:nvPr>
        </p:nvSpPr>
        <p:spPr bwMode="auto">
          <a:xfrm>
            <a:off x="6335383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矩形: 圆角 68"/>
          <p:cNvSpPr/>
          <p:nvPr>
            <p:custDataLst>
              <p:tags r:id="rId13"/>
            </p:custDataLst>
          </p:nvPr>
        </p:nvSpPr>
        <p:spPr>
          <a:xfrm flipH="1">
            <a:off x="6463347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383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16" name="正文"/>
          <p:cNvSpPr txBox="1"/>
          <p:nvPr>
            <p:custDataLst>
              <p:tags r:id="rId15"/>
            </p:custDataLst>
          </p:nvPr>
        </p:nvSpPr>
        <p:spPr>
          <a:xfrm>
            <a:off x="6596403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降低人力资源成本，提高企业竞争力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16"/>
            </p:custDataLst>
          </p:nvPr>
        </p:nvSpPr>
        <p:spPr>
          <a:xfrm>
            <a:off x="6404139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0" name="Freeform 27"/>
          <p:cNvSpPr/>
          <p:nvPr>
            <p:custDataLst>
              <p:tags r:id="rId17"/>
            </p:custDataLst>
          </p:nvPr>
        </p:nvSpPr>
        <p:spPr bwMode="auto">
          <a:xfrm>
            <a:off x="9155674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矩形: 圆角 74"/>
          <p:cNvSpPr/>
          <p:nvPr>
            <p:custDataLst>
              <p:tags r:id="rId18"/>
            </p:custDataLst>
          </p:nvPr>
        </p:nvSpPr>
        <p:spPr>
          <a:xfrm flipH="1">
            <a:off x="928427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5674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26" name="正文"/>
          <p:cNvSpPr txBox="1"/>
          <p:nvPr>
            <p:custDataLst>
              <p:tags r:id="rId20"/>
            </p:custDataLst>
          </p:nvPr>
        </p:nvSpPr>
        <p:spPr>
          <a:xfrm>
            <a:off x="9416695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促进员工个人发展和职业成长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8" name="标题"/>
          <p:cNvSpPr txBox="1"/>
          <p:nvPr>
            <p:custDataLst>
              <p:tags r:id="rId21"/>
            </p:custDataLst>
          </p:nvPr>
        </p:nvSpPr>
        <p:spPr>
          <a:xfrm>
            <a:off x="922506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人力资源规划的制定和实施</a:t>
            </a:r>
            <a:endParaRPr lang="zh-CN" altLang="en-US"/>
          </a:p>
        </p:txBody>
      </p:sp>
      <p:sp>
        <p:nvSpPr>
          <p:cNvPr id="1049064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实施人力资源规划的效果：提高员工满意度，降低员工流失率，提高组织绩效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4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实施人力资源规划的方法：招聘、培训、绩效管理、薪酬福利、员工关系管理等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制定人力资源规划的步骤：分析组织战略、评估现有人力资源、预测未来人力资源需求、制定人力资源计划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6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制定人力资源规划的目的：确保组织战略目标的实现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员工满意度管理的意义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员工满意度管理的定义和目标</a:t>
            </a:r>
            <a:endParaRPr lang="zh-CN" altLang="en-US"/>
          </a:p>
        </p:txBody>
      </p:sp>
      <p:sp>
        <p:nvSpPr>
          <p:cNvPr id="1049192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实施步骤：员工满意度管理的实施步骤包括确定调查对象、设计调查问卷、收集数据、分析数据、制定改进措施和评估改进效果等。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2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重要性：员工满意度管理对于提高员工的工作积极性、留住优秀员工、提高组织的核心竞争力具有重要意义。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目标：员工满意度管理的目标是提高员工的工作满意度，从而提高员工的工作效率、创新精神和忠诚度，最终实现组织的战略目标。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4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定义：员工满意度管理是指通过调查和分析员工对工作的满意程度，找出影响员工满意度的因素，并采取相应的改进措施，以提高员工满意度的管理方法。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员工满意度对企业绩效的影响</a:t>
            </a:r>
            <a:endParaRPr lang="zh-CN" altLang="en-US"/>
          </a:p>
        </p:txBody>
      </p:sp>
      <p:sp>
        <p:nvSpPr>
          <p:cNvPr id="1049254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员工满意度直接影响员工的工作效率和工作质量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0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员工满意度影响员工的忠诚度和离职率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6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员工满意度影响企业的品牌形象和声誉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2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员工满意度影响企业的创新能力和竞争力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员工满意度调查的方法和实施</a:t>
            </a:r>
            <a:endParaRPr lang="zh-CN" altLang="en-US"/>
          </a:p>
        </p:txBody>
      </p:sp>
      <p:sp>
        <p:nvSpPr>
          <p:cNvPr id="1049312" name="对角圆角矩形 52"/>
          <p:cNvSpPr/>
          <p:nvPr>
            <p:custDataLst>
              <p:tags r:id="rId2"/>
            </p:custDataLst>
          </p:nvPr>
        </p:nvSpPr>
        <p:spPr>
          <a:xfrm>
            <a:off x="694800" y="1461902"/>
            <a:ext cx="5170485" cy="1259315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53"/>
          <p:cNvSpPr/>
          <p:nvPr>
            <p:custDataLst>
              <p:tags r:id="rId3"/>
            </p:custDataLst>
          </p:nvPr>
        </p:nvSpPr>
        <p:spPr>
          <a:xfrm>
            <a:off x="694800" y="133130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54"/>
          <p:cNvSpPr/>
          <p:nvPr>
            <p:custDataLst>
              <p:tags r:id="rId4"/>
            </p:custDataLst>
          </p:nvPr>
        </p:nvSpPr>
        <p:spPr>
          <a:xfrm>
            <a:off x="1212641" y="1331954"/>
            <a:ext cx="77969" cy="12994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56"/>
          <p:cNvSpPr txBox="1"/>
          <p:nvPr>
            <p:custDataLst>
              <p:tags r:id="rId5"/>
            </p:custDataLst>
          </p:nvPr>
        </p:nvSpPr>
        <p:spPr>
          <a:xfrm>
            <a:off x="1246428" y="1514531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调查方法：问卷调查、访谈、观察等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9"/>
          <p:cNvSpPr/>
          <p:nvPr>
            <p:custDataLst>
              <p:tags r:id="rId6"/>
            </p:custDataLst>
          </p:nvPr>
        </p:nvSpPr>
        <p:spPr>
          <a:xfrm>
            <a:off x="6320234" y="1461902"/>
            <a:ext cx="5170485" cy="1259315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0"/>
          <p:cNvSpPr/>
          <p:nvPr>
            <p:custDataLst>
              <p:tags r:id="rId7"/>
            </p:custDataLst>
          </p:nvPr>
        </p:nvSpPr>
        <p:spPr>
          <a:xfrm>
            <a:off x="6320234" y="133130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1"/>
          <p:cNvSpPr/>
          <p:nvPr>
            <p:custDataLst>
              <p:tags r:id="rId8"/>
            </p:custDataLst>
          </p:nvPr>
        </p:nvSpPr>
        <p:spPr>
          <a:xfrm>
            <a:off x="6837425" y="1331954"/>
            <a:ext cx="77969" cy="12994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12"/>
          <p:cNvSpPr txBox="1"/>
          <p:nvPr>
            <p:custDataLst>
              <p:tags r:id="rId9"/>
            </p:custDataLst>
          </p:nvPr>
        </p:nvSpPr>
        <p:spPr>
          <a:xfrm>
            <a:off x="6871212" y="1521028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调查结果分析：对调查结果进行统计和分析，找出影响员工满意度的关键因素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694800" y="3173312"/>
            <a:ext cx="5170485" cy="1259315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694800" y="304271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1212641" y="3043365"/>
            <a:ext cx="77969" cy="12994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1246428" y="323243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调查内容：工作环境、薪酬福利、职业发展、工作压力等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14"/>
          <p:cNvSpPr/>
          <p:nvPr>
            <p:custDataLst>
              <p:tags r:id="rId14"/>
            </p:custDataLst>
          </p:nvPr>
        </p:nvSpPr>
        <p:spPr>
          <a:xfrm>
            <a:off x="6320234" y="3173312"/>
            <a:ext cx="5170485" cy="1259315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8"/>
          <p:cNvSpPr/>
          <p:nvPr>
            <p:custDataLst>
              <p:tags r:id="rId15"/>
            </p:custDataLst>
          </p:nvPr>
        </p:nvSpPr>
        <p:spPr>
          <a:xfrm>
            <a:off x="6320234" y="304271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9"/>
          <p:cNvSpPr/>
          <p:nvPr>
            <p:custDataLst>
              <p:tags r:id="rId16"/>
            </p:custDataLst>
          </p:nvPr>
        </p:nvSpPr>
        <p:spPr>
          <a:xfrm>
            <a:off x="6837425" y="3043365"/>
            <a:ext cx="77969" cy="12994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20"/>
          <p:cNvSpPr txBox="1"/>
          <p:nvPr>
            <p:custDataLst>
              <p:tags r:id="rId17"/>
            </p:custDataLst>
          </p:nvPr>
        </p:nvSpPr>
        <p:spPr>
          <a:xfrm>
            <a:off x="6871212" y="323243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改进措施：根据调查结果制定改进措施，提高员工满意度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15"/>
          <p:cNvSpPr/>
          <p:nvPr>
            <p:custDataLst>
              <p:tags r:id="rId18"/>
            </p:custDataLst>
          </p:nvPr>
        </p:nvSpPr>
        <p:spPr>
          <a:xfrm>
            <a:off x="694800" y="4884723"/>
            <a:ext cx="5170485" cy="1259315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6"/>
          <p:cNvSpPr/>
          <p:nvPr>
            <p:custDataLst>
              <p:tags r:id="rId19"/>
            </p:custDataLst>
          </p:nvPr>
        </p:nvSpPr>
        <p:spPr>
          <a:xfrm>
            <a:off x="694800" y="4753476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7"/>
          <p:cNvSpPr/>
          <p:nvPr>
            <p:custDataLst>
              <p:tags r:id="rId20"/>
            </p:custDataLst>
          </p:nvPr>
        </p:nvSpPr>
        <p:spPr>
          <a:xfrm>
            <a:off x="1212641" y="4749577"/>
            <a:ext cx="77969" cy="12994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21"/>
            </p:custDataLst>
          </p:nvPr>
        </p:nvSpPr>
        <p:spPr>
          <a:xfrm>
            <a:off x="1246428" y="494384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调查频率：定期或不定期进行，根据实际情况调整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22"/>
          <p:cNvSpPr/>
          <p:nvPr>
            <p:custDataLst>
              <p:tags r:id="rId22"/>
            </p:custDataLst>
          </p:nvPr>
        </p:nvSpPr>
        <p:spPr>
          <a:xfrm>
            <a:off x="6320234" y="4884723"/>
            <a:ext cx="5170485" cy="1259315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23"/>
          <p:cNvSpPr/>
          <p:nvPr>
            <p:custDataLst>
              <p:tags r:id="rId23"/>
            </p:custDataLst>
          </p:nvPr>
        </p:nvSpPr>
        <p:spPr>
          <a:xfrm>
            <a:off x="6320234" y="4753476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24"/>
          <p:cNvSpPr/>
          <p:nvPr>
            <p:custDataLst>
              <p:tags r:id="rId24"/>
            </p:custDataLst>
          </p:nvPr>
        </p:nvSpPr>
        <p:spPr>
          <a:xfrm>
            <a:off x="6837425" y="4749577"/>
            <a:ext cx="77969" cy="12994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25"/>
          <p:cNvSpPr txBox="1"/>
          <p:nvPr>
            <p:custDataLst>
              <p:tags r:id="rId25"/>
            </p:custDataLst>
          </p:nvPr>
        </p:nvSpPr>
        <p:spPr>
          <a:xfrm>
            <a:off x="6871212" y="494384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持续跟踪：对改进措施进行持续跟踪，确保改进效果得到体现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3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人力资源规划与员工满意度管理的配合方式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https://d.book118.com/666201130053010053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.019999999552965164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6,&quot;pos&quot;:0.019999999552965164,&quot;transparency&quot;:0},{&quot;brightness&quot;:0.8999999761581421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人力资源规划与员工满意度管理的配合</vt:lpstr>
      <vt:lpstr>目录</vt:lpstr>
      <vt:lpstr>添加章节标题</vt:lpstr>
      <vt:lpstr>人力资源规划的重要性</vt:lpstr>
      <vt:lpstr>PowerPoint Presentation</vt:lpstr>
      <vt:lpstr>人力资源规划的定义和作用</vt:lpstr>
      <vt:lpstr>人力资源规划对企业发展的影响</vt:lpstr>
      <vt:lpstr>人力资源规划的制定和实施</vt:lpstr>
      <vt:lpstr>员工满意度管理的意义</vt:lpstr>
      <vt:lpstr>PowerPoint Presentation</vt:lpstr>
      <vt:lpstr>员工满意度管理的定义和目标</vt:lpstr>
      <vt:lpstr>员工满意度对企业绩效的影响</vt:lpstr>
      <vt:lpstr>员工满意度调查的方法和实施</vt:lpstr>
      <vt:lpstr>人力资源规划与员工满意度管理的配合方式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2024-09-20T00:23:22.106</cp:lastPrinted>
  <dcterms:created xsi:type="dcterms:W3CDTF">2024-09-19T16:23:22Z</dcterms:created>
  <dcterms:modified xsi:type="dcterms:W3CDTF">2024-09-19T16:23:24Z</dcterms:modified>
</cp:coreProperties>
</file>