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8C03FD-2ED1-47CC-9854-4F5352B47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B06FD-6B3B-408F-AAB6-E743A240E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7C9317-6C4A-403D-8AD4-EA57FE165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CBD306-A148-4CE5-88A2-79119CFBB3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887840-CF8F-42BD-A973-FFBD019C19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A8650A-D98F-474D-B112-C974209CFB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B3DE91-DA31-4A87-A43A-D490C1C361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F2F2E7-E83B-4755-9E1B-5A145E274D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E5605F-7A28-4411-B6EC-35C2EBBC4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FCC5E8-8C1F-4B21-A4CC-35D8B1E51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75F81D-4CDF-4335-97B5-CA4E1381A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12/3/2023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20405414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defRPr/>
            </a:pPr>
            <a:r>
              <a:rPr lang="en-US" sz="5175" b="1" err="1" smtClean="0">
                <a:solidFill>
                  <a:srgbClr val="FFFFFF"/>
                </a:solidFill>
                <a:effectLst>
                  <a:outerShdw blurRad="38100" dist="38100" dir="2700000" algn="tl">
                    <a:srgbClr val="000000">
                      <a:alpha val="43137"/>
                    </a:srgbClr>
                  </a:outerShdw>
                </a:effectLst>
                <a:latin typeface="Microsoft Yahei"/>
                <a:ea typeface="Microsoft Yahei"/>
                <a:cs typeface="Microsoft Yahei"/>
              </a:rPr>
              <a:t>护理相关法律法规及解读</a:t>
            </a:r>
            <a:r>
              <a:rPr lang="en-US" altLang="zh-CN" sz="5175" b="1" err="1" smtClean="0">
                <a:solidFill>
                  <a:srgbClr val="FFFFFF"/>
                </a:solidFill>
                <a:effectLst>
                  <a:outerShdw blurRad="38100" dist="38100" dir="2700000" algn="tl">
                    <a:srgbClr val="000000">
                      <a:alpha val="43137"/>
                    </a:srgbClr>
                  </a:outerShdw>
                </a:effectLst>
                <a:latin typeface="Microsoft Yahei"/>
                <a:ea typeface="Microsoft Yahei"/>
                <a:cs typeface="Microsoft Yahei"/>
              </a:rPr>
              <a:t>PPT</a:t>
            </a:r>
            <a:endParaRPr lang="en-US" sz="1100">
              <a:effectLst>
                <a:outerShdw blurRad="38100" dist="38100" dir="2700000" algn="tl">
                  <a:srgbClr val="000000">
                    <a:alpha val="43137"/>
                  </a:srgbClr>
                </a:outerShdw>
              </a:effectLst>
            </a:endParaRPr>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err="1">
                <a:solidFill>
                  <a:srgbClr val="FFFFFF"/>
                </a:solidFill>
                <a:effectLst>
                  <a:outerShdw blurRad="38100" dist="38100" dir="2700000" algn="tl">
                    <a:srgbClr val="000000">
                      <a:alpha val="43137"/>
                    </a:srgbClr>
                  </a:outerShdw>
                </a:effectLst>
                <a:latin typeface="Microsoft Yahei"/>
                <a:ea typeface="Microsoft Yahei"/>
                <a:cs typeface="Microsoft Yahei"/>
              </a:rPr>
              <a:t>汇报人</a:t>
            </a:r>
            <a:r>
              <a:rPr lang="en-US" sz="2025" err="1" smtClean="0">
                <a:solidFill>
                  <a:srgbClr val="FFFFFF"/>
                </a:solidFill>
                <a:effectLst>
                  <a:outerShdw blurRad="38100" dist="38100" dir="2700000" algn="tl">
                    <a:srgbClr val="000000">
                      <a:alpha val="43137"/>
                    </a:srgbClr>
                  </a:outerShdw>
                </a:effectLst>
                <a:latin typeface="Microsoft Yahei"/>
                <a:ea typeface="Microsoft Yahei"/>
                <a:cs typeface="Microsoft Yahei"/>
              </a:rPr>
              <a:t>：</a:t>
            </a:r>
            <a:r>
              <a:rPr lang="en-US" altLang="zh-CN" sz="2025" err="1" smtClean="0">
                <a:solidFill>
                  <a:srgbClr val="FFFFFF"/>
                </a:solidFill>
                <a:effectLst>
                  <a:outerShdw blurRad="38100" dist="38100" dir="2700000" algn="tl">
                    <a:srgbClr val="000000">
                      <a:alpha val="43137"/>
                    </a:srgbClr>
                  </a:outerShdw>
                </a:effectLst>
                <a:latin typeface="Microsoft Yahei"/>
                <a:ea typeface="Microsoft Yahei"/>
                <a:cs typeface="Microsoft Yahei"/>
              </a:rPr>
              <a:t>XXX</a:t>
            </a:r>
            <a:endParaRPr lang="en-US" sz="1100">
              <a:effectLst>
                <a:outerShdw blurRad="38100" dist="38100" dir="2700000" algn="tl">
                  <a:srgbClr val="000000">
                    <a:alpha val="43137"/>
                  </a:srgbClr>
                </a:outerShdw>
              </a:effectLst>
            </a:endParaRPr>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altLang="zh-CN" sz="2025" smtClean="0">
                <a:solidFill>
                  <a:srgbClr val="FFFFFF"/>
                </a:solidFill>
                <a:effectLst>
                  <a:outerShdw blurRad="38100" dist="38100" dir="2700000" algn="tl">
                    <a:srgbClr val="000000">
                      <a:alpha val="43137"/>
                    </a:srgbClr>
                  </a:outerShdw>
                </a:effectLst>
                <a:latin typeface="Microsoft Yahei"/>
                <a:ea typeface="Microsoft Yahei"/>
                <a:cs typeface="Microsoft Yahei"/>
              </a:rPr>
              <a:t>XX</a:t>
            </a:r>
            <a:r>
              <a:rPr lang="en-US" sz="2025" smtClean="0">
                <a:solidFill>
                  <a:srgbClr val="FFFFFF"/>
                </a:solidFill>
                <a:effectLst>
                  <a:outerShdw blurRad="38100" dist="38100" dir="2700000" algn="tl">
                    <a:srgbClr val="000000">
                      <a:alpha val="43137"/>
                    </a:srgbClr>
                  </a:outerShdw>
                </a:effectLst>
                <a:latin typeface="Microsoft Yahei"/>
                <a:ea typeface="Microsoft Yahei"/>
                <a:cs typeface="Microsoft Yahei"/>
              </a:rPr>
              <a:t>-</a:t>
            </a:r>
            <a:r>
              <a:rPr lang="en-US" altLang="zh-CN" sz="2025" smtClean="0">
                <a:solidFill>
                  <a:srgbClr val="FFFFFF"/>
                </a:solidFill>
                <a:effectLst>
                  <a:outerShdw blurRad="38100" dist="38100" dir="2700000" algn="tl">
                    <a:srgbClr val="000000">
                      <a:alpha val="43137"/>
                    </a:srgbClr>
                  </a:outerShdw>
                </a:effectLst>
                <a:latin typeface="Microsoft Yahei"/>
                <a:ea typeface="Microsoft Yahei"/>
                <a:cs typeface="Microsoft Yahei"/>
              </a:rPr>
              <a:t>XX</a:t>
            </a:r>
            <a:r>
              <a:rPr lang="en-US" sz="2025" smtClean="0">
                <a:solidFill>
                  <a:srgbClr val="FFFFFF"/>
                </a:solidFill>
                <a:effectLst>
                  <a:outerShdw blurRad="38100" dist="38100" dir="2700000" algn="tl">
                    <a:srgbClr val="000000">
                      <a:alpha val="43137"/>
                    </a:srgbClr>
                  </a:outerShdw>
                </a:effectLst>
                <a:latin typeface="Microsoft Yahei"/>
                <a:ea typeface="Microsoft Yahei"/>
                <a:cs typeface="Microsoft Yahei"/>
              </a:rPr>
              <a:t>-</a:t>
            </a:r>
            <a:r>
              <a:rPr lang="en-US" altLang="zh-CN" sz="2025" smtClean="0">
                <a:solidFill>
                  <a:srgbClr val="FFFFFF"/>
                </a:solidFill>
                <a:effectLst>
                  <a:outerShdw blurRad="38100" dist="38100" dir="2700000" algn="tl">
                    <a:srgbClr val="000000">
                      <a:alpha val="43137"/>
                    </a:srgbClr>
                  </a:outerShdw>
                </a:effectLst>
                <a:latin typeface="Microsoft Yahei"/>
                <a:ea typeface="Microsoft Yahei"/>
                <a:cs typeface="Microsoft Yahei"/>
              </a:rPr>
              <a:t>XX</a:t>
            </a:r>
            <a:endParaRPr lang="en-US" sz="1100">
              <a:effectLst>
                <a:outerShdw blurRad="38100" dist="38100" dir="2700000" algn="tl">
                  <a:srgbClr val="000000">
                    <a:alpha val="43137"/>
                  </a:srgbClr>
                </a:outerShdw>
              </a:effectLst>
            </a:endParaRPr>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护士条例</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医疗事故处理条例</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传染病防治法</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血液制品管理条例</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药品管理法</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医疗器械监督管理条例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护士条例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7874" b="17874"/>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727" b="17727"/>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资格要求</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护士必须取得护士资格证书，并按照规定进行注册。</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学历要求</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申请护士执业注册，应当具备国家教育部门认可的中专以上护理专业学历。</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培训要求</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护士在执业前必须接受必要的培训，包括临床实习和护理实践等。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护士的执业要求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648" b="4648"/>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诊疗护理规范</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护士的执业范围应当符合诊疗护理规范，包括基础护理、专科护理等技术规范。</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执行医嘱</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护士应当按照医师的医嘱，密切观察病情，并配合医师完成诊疗计划。</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参与患者管理</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护士应当参与患者的日常管理，对患者进行健康教育、心理护理等。</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护士的执业范围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3274" b="23274"/>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0475" b="20475"/>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职业发展保障</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医院应当为护士提供职业发展的机会和平台，包括培训、晋升等方面的支持。</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合法权益保障</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护士的合法权益受到法律保护，包括人身安全、劳动报酬、社会保险等方面的保障。</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护士的执业保障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医疗事故处理条例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35746" b="35746"/>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医疗事故的主体是医疗机构及其医务人员，客体是患者，内容是违反医疗卫生管理法律、行政法规、部门规章和诊疗护理规范、常规，过失造成患者人身损害。</a:t>
            </a:r>
            <a:endParaRPr lang="en-US" sz="1100"/>
          </a:p>
        </p:txBody>
      </p:sp>
      <p:sp>
        <p:nvSpPr>
          <p:cNvPr id="9" name="AutoShape 9"/>
          <p:cNvSpPr/>
          <p:nvPr/>
        </p:nvSpPr>
        <p:spPr>
          <a:xfrm>
            <a:off x="6258305" y="1926781"/>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医疗事故是指医疗机构及其医务人员在医疗活动中，违反医疗卫生管理法律、行政法规、部门规章和诊疗护理规范、常规，过失造成患者人身损害的事故。</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医疗事故的定义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对患者人身造成的损害程度，医疗事故分为四级：一级医疗事故：造成患者死亡或重度残疾的；二级医疗事故：造成患者中度残疾、器官组织损伤导致严重功能障碍的；三级医疗事故：造成患者轻度残疾、器官组织损伤导致一般功能障碍的；四级医疗事故：造成患者明显人身损害的其他后果的。</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医疗事故的具体分级标准和分级程序由国务院卫生行政部门制定。</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医疗事故的分级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医疗事故的处理程序</a:t>
              </a:r>
            </a:p>
          </p:txBody>
        </p:sp>
      </p:grpSp>
      <p:sp>
        <p:nvSpPr>
          <p:cNvPr id="82" name="TextBox 82"/>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solidFill>
                <a:latin typeface="Microsoft Yahei"/>
                <a:ea typeface="Microsoft Yahei"/>
                <a:cs typeface="Microsoft Yahei"/>
              </a:rPr>
              <a:t>发生医疗事故后，医疗机构应当按照规定向所在地卫生行政部门报告；发生重大医疗事故的，应当在12小时内向所在地卫生行政部门报告。</a:t>
            </a:r>
          </a:p>
          <a:p>
            <a:pPr marL="203200" lvl="0" indent="-203200">
              <a:lnSpc>
                <a:spcPct val="77000"/>
              </a:lnSpc>
              <a:buFont typeface="Arial"/>
              <a:buChar char="•"/>
            </a:pPr>
            <a:r>
              <a:rPr lang="en-US" sz="1425">
                <a:solidFill>
                  <a:schemeClr val="dk1"/>
                </a:solidFill>
                <a:latin typeface="Microsoft Yahei"/>
                <a:ea typeface="Microsoft Yahei"/>
                <a:cs typeface="Microsoft Yahei"/>
              </a:rPr>
              <a:t>发生医疗事故争议时，双方当事人可以共同委托卫生行政部门负责组织的医疗事故技术鉴定委员会进行鉴定。</a:t>
            </a:r>
          </a:p>
          <a:p>
            <a:pPr marL="203200" lvl="0" indent="-203200">
              <a:lnSpc>
                <a:spcPct val="77000"/>
              </a:lnSpc>
              <a:buFont typeface="Arial"/>
              <a:buChar char="•"/>
            </a:pPr>
            <a:r>
              <a:rPr lang="en-US" sz="1425">
                <a:solidFill>
                  <a:schemeClr val="dk1"/>
                </a:solidFill>
                <a:latin typeface="Microsoft Yahei"/>
                <a:ea typeface="Microsoft Yahei"/>
                <a:cs typeface="Microsoft Yahei"/>
              </a:rPr>
              <a:t>当事人对首次医疗事故技术鉴定结论不服的，可以自收到首次鉴定结论之日起15日内向医疗机构所在地卫生行政部门提出再次鉴定的申请。</a:t>
            </a:r>
          </a:p>
          <a:p>
            <a:pPr marL="203200" lvl="0" indent="-203200">
              <a:lnSpc>
                <a:spcPct val="77000"/>
              </a:lnSpc>
              <a:buFont typeface="Arial"/>
              <a:buChar char="•"/>
            </a:pPr>
            <a:r>
              <a:rPr lang="en-US" sz="1425">
                <a:solidFill>
                  <a:schemeClr val="dk1"/>
                </a:solidFill>
                <a:latin typeface="Microsoft Yahei"/>
                <a:ea typeface="Microsoft Yahei"/>
                <a:cs typeface="Microsoft Yahei"/>
              </a:rPr>
              <a:t>医疗机构发生医疗事故的，由卫生行政部门根据医疗事故等级和情节，给予警告；情节严重的，责令限期停业整顿直至由原发证部门吊销执业许可证。对发生医疗事故负有责任的医务人员依照刑法关于医疗事故罪的规定，依法追究刑事责任；尚不够刑事处罚的，依法给予行政处分或者纪律处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传染病防治法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根据传染性、对健康危害程度将传染病分为甲、乙、丙三类，共计38种。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法定传染病分类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报告时限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保密要求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对确诊的传染病病例，应在规定时限内报告。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报告疫情时，应遵守国家保密规定，不得泄露患者隐私。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传染病的分类及报告</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贯彻预防为主的卫生工作方针，依靠科学、依靠群众、预防为主。</a:t>
            </a:r>
          </a:p>
        </p:txBody>
      </p:sp>
      <p:pic>
        <p:nvPicPr>
          <p:cNvPr id="5" name="Picture 5"/>
          <p:cNvPicPr>
            <a:picLocks noChangeAspect="1"/>
          </p:cNvPicPr>
          <p:nvPr/>
        </p:nvPicPr>
        <p:blipFill>
          <a:blip r:embed="rId2"/>
          <a:srcRect l="14667" r="14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rcRect l="6667" r="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rcRect l="17500" r="17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预防为主</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针对不同传染病疫情，制定相应的应急预案，采取及时、有效的措施，控制疫情蔓延。</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应急处置</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建立健全传染病监测网络，定期开展疫情分析研判，提前预警可能出现的传染病疫情。</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监测与预警</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传染病的预防和控制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https://d.book118.com/666204054140010033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2024-09-02T06:46:49.319</cp:lastPrinted>
  <dcterms:created xsi:type="dcterms:W3CDTF">2024-09-01T22:46:49Z</dcterms:created>
  <dcterms:modified xsi:type="dcterms:W3CDTF">2024-09-01T22:46:51Z</dcterms:modified>
</cp:coreProperties>
</file>