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CBBB0-014C-4C2E-8A4F-7A565D71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B723F-4705-4271-B738-4B7687E8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4D4DF-3463-4BF1-93F2-0C2A8B42D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48555-99FF-4589-ADC3-52630465C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4D3F0E-A508-4994-8BA7-EE2BD8748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4A435-0079-48C8-BA01-51E7D302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B4EF4B-6ADA-41F5-8B55-6084194F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80E76-F3A0-4672-8A97-DB90A845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57617-BD37-4812-A998-7A16C744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E33AE-36CD-46E0-99CC-A85F4A1A3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EB5A-420D-42A7-874B-5781F396D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1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en-US" altLang="zh-CN" sz="1400" b="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b="0" strike="noStrike" noProof="1"/>
          </a:p>
        </p:txBody>
      </p:sp>
      <p:pic>
        <p:nvPicPr>
          <p:cNvPr id="2052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15203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Text Box 2"/>
          <p:cNvSpPr txBox="1"/>
          <p:nvPr/>
        </p:nvSpPr>
        <p:spPr>
          <a:xfrm>
            <a:off x="611188" y="3068638"/>
            <a:ext cx="611187" cy="1212850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9933FF"/>
                </a:solidFill>
                <a:latin typeface="Tahoma" panose="020b0604030504040204" pitchFamily="34" charset="0"/>
                <a:ea typeface="隶书" pitchFamily="49" charset="-122"/>
              </a:rPr>
              <a:t>劝    学</a:t>
            </a:r>
            <a:endParaRPr lang="zh-CN" altLang="en-US" sz="2800">
              <a:solidFill>
                <a:srgbClr val="9933FF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2" name="AutoShape 3"/>
          <p:cNvSpPr/>
          <p:nvPr/>
        </p:nvSpPr>
        <p:spPr>
          <a:xfrm>
            <a:off x="1331913" y="2276475"/>
            <a:ext cx="71437" cy="3167063"/>
          </a:xfrm>
          <a:prstGeom prst="leftBrace">
            <a:avLst>
              <a:gd name="adj1" fmla="val 1108136"/>
              <a:gd name="adj2" fmla="val 50000"/>
            </a:avLst>
          </a:prstGeom>
          <a:solidFill>
            <a:srgbClr val="CC00FF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400">
              <a:solidFill>
                <a:schemeClr val="bg1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3" name="Text Box 5"/>
          <p:cNvSpPr txBox="1"/>
          <p:nvPr/>
        </p:nvSpPr>
        <p:spPr>
          <a:xfrm>
            <a:off x="3132138" y="2205038"/>
            <a:ext cx="2447925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提出中心论点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4" name="Text Box 6"/>
          <p:cNvSpPr txBox="1"/>
          <p:nvPr/>
        </p:nvSpPr>
        <p:spPr>
          <a:xfrm>
            <a:off x="5219700" y="2205038"/>
            <a:ext cx="1716088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  <a:latin typeface="Tahoma" panose="020b0604030504040204" pitchFamily="34" charset="0"/>
                <a:ea typeface="隶书" pitchFamily="49" charset="-122"/>
              </a:rPr>
              <a:t>学不可以已</a:t>
            </a:r>
            <a:endParaRPr lang="zh-CN" altLang="en-US" sz="2400">
              <a:solidFill>
                <a:srgbClr val="0070C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5" name="Text Box 7"/>
          <p:cNvSpPr txBox="1"/>
          <p:nvPr/>
        </p:nvSpPr>
        <p:spPr>
          <a:xfrm>
            <a:off x="1835150" y="2420938"/>
            <a:ext cx="1135063" cy="4572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第一段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6" name="Text Box 8"/>
          <p:cNvSpPr txBox="1"/>
          <p:nvPr/>
        </p:nvSpPr>
        <p:spPr>
          <a:xfrm>
            <a:off x="3276600" y="2997200"/>
            <a:ext cx="1716088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学习的意义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7" name="Text Box 9"/>
          <p:cNvSpPr txBox="1"/>
          <p:nvPr/>
        </p:nvSpPr>
        <p:spPr>
          <a:xfrm>
            <a:off x="4932363" y="2781300"/>
            <a:ext cx="14097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  <a:latin typeface="Tahoma" panose="020b0604030504040204" pitchFamily="34" charset="0"/>
                <a:ea typeface="隶书" pitchFamily="49" charset="-122"/>
              </a:rPr>
              <a:t>提高自己</a:t>
            </a:r>
            <a:endParaRPr lang="zh-CN" altLang="en-US" sz="2400">
              <a:solidFill>
                <a:srgbClr val="0070C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8" name="Text Box 10"/>
          <p:cNvSpPr txBox="1"/>
          <p:nvPr/>
        </p:nvSpPr>
        <p:spPr>
          <a:xfrm>
            <a:off x="4932363" y="3213100"/>
            <a:ext cx="14097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  <a:latin typeface="Tahoma" panose="020b0604030504040204" pitchFamily="34" charset="0"/>
                <a:ea typeface="隶书" pitchFamily="49" charset="-122"/>
              </a:rPr>
              <a:t>改变自己</a:t>
            </a:r>
            <a:endParaRPr lang="zh-CN" altLang="en-US" sz="2400">
              <a:solidFill>
                <a:srgbClr val="0070C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29" name="Text Box 11"/>
          <p:cNvSpPr txBox="1"/>
          <p:nvPr/>
        </p:nvSpPr>
        <p:spPr>
          <a:xfrm>
            <a:off x="1835150" y="3789363"/>
            <a:ext cx="1103313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第二段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0" name="Text Box 12"/>
          <p:cNvSpPr txBox="1"/>
          <p:nvPr/>
        </p:nvSpPr>
        <p:spPr>
          <a:xfrm>
            <a:off x="3132138" y="3716338"/>
            <a:ext cx="1716087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学习的作用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1" name="Text Box 13"/>
          <p:cNvSpPr txBox="1"/>
          <p:nvPr/>
        </p:nvSpPr>
        <p:spPr>
          <a:xfrm>
            <a:off x="4932363" y="3789363"/>
            <a:ext cx="14097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  <a:latin typeface="Tahoma" panose="020b0604030504040204" pitchFamily="34" charset="0"/>
                <a:ea typeface="隶书" pitchFamily="49" charset="-122"/>
              </a:rPr>
              <a:t>弥补不足</a:t>
            </a:r>
            <a:endParaRPr lang="zh-CN" altLang="en-US" sz="2400">
              <a:solidFill>
                <a:srgbClr val="0070C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2" name="Text Box 14"/>
          <p:cNvSpPr txBox="1"/>
          <p:nvPr/>
        </p:nvSpPr>
        <p:spPr>
          <a:xfrm>
            <a:off x="1979613" y="3141663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2400">
              <a:solidFill>
                <a:srgbClr val="0E0E14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3" name="Text Box 15"/>
          <p:cNvSpPr txBox="1"/>
          <p:nvPr/>
        </p:nvSpPr>
        <p:spPr>
          <a:xfrm>
            <a:off x="1763713" y="5157788"/>
            <a:ext cx="1103312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第三段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4" name="Text Box 16"/>
          <p:cNvSpPr txBox="1"/>
          <p:nvPr/>
        </p:nvSpPr>
        <p:spPr>
          <a:xfrm>
            <a:off x="3132138" y="4652963"/>
            <a:ext cx="1952625" cy="118745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>
                <a:solidFill>
                  <a:srgbClr val="0E0E14"/>
                </a:solidFill>
                <a:latin typeface="Tahoma" panose="020b0604030504040204" pitchFamily="34" charset="0"/>
                <a:ea typeface="隶书" pitchFamily="49" charset="-122"/>
              </a:rPr>
              <a:t>             </a:t>
            </a:r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方法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  <a:p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学习的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  <a:p>
            <a:r>
              <a:rPr lang="zh-CN" altLang="zh-CN" sz="2400">
                <a:latin typeface="Tahoma" panose="020b0604030504040204" pitchFamily="34" charset="0"/>
                <a:ea typeface="隶书" pitchFamily="49" charset="-122"/>
              </a:rPr>
              <a:t>             </a:t>
            </a:r>
            <a:r>
              <a:rPr lang="zh-CN" altLang="en-US" sz="2400">
                <a:latin typeface="Tahoma" panose="020b0604030504040204" pitchFamily="34" charset="0"/>
                <a:ea typeface="隶书" pitchFamily="49" charset="-122"/>
              </a:rPr>
              <a:t>态度</a:t>
            </a:r>
            <a:endParaRPr lang="zh-CN" altLang="en-US" sz="2400"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5" name="Text Box 17"/>
          <p:cNvSpPr txBox="1"/>
          <p:nvPr/>
        </p:nvSpPr>
        <p:spPr>
          <a:xfrm>
            <a:off x="5076825" y="5013325"/>
            <a:ext cx="2022475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70C0"/>
                </a:solidFill>
                <a:latin typeface="Tahoma" panose="020b0604030504040204" pitchFamily="34" charset="0"/>
                <a:ea typeface="隶书" pitchFamily="49" charset="-122"/>
              </a:rPr>
              <a:t>专心坚持积累</a:t>
            </a:r>
            <a:endParaRPr lang="zh-CN" altLang="en-US" sz="2400">
              <a:solidFill>
                <a:srgbClr val="0070C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6" name="AutoShape 18"/>
          <p:cNvSpPr/>
          <p:nvPr/>
        </p:nvSpPr>
        <p:spPr>
          <a:xfrm>
            <a:off x="6372225" y="2997200"/>
            <a:ext cx="71438" cy="533400"/>
          </a:xfrm>
          <a:prstGeom prst="rightBrace">
            <a:avLst>
              <a:gd name="adj1" fmla="val 62187"/>
              <a:gd name="adj2" fmla="val 50000"/>
            </a:avLst>
          </a:prstGeom>
          <a:solidFill>
            <a:srgbClr val="CC00FF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sz="2400">
              <a:solidFill>
                <a:srgbClr val="0E0E14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7" name="Text Box 19"/>
          <p:cNvSpPr txBox="1"/>
          <p:nvPr/>
        </p:nvSpPr>
        <p:spPr>
          <a:xfrm>
            <a:off x="6516688" y="3068638"/>
            <a:ext cx="1103312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FF00"/>
                </a:solidFill>
                <a:latin typeface="Tahoma" panose="020b0604030504040204" pitchFamily="34" charset="0"/>
                <a:ea typeface="隶书" pitchFamily="49" charset="-122"/>
              </a:rPr>
              <a:t>必要性</a:t>
            </a:r>
            <a:endParaRPr lang="zh-CN" altLang="en-US" sz="2400">
              <a:solidFill>
                <a:srgbClr val="00FF0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8" name="Text Box 21"/>
          <p:cNvSpPr txBox="1"/>
          <p:nvPr/>
        </p:nvSpPr>
        <p:spPr>
          <a:xfrm>
            <a:off x="6300788" y="3789363"/>
            <a:ext cx="1103312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00FF00"/>
                </a:solidFill>
                <a:latin typeface="Tahoma" panose="020b0604030504040204" pitchFamily="34" charset="0"/>
                <a:ea typeface="隶书" pitchFamily="49" charset="-122"/>
              </a:rPr>
              <a:t>重要性</a:t>
            </a:r>
            <a:endParaRPr lang="zh-CN" altLang="en-US" sz="2400">
              <a:solidFill>
                <a:srgbClr val="00FF00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39" name="Text Box 30"/>
          <p:cNvSpPr txBox="1"/>
          <p:nvPr/>
        </p:nvSpPr>
        <p:spPr>
          <a:xfrm>
            <a:off x="3260725" y="3733800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 sz="2400">
              <a:solidFill>
                <a:srgbClr val="0E0E14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40" name="矩形 330784"/>
          <p:cNvSpPr/>
          <p:nvPr/>
        </p:nvSpPr>
        <p:spPr>
          <a:xfrm>
            <a:off x="1403350" y="476250"/>
            <a:ext cx="2808288" cy="1152525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2700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 rotWithShape="0">
                    <a:srgbClr val="808080">
                      <a:alpha val="79999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温故知新</a:t>
            </a:r>
            <a:endParaRPr lang="zh-CN" altLang="en-US" sz="3600" b="1">
              <a:ln w="127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pattFill prst="dashHorz">
                <a:fgClr>
                  <a:srgbClr val="808080"/>
                </a:fgClr>
                <a:bgClr>
                  <a:srgbClr val="FFFF00"/>
                </a:bgClr>
              </a:pattFill>
              <a:effectLst>
                <a:outerShdw dist="45791" dir="2021404" algn="ctr" rotWithShape="0">
                  <a:srgbClr val="808080">
                    <a:alpha val="79999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AutoShape 3"/>
          <p:cNvSpPr/>
          <p:nvPr/>
        </p:nvSpPr>
        <p:spPr>
          <a:xfrm>
            <a:off x="3203575" y="2997200"/>
            <a:ext cx="73025" cy="1296988"/>
          </a:xfrm>
          <a:prstGeom prst="leftBrace">
            <a:avLst>
              <a:gd name="adj1" fmla="val 443939"/>
              <a:gd name="adj2" fmla="val 50000"/>
            </a:avLst>
          </a:prstGeom>
          <a:solidFill>
            <a:srgbClr val="CC00FF"/>
          </a:solidFill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zh-CN" sz="2400">
              <a:solidFill>
                <a:schemeClr val="bg1"/>
              </a:solidFill>
              <a:latin typeface="Tahoma" panose="020b0604030504040204" pitchFamily="34" charset="0"/>
              <a:ea typeface="隶书" pitchFamily="49" charset="-122"/>
            </a:endParaRPr>
          </a:p>
        </p:txBody>
      </p:sp>
      <p:sp>
        <p:nvSpPr>
          <p:cNvPr id="5142" name="文本框 330786"/>
          <p:cNvSpPr txBox="1"/>
          <p:nvPr/>
        </p:nvSpPr>
        <p:spPr>
          <a:xfrm>
            <a:off x="3779838" y="1700213"/>
            <a:ext cx="1584325" cy="57943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30788" name="文本框 330787"/>
          <p:cNvSpPr txBox="1"/>
          <p:nvPr/>
        </p:nvSpPr>
        <p:spPr>
          <a:xfrm>
            <a:off x="3708400" y="1773238"/>
            <a:ext cx="1150938" cy="45720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hlink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是什么</a:t>
            </a:r>
            <a:endParaRPr lang="zh-CN" altLang="en-US" sz="2400">
              <a:solidFill>
                <a:schemeClr val="hlink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30789" name="文本框 330788"/>
          <p:cNvSpPr txBox="1"/>
          <p:nvPr/>
        </p:nvSpPr>
        <p:spPr>
          <a:xfrm>
            <a:off x="2555875" y="3068638"/>
            <a:ext cx="549275" cy="118745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hlink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为什么</a:t>
            </a:r>
            <a:endParaRPr lang="zh-CN" altLang="en-US" sz="2400">
              <a:solidFill>
                <a:schemeClr val="hlink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330790" name="文本框 330789"/>
          <p:cNvSpPr txBox="1"/>
          <p:nvPr/>
        </p:nvSpPr>
        <p:spPr>
          <a:xfrm>
            <a:off x="3563938" y="6021388"/>
            <a:ext cx="1152525" cy="457200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hlink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怎么办</a:t>
            </a:r>
            <a:endParaRPr lang="zh-CN" altLang="en-US" sz="2400">
              <a:solidFill>
                <a:schemeClr val="hlink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30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307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30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30788" grpId="0"/>
      <p:bldP spid="330789" grpId="0"/>
      <p:bldP spid="33079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331777"/>
          <p:cNvSpPr>
            <a:spLocks noGrp="1"/>
          </p:cNvSpPr>
          <p:nvPr>
            <p:ph type="title"/>
          </p:nvPr>
        </p:nvSpPr>
        <p:spPr/>
        <p:txBody>
          <a:bodyPr anchor="b">
            <a:spAutoFit/>
          </a:bodyPr>
          <a:lstStyle/>
          <a:p>
            <a:endParaRPr lang="zh-CN" altLang="zh-CN"/>
          </a:p>
        </p:txBody>
      </p:sp>
      <p:sp>
        <p:nvSpPr>
          <p:cNvPr id="6146" name="文本占位符 331778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zh-CN" altLang="zh-CN"/>
          </a:p>
        </p:txBody>
      </p:sp>
      <p:sp>
        <p:nvSpPr>
          <p:cNvPr id="331780" name="矩形 331779"/>
          <p:cNvSpPr/>
          <p:nvPr/>
        </p:nvSpPr>
        <p:spPr>
          <a:xfrm>
            <a:off x="684212" y="476250"/>
            <a:ext cx="6911975" cy="5257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280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同学们，</a:t>
            </a:r>
            <a:endParaRPr lang="zh-CN" altLang="en-US" sz="280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fontAlgn="base"/>
            <a:r>
              <a:rPr lang="zh-CN" altLang="en-US" sz="280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既然你们都知道</a:t>
            </a:r>
            <a:endParaRPr lang="zh-CN" altLang="en-US" sz="280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fontAlgn="base"/>
            <a:r>
              <a:rPr lang="zh-CN" altLang="en-US" sz="280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学习的重要性和必要性，</a:t>
            </a:r>
            <a:endParaRPr lang="zh-CN" altLang="en-US" sz="280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fontAlgn="base"/>
            <a:r>
              <a:rPr lang="zh-CN" altLang="en-US" sz="280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那么你们是通过哪些途径</a:t>
            </a:r>
            <a:endParaRPr lang="zh-CN" altLang="en-US" sz="280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fontAlgn="base"/>
            <a:r>
              <a:rPr lang="zh-CN" altLang="en-US" sz="280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将学习落实到位的呢？</a:t>
            </a:r>
            <a:endParaRPr lang="zh-CN" altLang="en-US" sz="280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fontAlgn="base"/>
            <a:r>
              <a:rPr lang="zh-CN" altLang="en-US" sz="2800" strike="noStrike" noProof="1">
                <a:ln w="19050" cap="flat" cmpd="sng">
                  <a:solidFill>
                    <a:srgbClr val="99CCFF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是自学，还是跟着老师一起学习呢？</a:t>
            </a:r>
            <a:endParaRPr lang="zh-CN" altLang="en-US" sz="2800" strike="noStrike" noProof="1">
              <a:ln w="19050" cap="flat" cmpd="sng">
                <a:solidFill>
                  <a:srgbClr val="99CCFF"/>
                </a:solidFill>
                <a:prstDash val="solid"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31781" name="文本框 331780"/>
          <p:cNvSpPr txBox="1"/>
          <p:nvPr/>
        </p:nvSpPr>
        <p:spPr>
          <a:xfrm>
            <a:off x="395288" y="333375"/>
            <a:ext cx="2232025" cy="57943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imes New Roman" panose="02020603050405020304" pitchFamily="18" charset="0"/>
                <a:ea typeface="宋体" panose="02010600030101010101" pitchFamily="2" charset="-122"/>
              </a:rPr>
              <a:t>想一想</a:t>
            </a:r>
            <a:endParaRPr lang="zh-CN" altLang="en-US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31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31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0" name="Text Box 3"/>
          <p:cNvSpPr txBox="1"/>
          <p:nvPr/>
        </p:nvSpPr>
        <p:spPr>
          <a:xfrm>
            <a:off x="0" y="914400"/>
            <a:ext cx="1098550" cy="1828800"/>
          </a:xfrm>
          <a:prstGeom prst="rect">
            <a:avLst/>
          </a:prstGeom>
          <a:noFill/>
          <a:ln w="9525">
            <a:noFill/>
          </a:ln>
        </p:spPr>
        <p:txBody>
          <a:bodyPr vert="eaVert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000">
                <a:solidFill>
                  <a:srgbClr val="0033CC"/>
                </a:solidFill>
                <a:latin typeface="Times New Roman" panose="02020603050405020304" pitchFamily="18" charset="0"/>
                <a:ea typeface="隶书" pitchFamily="49" charset="-122"/>
              </a:rPr>
              <a:t>师说</a:t>
            </a:r>
            <a:endParaRPr lang="zh-CN" altLang="en-US" sz="2400" b="0">
              <a:solidFill>
                <a:srgbClr val="0033CC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7171" name="Text Box 4"/>
          <p:cNvSpPr txBox="1"/>
          <p:nvPr/>
        </p:nvSpPr>
        <p:spPr>
          <a:xfrm>
            <a:off x="0" y="5029200"/>
            <a:ext cx="3352800" cy="7016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i="1">
                <a:latin typeface="Times New Roman" panose="02020603050405020304" pitchFamily="18" charset="0"/>
                <a:ea typeface="宋体" panose="02010600030101010101" pitchFamily="2" charset="-122"/>
              </a:rPr>
              <a:t>作者：韩愈</a:t>
            </a:r>
            <a:endParaRPr lang="zh-CN" altLang="en-US" sz="4000" i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Text Box 2"/>
          <p:cNvSpPr txBox="1"/>
          <p:nvPr/>
        </p:nvSpPr>
        <p:spPr>
          <a:xfrm>
            <a:off x="685800" y="152400"/>
            <a:ext cx="32766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Times New Roman" panose="02020603050405020304" pitchFamily="18" charset="0"/>
                <a:ea typeface="黑体" panose="02010609060101010101" pitchFamily="49" charset="-122"/>
              </a:rPr>
              <a:t>解题：师说</a:t>
            </a:r>
            <a:endParaRPr lang="zh-CN" altLang="en-US" sz="3600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147" name="Text Box 3"/>
          <p:cNvSpPr txBox="1"/>
          <p:nvPr/>
        </p:nvSpPr>
        <p:spPr>
          <a:xfrm>
            <a:off x="242888" y="1584325"/>
            <a:ext cx="8520112" cy="2552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66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　　说：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是</a:t>
            </a:r>
            <a:r>
              <a:rPr lang="zh-CN" altLang="en-US" sz="320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一种议论文体，一般陈述自己对某事物的见解，可以先叙后议，也可以先议后叙。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“说”是</a:t>
            </a:r>
            <a:r>
              <a:rPr lang="zh-CN" altLang="en-US" sz="3200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古代论说文的一种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，与“论”相比较，“说”较</a:t>
            </a:r>
            <a:r>
              <a:rPr lang="zh-CN" altLang="en-US" sz="3200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偏重于说明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（始自唐宋，明清时尤甚），而且往往</a:t>
            </a:r>
            <a:r>
              <a:rPr lang="zh-CN" altLang="en-US" sz="3200">
                <a:solidFill>
                  <a:srgbClr val="FF33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带有杂文、杂感的性质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；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195" name="矩形 46084"/>
          <p:cNvSpPr/>
          <p:nvPr/>
        </p:nvSpPr>
        <p:spPr>
          <a:xfrm>
            <a:off x="3886200" y="166688"/>
            <a:ext cx="3962400" cy="823912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800">
                <a:solidFill>
                  <a:srgbClr val="FF0066"/>
                </a:solidFill>
                <a:latin typeface="Arial" pitchFamily="34" charset="0"/>
                <a:ea typeface="黑体" panose="02010609060101010101" pitchFamily="49" charset="-122"/>
              </a:rPr>
              <a:t>何谓“说”？</a:t>
            </a:r>
            <a:endParaRPr lang="zh-CN" altLang="en-US" sz="4800">
              <a:solidFill>
                <a:srgbClr val="FF0066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46086" name="文本框 46085"/>
          <p:cNvSpPr txBox="1"/>
          <p:nvPr/>
        </p:nvSpPr>
        <p:spPr>
          <a:xfrm>
            <a:off x="457200" y="5410200"/>
            <a:ext cx="8305800" cy="106680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如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捕蛇者说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马说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、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爱莲说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等都属于“说”这种文体。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4608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7" name="Rectangle 12"/>
          <p:cNvSpPr/>
          <p:nvPr/>
        </p:nvSpPr>
        <p:spPr>
          <a:xfrm>
            <a:off x="228600" y="1339850"/>
            <a:ext cx="16002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u="sng">
                <a:latin typeface="Arial" pitchFamily="34" charset="0"/>
                <a:ea typeface="黑体" panose="02010609060101010101" pitchFamily="49" charset="-122"/>
              </a:rPr>
              <a:t>师</a:t>
            </a: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说</a:t>
            </a:r>
            <a:endParaRPr lang="zh-CN" altLang="en-US" sz="3600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6148" name="Text Box 4"/>
          <p:cNvSpPr txBox="1"/>
          <p:nvPr/>
        </p:nvSpPr>
        <p:spPr>
          <a:xfrm>
            <a:off x="76200" y="2959100"/>
            <a:ext cx="8893175" cy="2298700"/>
          </a:xfrm>
          <a:prstGeom prst="rect">
            <a:avLst/>
          </a:prstGeom>
          <a:noFill/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3600"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本文标题“师说”不是“说说老师”之意，“说”古文为陈述和解说，即“</a:t>
            </a:r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解说</a:t>
            </a:r>
            <a:r>
              <a:rPr lang="zh-CN" altLang="zh-CN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36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的道理</a:t>
            </a:r>
            <a:r>
              <a:rPr lang="zh-CN" altLang="en-US" sz="3600">
                <a:latin typeface="黑体" panose="02010609060101010101" pitchFamily="49" charset="-122"/>
                <a:ea typeface="黑体" panose="02010609060101010101" pitchFamily="49" charset="-122"/>
              </a:rPr>
              <a:t>”之意。“师说”的意思应为“解说关于‘从师’的道理”。</a:t>
            </a:r>
            <a:endParaRPr lang="zh-CN" altLang="en-US" sz="36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Rectangle 12"/>
          <p:cNvSpPr/>
          <p:nvPr/>
        </p:nvSpPr>
        <p:spPr>
          <a:xfrm>
            <a:off x="685800" y="1339850"/>
            <a:ext cx="35052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latin typeface="Times New Roman" panose="02020603050405020304" pitchFamily="18" charset="0"/>
                <a:ea typeface="宋体" panose="02010600030101010101" pitchFamily="2" charset="-122"/>
              </a:rPr>
              <a:t>≠</a:t>
            </a: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说说</a:t>
            </a:r>
            <a:r>
              <a:rPr lang="zh-CN" altLang="en-US" sz="3600">
                <a:latin typeface="Arial" pitchFamily="34" charset="0"/>
                <a:ea typeface="黑体" panose="02010609060101010101" pitchFamily="49" charset="-122"/>
              </a:rPr>
              <a:t>老师</a:t>
            </a:r>
            <a:endParaRPr lang="zh-CN" altLang="en-US" sz="3600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3" name="Rectangle 12"/>
          <p:cNvSpPr/>
          <p:nvPr/>
        </p:nvSpPr>
        <p:spPr>
          <a:xfrm>
            <a:off x="2667000" y="1339850"/>
            <a:ext cx="6553200" cy="64135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/>
            <a:r>
              <a:rPr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＝说说</a:t>
            </a:r>
            <a:r>
              <a:rPr lang="zh-CN" altLang="en-US" sz="3600"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关于</a:t>
            </a:r>
            <a:r>
              <a:rPr lang="zh-CN" altLang="en-US" sz="3600">
                <a:solidFill>
                  <a:srgbClr val="0033CC"/>
                </a:solidFill>
                <a:latin typeface="Arial" pitchFamily="34" charset="0"/>
                <a:ea typeface="黑体" panose="02010609060101010101" pitchFamily="49" charset="-122"/>
              </a:rPr>
              <a:t>从师</a:t>
            </a:r>
            <a:r>
              <a:rPr lang="zh-CN" altLang="en-US" sz="36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的道理”</a:t>
            </a:r>
            <a:endParaRPr lang="zh-CN" altLang="en-US" sz="3600">
              <a:solidFill>
                <a:srgbClr val="FF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  <p:bldP spid="6148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内容占位符 56321"/>
          <p:cNvSpPr>
            <a:spLocks noGrp="1"/>
          </p:cNvSpPr>
          <p:nvPr>
            <p:ph idx="1"/>
          </p:nvPr>
        </p:nvSpPr>
        <p:spPr>
          <a:xfrm>
            <a:off x="239713" y="481013"/>
            <a:ext cx="8893175" cy="5614987"/>
          </a:xfrm>
        </p:spPr>
        <p:txBody>
          <a:bodyPr anchor="t"/>
          <a:lstStyle/>
          <a:p>
            <a:pPr>
              <a:buNone/>
            </a:pPr>
            <a:r>
              <a:rPr lang="zh-CN" altLang="en-US" sz="360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古人对于教师、从师的名言名句：</a:t>
            </a:r>
            <a:endParaRPr lang="zh-CN" altLang="en-US" sz="360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en-US" sz="36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三人行，必有我师焉</a:t>
            </a:r>
            <a:r>
              <a:rPr lang="zh-CN" altLang="en-US" sz="3600">
                <a:solidFill>
                  <a:schemeClr val="tx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3600">
                <a:solidFill>
                  <a:schemeClr val="tx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3600">
                <a:solidFill>
                  <a:schemeClr val="tx2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孔子</a:t>
            </a:r>
            <a:endParaRPr lang="zh-CN" altLang="en-US" sz="3600">
              <a:solidFill>
                <a:schemeClr val="tx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古之圣王，未有不尊师者也。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--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吕不韦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举世不师，故道益离。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--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柳宗元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古之学者必严其师，师严然后道尊。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-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欧阳修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经师易遇，人师难遇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--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司马光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一日为师，终身为父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--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关汉卿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为学莫重于尊师。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--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谭嗣同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63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63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63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charRg st="134" end="1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6322">
                                            <p:txEl>
                                              <p:charRg st="134" end="14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zh-CN" altLang="en-US"/>
              <a:t>古代从师学习的故事</a:t>
            </a:r>
            <a:endParaRPr lang="zh-CN" altLang="en-US"/>
          </a:p>
        </p:txBody>
      </p:sp>
      <p:sp>
        <p:nvSpPr>
          <p:cNvPr id="11266" name="内容占位符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zh-CN" altLang="en-US" b="1">
                <a:solidFill>
                  <a:srgbClr val="FF0000"/>
                </a:solidFill>
              </a:rPr>
              <a:t>程门立雪</a:t>
            </a:r>
            <a:r>
              <a:rPr lang="zh-CN" altLang="en-US"/>
              <a:t>：北宋学者杨时尊师好学，一次他和同学去洛阳见老师程颐。当时正值三九严寒，天空飘着雪花，来到老师门前，只见老师在打瞌睡，他们不愿打扰，就静静地肃立在门前的雪地里。程颐醒来看到他们，连忙让他进厅堂，这时门外的积雪已有一尺多厚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57345"/>
          <p:cNvSpPr txBox="1"/>
          <p:nvPr/>
        </p:nvSpPr>
        <p:spPr>
          <a:xfrm>
            <a:off x="533400" y="609600"/>
            <a:ext cx="915988" cy="5943600"/>
          </a:xfrm>
          <a:prstGeom prst="rect">
            <a:avLst/>
          </a:prstGeom>
          <a:noFill/>
          <a:ln w="9525">
            <a:noFill/>
          </a:ln>
        </p:spPr>
        <p:txBody>
          <a:bodyPr vert="eaVert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latin typeface="Times New Roman" panose="02020603050405020304" pitchFamily="18" charset="0"/>
                <a:ea typeface="隶书" pitchFamily="49" charset="-122"/>
              </a:rPr>
              <a:t>唐代古文运动倡导者</a:t>
            </a:r>
            <a:endParaRPr lang="zh-CN" altLang="en-US" sz="4800">
              <a:latin typeface="Times New Roman" panose="02020603050405020304" pitchFamily="18" charset="0"/>
              <a:ea typeface="隶书" pitchFamily="49" charset="-122"/>
            </a:endParaRPr>
          </a:p>
        </p:txBody>
      </p:sp>
      <p:sp>
        <p:nvSpPr>
          <p:cNvPr id="12290" name="文本框 57346"/>
          <p:cNvSpPr txBox="1"/>
          <p:nvPr/>
        </p:nvSpPr>
        <p:spPr>
          <a:xfrm>
            <a:off x="7329488" y="2971800"/>
            <a:ext cx="915987" cy="1447800"/>
          </a:xfrm>
          <a:prstGeom prst="rect">
            <a:avLst/>
          </a:prstGeom>
          <a:noFill/>
          <a:ln w="9525">
            <a:noFill/>
          </a:ln>
        </p:spPr>
        <p:txBody>
          <a:bodyPr vert="eaVert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chemeClr val="bg1"/>
                </a:solidFill>
                <a:latin typeface="Copperplate Gothic Bold" pitchFamily="34" charset="0"/>
                <a:ea typeface="隶书" pitchFamily="49" charset="-122"/>
              </a:rPr>
              <a:t>韩愈</a:t>
            </a:r>
            <a:endParaRPr lang="zh-CN" altLang="en-US" sz="4800">
              <a:solidFill>
                <a:schemeClr val="bg1"/>
              </a:solidFill>
              <a:latin typeface="Copperplate Gothic Bold" pitchFamily="34" charset="0"/>
              <a:ea typeface="隶书" pitchFamily="49" charset="-122"/>
            </a:endParaRPr>
          </a:p>
        </p:txBody>
      </p:sp>
      <p:pic>
        <p:nvPicPr>
          <p:cNvPr id="12291" name="图片 573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8175" y="333375"/>
            <a:ext cx="4802188" cy="62484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2" name="文本框 57348"/>
          <p:cNvSpPr txBox="1"/>
          <p:nvPr/>
        </p:nvSpPr>
        <p:spPr>
          <a:xfrm>
            <a:off x="4876800" y="228600"/>
            <a:ext cx="4038600" cy="10064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zh-CN" altLang="en-US" sz="6000">
                <a:solidFill>
                  <a:srgbClr val="FF0000"/>
                </a:solidFill>
                <a:latin typeface="隶书" pitchFamily="49" charset="-122"/>
                <a:ea typeface="隶书" pitchFamily="49" charset="-122"/>
              </a:rPr>
              <a:t>韩愈生平</a:t>
            </a:r>
            <a:endParaRPr lang="zh-CN" altLang="en-US" sz="6000">
              <a:solidFill>
                <a:srgbClr val="FF0000"/>
              </a:solidFill>
              <a:latin typeface="隶书" pitchFamily="49" charset="-122"/>
              <a:ea typeface="隶书" pitchFamily="49" charset="-122"/>
            </a:endParaRPr>
          </a:p>
        </p:txBody>
      </p:sp>
      <p:grpSp>
        <p:nvGrpSpPr>
          <p:cNvPr id="12293" name="组合 57349"/>
          <p:cNvGrpSpPr/>
          <p:nvPr/>
        </p:nvGrpSpPr>
        <p:grpSpPr>
          <a:xfrm>
            <a:off x="6659563" y="5373688"/>
            <a:ext cx="2051050" cy="1484312"/>
            <a:chOff x="3561" y="2840"/>
            <a:chExt cx="2199" cy="1480"/>
          </a:xfrm>
        </p:grpSpPr>
        <p:pic>
          <p:nvPicPr>
            <p:cNvPr id="12294" name="图片 57350" descr="OOOPIC_vipvip4_2008090402070895c4408333f526ce20"/>
            <p:cNvPicPr>
              <a:picLocks noChangeAspect="1"/>
            </p:cNvPicPr>
            <p:nvPr/>
          </p:nvPicPr>
          <p:blipFill>
            <a:blip r:embed="rId3">
              <a:lum bright="17999" contrast="6000"/>
            </a:blip>
            <a:srcRect l="55013" t="16063" b="54062"/>
            <a:stretch>
              <a:fillRect/>
            </a:stretch>
          </p:blipFill>
          <p:spPr>
            <a:xfrm>
              <a:off x="3606" y="2886"/>
              <a:ext cx="2154" cy="143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295" name="矩形 57351"/>
            <p:cNvSpPr/>
            <p:nvPr/>
          </p:nvSpPr>
          <p:spPr>
            <a:xfrm flipH="1">
              <a:off x="3561" y="2840"/>
              <a:ext cx="498" cy="1480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1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标题 7169"/>
          <p:cNvSpPr>
            <a:spLocks noGrp="1"/>
          </p:cNvSpPr>
          <p:nvPr>
            <p:ph type="title" idx="4294967295"/>
          </p:nvPr>
        </p:nvSpPr>
        <p:spPr>
          <a:xfrm>
            <a:off x="533400" y="685800"/>
            <a:ext cx="4876800" cy="533400"/>
          </a:xfrm>
        </p:spPr>
        <p:txBody>
          <a:bodyPr anchor="b">
            <a:spAutoFit/>
          </a:bodyPr>
          <a:lstStyle/>
          <a:p>
            <a:r>
              <a:rPr lang="zh-CN" altLang="en-US">
                <a:solidFill>
                  <a:schemeClr val="bg1"/>
                </a:solidFill>
              </a:rPr>
              <a:t>作者介绍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3314" name="文本占位符 7170"/>
          <p:cNvSpPr>
            <a:spLocks noGrp="1"/>
          </p:cNvSpPr>
          <p:nvPr>
            <p:ph type="body" sz="half" idx="4294967295"/>
          </p:nvPr>
        </p:nvSpPr>
        <p:spPr>
          <a:xfrm>
            <a:off x="4076700" y="333375"/>
            <a:ext cx="4533900" cy="6092825"/>
          </a:xfrm>
          <a:solidFill>
            <a:schemeClr val="bg1"/>
          </a:solidFill>
        </p:spPr>
        <p:txBody>
          <a:bodyPr anchor="t"/>
          <a:lstStyle>
            <a:lvl1pPr lvl="0">
              <a:buClrTx/>
              <a:buSzTx/>
              <a:buFontTx/>
              <a:defRPr sz="2800"/>
            </a:lvl1pPr>
            <a:lvl2pPr lvl="1">
              <a:buClrTx/>
              <a:buSzTx/>
              <a:buFontTx/>
              <a:defRPr sz="2400"/>
            </a:lvl2pPr>
            <a:lvl3pPr lvl="2">
              <a:buClrTx/>
              <a:buSzTx/>
              <a:buFontTx/>
              <a:defRPr sz="2000"/>
            </a:lvl3pPr>
            <a:lvl4pPr lvl="3">
              <a:buClrTx/>
              <a:buSzTx/>
              <a:buFontTx/>
              <a:defRPr sz="1800"/>
            </a:lvl4pPr>
            <a:lvl5pPr lvl="4">
              <a:buClrTx/>
              <a:buSzTx/>
              <a:buFontTx/>
              <a:defRPr sz="1800"/>
            </a:lvl5pPr>
          </a:lstStyle>
          <a:p>
            <a:pPr lvl="0">
              <a:buClrTx/>
              <a:buSzTx/>
              <a:buFontTx/>
              <a:buNone/>
            </a:pPr>
            <a:r>
              <a:rPr lang="en-US" altLang="zh-CN" sz="3200" b="1"/>
              <a:t>    </a:t>
            </a:r>
            <a:r>
              <a:rPr lang="zh-CN" altLang="en-US" sz="3600" b="1"/>
              <a:t>字退之，著名</a:t>
            </a:r>
            <a:r>
              <a:rPr lang="zh-CN" altLang="en-US" sz="3600" b="1">
                <a:solidFill>
                  <a:srgbClr val="FF0000"/>
                </a:solidFill>
              </a:rPr>
              <a:t>文学家、哲学家、古文运动的倡导者。</a:t>
            </a:r>
            <a:r>
              <a:rPr lang="zh-CN" altLang="en-US" sz="3600" b="1"/>
              <a:t>祖籍河北昌黎，后人称其为</a:t>
            </a:r>
            <a:r>
              <a:rPr lang="zh-CN" altLang="en-US" sz="3600" b="1">
                <a:solidFill>
                  <a:srgbClr val="FF0000"/>
                </a:solidFill>
              </a:rPr>
              <a:t>“韩昌黎” </a:t>
            </a:r>
            <a:r>
              <a:rPr lang="zh-CN" altLang="en-US" sz="3600" b="1"/>
              <a:t>。晚年任吏部侍郎，又称“</a:t>
            </a:r>
            <a:r>
              <a:rPr lang="zh-CN" altLang="en-US" sz="3600" b="1">
                <a:solidFill>
                  <a:srgbClr val="FF0000"/>
                </a:solidFill>
              </a:rPr>
              <a:t>韩吏郎</a:t>
            </a:r>
            <a:r>
              <a:rPr lang="zh-CN" altLang="en-US" sz="3600" b="1"/>
              <a:t>”。死后谥“文”，故又称“</a:t>
            </a:r>
            <a:r>
              <a:rPr lang="zh-CN" altLang="en-US" sz="3600" b="1">
                <a:solidFill>
                  <a:srgbClr val="FF0000"/>
                </a:solidFill>
              </a:rPr>
              <a:t>韩文公</a:t>
            </a:r>
            <a:r>
              <a:rPr lang="zh-CN" altLang="en-US" sz="3600" b="1"/>
              <a:t>”，作品收录于</a:t>
            </a:r>
            <a:r>
              <a:rPr lang="en-US" altLang="zh-CN" sz="3600" b="1"/>
              <a:t>《</a:t>
            </a:r>
            <a:r>
              <a:rPr lang="zh-CN" altLang="en-US" sz="3600" b="1"/>
              <a:t>昌黎先生集</a:t>
            </a:r>
            <a:r>
              <a:rPr lang="en-US" altLang="zh-CN" sz="3600" b="1"/>
              <a:t>》</a:t>
            </a:r>
            <a:r>
              <a:rPr lang="zh-CN" altLang="en-US" sz="3600" b="1"/>
              <a:t>共四十卷。</a:t>
            </a:r>
            <a:endParaRPr lang="zh-CN" altLang="en-US" sz="3600" b="1"/>
          </a:p>
        </p:txBody>
      </p:sp>
      <p:pic>
        <p:nvPicPr>
          <p:cNvPr id="13315" name="联机映像占位符 7171"/>
          <p:cNvPicPr>
            <a:picLocks noGrp="1" noChangeAspect="1"/>
          </p:cNvPicPr>
          <p:nvPr>
            <p:ph type="pic" sz="half" idx="4294967295"/>
          </p:nvPr>
        </p:nvPicPr>
        <p:blipFill>
          <a:blip r:embed="rId2"/>
          <a:stretch>
            <a:fillRect/>
          </a:stretch>
        </p:blipFill>
        <p:spPr>
          <a:xfrm>
            <a:off x="395288" y="476250"/>
            <a:ext cx="3313112" cy="4737100"/>
          </a:xfrm>
          <a:ln w="57150" cmpd="thinThick">
            <a:solidFill>
              <a:schemeClr val="tx1"/>
            </a:solidFill>
            <a:miter/>
          </a:ln>
        </p:spPr>
      </p:pic>
      <p:sp>
        <p:nvSpPr>
          <p:cNvPr id="13316" name="矩形 7172"/>
          <p:cNvSpPr/>
          <p:nvPr/>
        </p:nvSpPr>
        <p:spPr>
          <a:xfrm>
            <a:off x="250825" y="5589588"/>
            <a:ext cx="3462338" cy="588962"/>
          </a:xfrm>
          <a:prstGeom prst="rect">
            <a:avLst/>
          </a:prstGeom>
          <a:solidFill>
            <a:srgbClr val="CCECFF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韩 愈 简 介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 spd="med">
    <p:zoom dir="in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文本占位符 60420"/>
          <p:cNvSpPr>
            <a:spLocks noGrp="1"/>
          </p:cNvSpPr>
          <p:nvPr>
            <p:ph idx="1"/>
          </p:nvPr>
        </p:nvSpPr>
        <p:spPr>
          <a:xfrm>
            <a:off x="0" y="1174750"/>
            <a:ext cx="8763000" cy="5073650"/>
          </a:xfrm>
        </p:spPr>
        <p:txBody>
          <a:bodyPr wrap="square" lIns="91440" tIns="45720" rIns="91440" bIns="45720" anchor="t"/>
          <a:lstStyle/>
          <a:p>
            <a:pPr marL="609600" indent="-609600">
              <a:buNone/>
            </a:pPr>
            <a:r>
              <a:rPr lang="zh-CN" altLang="en-US" sz="2400" b="1" i="1"/>
              <a:t>               </a:t>
            </a:r>
            <a:r>
              <a:rPr lang="zh-CN" altLang="en-US">
                <a:solidFill>
                  <a:srgbClr val="FF0000"/>
                </a:solidFill>
                <a:ea typeface="黑体" panose="02010609060101010101" pitchFamily="49" charset="-122"/>
              </a:rPr>
              <a:t>“古文运动”</a:t>
            </a:r>
            <a:r>
              <a:rPr lang="zh-CN" altLang="en-US" b="1">
                <a:solidFill>
                  <a:srgbClr val="000000"/>
                </a:solidFill>
              </a:rPr>
              <a:t>是唐代文学史上的一次文学革新运动。它是针对六朝以来泛滥的浮靡文风而发起的。韩愈和柳宗元是这场运动的主将。提出</a:t>
            </a:r>
            <a:r>
              <a:rPr lang="zh-CN" altLang="en-US" b="1">
                <a:solidFill>
                  <a:srgbClr val="FF0000"/>
                </a:solidFill>
              </a:rPr>
              <a:t>“文以载道”、“文道结合”</a:t>
            </a:r>
            <a:r>
              <a:rPr lang="zh-CN" altLang="en-US" b="1">
                <a:solidFill>
                  <a:srgbClr val="000000"/>
                </a:solidFill>
              </a:rPr>
              <a:t>的观点。</a:t>
            </a:r>
            <a:endParaRPr lang="zh-CN" altLang="en-US" b="1">
              <a:solidFill>
                <a:srgbClr val="000000"/>
              </a:solidFill>
            </a:endParaRPr>
          </a:p>
          <a:p>
            <a:pPr marL="609600" indent="-609600">
              <a:buNone/>
            </a:pPr>
            <a:r>
              <a:rPr lang="zh-CN" altLang="en-US" b="1"/>
              <a:t>              </a:t>
            </a:r>
            <a:r>
              <a:rPr lang="zh-CN" altLang="en-US" b="1">
                <a:solidFill>
                  <a:srgbClr val="000000"/>
                </a:solidFill>
              </a:rPr>
              <a:t>他们主张文章要像先秦两汉散文那样</a:t>
            </a:r>
            <a:r>
              <a:rPr lang="zh-CN" altLang="en-US" b="1">
                <a:solidFill>
                  <a:srgbClr val="FF0000"/>
                </a:solidFill>
              </a:rPr>
              <a:t>“言之有物”，坚决摒弃只讲形式不重内容华而不实的文风。</a:t>
            </a:r>
            <a:r>
              <a:rPr lang="zh-CN" altLang="en-US" b="1">
                <a:solidFill>
                  <a:srgbClr val="000000"/>
                </a:solidFill>
              </a:rPr>
              <a:t>主张</a:t>
            </a:r>
            <a:r>
              <a:rPr lang="zh-CN" altLang="en-US" b="1">
                <a:solidFill>
                  <a:srgbClr val="FF0000"/>
                </a:solidFill>
              </a:rPr>
              <a:t>“言贵创新、词必己出”</a:t>
            </a:r>
            <a:r>
              <a:rPr lang="zh-CN" altLang="en-US" b="1">
                <a:solidFill>
                  <a:srgbClr val="000000"/>
                </a:solidFill>
              </a:rPr>
              <a:t>。经过这次古文运动，终于把文体从六朝以来的浮艳的骈文中解放出来，奠定了唐宋实用散文的基础。                         </a:t>
            </a:r>
            <a:endParaRPr lang="zh-CN" altLang="en-US" b="1">
              <a:solidFill>
                <a:srgbClr val="000000"/>
              </a:solidFill>
            </a:endParaRPr>
          </a:p>
        </p:txBody>
      </p:sp>
      <p:sp>
        <p:nvSpPr>
          <p:cNvPr id="14338" name="矩形 60421"/>
          <p:cNvSpPr/>
          <p:nvPr/>
        </p:nvSpPr>
        <p:spPr>
          <a:xfrm>
            <a:off x="2590800" y="222250"/>
            <a:ext cx="3529013" cy="692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ln w="19050" cap="flat" cmpd="sng">
                  <a:solidFill>
                    <a:srgbClr val="99CCFF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CC"/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古文运动</a:t>
            </a:r>
            <a:endParaRPr lang="zh-CN" altLang="en-US" sz="3600" b="1">
              <a:ln w="19050" cap="flat" cmpd="sng">
                <a:solidFill>
                  <a:srgbClr val="99CCFF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66CC"/>
              </a:solidFill>
              <a:effectLst>
                <a:outerShdw dist="35921" dir="2699999" algn="ctr" rotWithShape="0">
                  <a:srgbClr val="99000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标题 105473"/>
          <p:cNvSpPr>
            <a:spLocks noGrp="1"/>
          </p:cNvSpPr>
          <p:nvPr>
            <p:ph type="title"/>
          </p:nvPr>
        </p:nvSpPr>
        <p:spPr>
          <a:xfrm>
            <a:off x="533400" y="2743200"/>
            <a:ext cx="8229600" cy="1143000"/>
          </a:xfrm>
        </p:spPr>
        <p:txBody>
          <a:bodyPr anchor="ctr"/>
          <a:lstStyle/>
          <a:p>
            <a:r>
              <a:rPr lang="zh-CN" altLang="en-US" sz="6000" b="1">
                <a:solidFill>
                  <a:srgbClr val="0033CC"/>
                </a:solidFill>
                <a:ea typeface="黑体" panose="02010609060101010101" pitchFamily="49" charset="-122"/>
              </a:rPr>
              <a:t>整体理解文章</a:t>
            </a:r>
            <a:endParaRPr lang="zh-CN" altLang="en-US" sz="6000" b="1">
              <a:solidFill>
                <a:srgbClr val="0033CC"/>
              </a:solidFill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2" name="矩形 107521"/>
          <p:cNvSpPr>
            <a:spLocks noRot="1"/>
          </p:cNvSpPr>
          <p:nvPr/>
        </p:nvSpPr>
        <p:spPr>
          <a:xfrm>
            <a:off x="304800" y="152400"/>
            <a:ext cx="8439150" cy="2438400"/>
          </a:xfrm>
          <a:prstGeom prst="rect">
            <a:avLst/>
          </a:prstGeom>
          <a:solidFill>
            <a:schemeClr val="bg1"/>
          </a:solidFill>
          <a:ln w="28575" cap="flat" cmpd="sng">
            <a:solidFill>
              <a:srgbClr val="00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zh-CN" altLang="en-US" sz="36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思考：</a:t>
            </a:r>
            <a:endParaRPr lang="zh-CN" altLang="en-US" sz="3600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US" altLang="zh-CN" sz="36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1</a:t>
            </a:r>
            <a:r>
              <a:rPr lang="zh-CN" altLang="en-US" sz="36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</a:rPr>
              <a:t>、</a:t>
            </a:r>
            <a:r>
              <a:rPr lang="zh-CN" altLang="en-US" sz="36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</a:rPr>
              <a:t>这篇文章的写作缘由是什么？</a:t>
            </a:r>
            <a:endParaRPr lang="zh-CN" altLang="en-US" sz="360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r>
              <a:rPr lang="en-US" altLang="zh-CN" sz="36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</a:rPr>
              <a:t>2</a:t>
            </a:r>
            <a:r>
              <a:rPr lang="zh-CN" altLang="en-US" sz="36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</a:rPr>
              <a:t>、为什么要为一个名不见经传的小伙子写下这一名篇佳作？</a:t>
            </a:r>
            <a:endParaRPr lang="zh-CN" altLang="en-US" sz="3600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07523" name="文本框 107522"/>
          <p:cNvSpPr txBox="1"/>
          <p:nvPr/>
        </p:nvSpPr>
        <p:spPr>
          <a:xfrm>
            <a:off x="304800" y="2743200"/>
            <a:ext cx="3352800" cy="3538538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李氏子蟠，年十七，好古文，六艺经传皆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通习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之，</a:t>
            </a:r>
            <a:r>
              <a:rPr lang="zh-CN" altLang="en-US" sz="3200" u="sng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不拘于时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，</a:t>
            </a:r>
            <a:r>
              <a:rPr lang="zh-CN" altLang="en-US" sz="3200" u="sng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学于余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。余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嘉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其能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行古道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，作师说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以贻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之。</a:t>
            </a:r>
            <a:endParaRPr lang="zh-CN" altLang="en-US" sz="3200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107524" name="文本框 107523"/>
          <p:cNvSpPr txBox="1"/>
          <p:nvPr/>
        </p:nvSpPr>
        <p:spPr>
          <a:xfrm>
            <a:off x="3779838" y="2743200"/>
            <a:ext cx="5080000" cy="40100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通习：普遍地学习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拘于时：被世俗拘束（被动）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学于余：向我学习（状语后置）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嘉：称赞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行：遵循，遵守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古道：古人从事学习的做法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以：来，连词表目的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7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33CC"/>
                </a:solidFill>
                <a:latin typeface="Arial" pitchFamily="34" charset="0"/>
                <a:ea typeface="黑体" panose="02010609060101010101" pitchFamily="49" charset="-122"/>
              </a:rPr>
              <a:t>贻：赠送</a:t>
            </a:r>
            <a:endParaRPr lang="zh-CN" altLang="en-US" sz="2800">
              <a:solidFill>
                <a:srgbClr val="0033CC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7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7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7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7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75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75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75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075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0752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charRg st="64" end="7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7524">
                                            <p:txEl>
                                              <p:charRg st="64" end="7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0752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7522" grpId="0" uiExpand="1" build="p"/>
      <p:bldP spid="107523" grpId="0"/>
      <p:bldP spid="10752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Text Box 2"/>
          <p:cNvSpPr txBox="1">
            <a:spLocks noChangeArrowheads="1"/>
          </p:cNvSpPr>
          <p:nvPr/>
        </p:nvSpPr>
        <p:spPr bwMode="auto">
          <a:xfrm>
            <a:off x="0" y="1916113"/>
            <a:ext cx="1042988" cy="30194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 i="1" noProof="1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34" charset="0"/>
                <a:ea typeface="华文行楷" pitchFamily="2" charset="-122"/>
                <a:cs typeface="+mn-cs"/>
              </a:rPr>
              <a:t>写作背景</a:t>
            </a:r>
            <a:endParaRPr lang="zh-CN" altLang="en-US" sz="4800" i="1" noProof="1">
              <a:solidFill>
                <a:srgbClr val="FF0000"/>
              </a:solidFill>
              <a:effectLst>
                <a:outerShdw blurRad="38100" dist="38100" dir="2700000">
                  <a:srgbClr val="000000"/>
                </a:outerShdw>
              </a:effectLst>
              <a:latin typeface="Tahoma" panose="020b0604030504040204" pitchFamily="34" charset="0"/>
              <a:ea typeface="华文行楷" pitchFamily="2" charset="-122"/>
            </a:endParaRPr>
          </a:p>
        </p:txBody>
      </p:sp>
      <p:sp>
        <p:nvSpPr>
          <p:cNvPr id="55299" name="Text Box 3"/>
          <p:cNvSpPr txBox="1"/>
          <p:nvPr/>
        </p:nvSpPr>
        <p:spPr>
          <a:xfrm>
            <a:off x="784225" y="963613"/>
            <a:ext cx="8305800" cy="4225925"/>
          </a:xfrm>
          <a:prstGeom prst="rect">
            <a:avLst/>
          </a:prstGeom>
          <a:noFill/>
          <a:ln w="12700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20000"/>
              </a:spcBef>
              <a:buClr>
                <a:srgbClr val="FFFF00"/>
              </a:buClr>
              <a:buSzPct val="80000"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本文约写于唐德宗贞元十八年。我国古代自从魏文帝曹丕实行九品中正制后，形成以士族为代表的门阀制度。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上层士族的子弟，不管品德智能高低，凭着高贵的门第，生来就是统治者，大了靠特权当官，他们不需要学习，也看不起老师，他们</a:t>
            </a:r>
            <a:r>
              <a:rPr lang="zh-CN" altLang="en-US" sz="2400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尊“家法”而鄙从师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到了韩愈所处的中唐时代，这种风气仍然存在，他对上层“士大夫之族”的恶劣风气深恶痛绝。</a:t>
            </a:r>
            <a:r>
              <a:rPr lang="en-US" altLang="zh-CN" sz="24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lang="zh-CN" altLang="en-US" sz="24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师说</a:t>
            </a:r>
            <a:r>
              <a:rPr lang="en-US" altLang="zh-CN" sz="24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lang="zh-CN" altLang="en-US" sz="2400">
                <a:solidFill>
                  <a:srgbClr val="00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就是韩愈借为文送李蟠来批判当时“耻学于师”的不良风气，并大力宣传从师学习的必要性和正确途径的。</a:t>
            </a:r>
            <a:endParaRPr lang="zh-CN" altLang="en-US" sz="2400">
              <a:solidFill>
                <a:srgbClr val="0033CC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charRg st="0" end="30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5299">
                                            <p:txEl>
                                              <p:charRg st="0" end="30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10854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 anchor="ctr"/>
          <a:lstStyle/>
          <a:p>
            <a:r>
              <a:rPr lang="zh-CN" altLang="en-US" b="1">
                <a:ea typeface="黑体" panose="02010609060101010101" pitchFamily="49" charset="-122"/>
              </a:rPr>
              <a:t>阅读第一段</a:t>
            </a:r>
            <a:endParaRPr lang="zh-CN" altLang="en-US" b="1">
              <a:ea typeface="黑体" panose="02010609060101010101" pitchFamily="49" charset="-122"/>
            </a:endParaRPr>
          </a:p>
        </p:txBody>
      </p:sp>
      <p:sp>
        <p:nvSpPr>
          <p:cNvPr id="18434" name="文本占位符 108546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 w="28575">
            <a:solidFill>
              <a:srgbClr val="000000"/>
            </a:solidFill>
            <a:miter/>
          </a:ln>
        </p:spPr>
        <p:txBody>
          <a:bodyPr wrap="square" lIns="91440" tIns="45720" rIns="91440" bIns="45720" anchor="t"/>
          <a:lstStyle/>
          <a:p>
            <a:pPr>
              <a:lnSpc>
                <a:spcPct val="90000"/>
              </a:lnSpc>
              <a:buNone/>
            </a:pPr>
            <a:r>
              <a:rPr lang="zh-CN" altLang="en-US" sz="3600" b="1">
                <a:solidFill>
                  <a:srgbClr val="000000"/>
                </a:solidFill>
                <a:ea typeface="黑体" panose="02010609060101010101" pitchFamily="49" charset="-122"/>
              </a:rPr>
              <a:t>思考：</a:t>
            </a:r>
            <a:endParaRPr lang="zh-CN" altLang="en-US" sz="3600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sz="3600" b="1">
                <a:solidFill>
                  <a:srgbClr val="000000"/>
                </a:solidFill>
                <a:ea typeface="黑体" panose="02010609060101010101" pitchFamily="49" charset="-122"/>
              </a:rPr>
              <a:t>1</a:t>
            </a:r>
            <a:r>
              <a:rPr lang="zh-CN" altLang="en-US" sz="3600" b="1">
                <a:solidFill>
                  <a:srgbClr val="000000"/>
                </a:solidFill>
                <a:ea typeface="黑体" panose="02010609060101010101" pitchFamily="49" charset="-122"/>
              </a:rPr>
              <a:t>、人为什么要从师？</a:t>
            </a:r>
            <a:endParaRPr lang="zh-CN" altLang="en-US" sz="3600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endParaRPr lang="zh-CN" altLang="en-US" sz="3600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sz="3600" b="1">
                <a:solidFill>
                  <a:srgbClr val="000000"/>
                </a:solidFill>
                <a:ea typeface="黑体" panose="02010609060101010101" pitchFamily="49" charset="-122"/>
              </a:rPr>
              <a:t>2</a:t>
            </a:r>
            <a:r>
              <a:rPr lang="zh-CN" altLang="en-US" sz="3600" b="1">
                <a:solidFill>
                  <a:srgbClr val="000000"/>
                </a:solidFill>
                <a:ea typeface="黑体" panose="02010609060101010101" pitchFamily="49" charset="-122"/>
              </a:rPr>
              <a:t>、教师的作用是？</a:t>
            </a:r>
            <a:endParaRPr lang="zh-CN" altLang="en-US" sz="3600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endParaRPr lang="zh-CN" altLang="en-US" sz="3600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sz="3600" b="1">
                <a:solidFill>
                  <a:srgbClr val="000000"/>
                </a:solidFill>
                <a:ea typeface="黑体" panose="02010609060101010101" pitchFamily="49" charset="-122"/>
              </a:rPr>
              <a:t>3</a:t>
            </a:r>
            <a:r>
              <a:rPr lang="zh-CN" altLang="en-US" sz="3600" b="1">
                <a:solidFill>
                  <a:srgbClr val="000000"/>
                </a:solidFill>
                <a:ea typeface="黑体" panose="02010609060101010101" pitchFamily="49" charset="-122"/>
              </a:rPr>
              <a:t>、作者认为从师的标准是什么？</a:t>
            </a:r>
            <a:endParaRPr lang="zh-CN" altLang="en-US" sz="3600" b="1">
              <a:solidFill>
                <a:srgbClr val="000000"/>
              </a:solidFill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-34925" y="14288"/>
            <a:ext cx="4432300" cy="6346825"/>
          </a:xfrm>
        </p:spPr>
        <p:txBody>
          <a:bodyPr anchor="t"/>
          <a:lstStyle/>
          <a:p>
            <a:pPr marL="0" indent="0">
              <a:buClrTx/>
              <a:buSzTx/>
              <a:buFontTx/>
              <a:buNone/>
            </a:pPr>
            <a:r>
              <a:rPr lang="en-US" altLang="zh-CN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    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古之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学者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必有师。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师者，</a:t>
            </a:r>
            <a:r>
              <a:rPr lang="en-US" altLang="zh-CN" sz="20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2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所以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传道受业解惑也。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人非生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3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而</a:t>
            </a:r>
            <a:r>
              <a:rPr lang="zh-CN" altLang="en-US" sz="2000" b="1">
                <a:solidFill>
                  <a:srgbClr val="FF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①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知之者，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孰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能无惑？惑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而</a:t>
            </a:r>
            <a:r>
              <a:rPr lang="zh-CN" altLang="en-US" sz="2000" b="1">
                <a:solidFill>
                  <a:srgbClr val="FF0000"/>
                </a:solidFill>
                <a:latin typeface="Calibri" panose="020f0502020204030204" pitchFamily="34" charset="0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②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不从师，其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5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为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惑也，终不解矣。生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6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乎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吾前，其闻道也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7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固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先乎吾，吾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8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从而</a:t>
            </a:r>
            <a:r>
              <a:rPr lang="en-US" altLang="zh-CN" sz="20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9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师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之；生乎吾后，其闻道也亦先乎吾，吾从而师之。吾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10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师道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也，夫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11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庸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知其年之先后生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12</a:t>
            </a:r>
            <a:r>
              <a:rPr lang="zh-CN" altLang="en-US" sz="32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于</a:t>
            </a:r>
            <a:r>
              <a:rPr lang="zh-CN" altLang="en-US" sz="3200" b="1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吾乎！</a:t>
            </a:r>
            <a:r>
              <a:rPr lang="en-US" altLang="zh-CN" sz="2000" b="1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13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是故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无</a:t>
            </a:r>
            <a:r>
              <a:rPr lang="en-US" altLang="zh-CN" sz="20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14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贵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无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贱、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无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长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无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少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，道之</a:t>
            </a:r>
            <a:r>
              <a:rPr lang="en-US" altLang="zh-CN" sz="20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15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所存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，师之</a:t>
            </a:r>
            <a:r>
              <a:rPr lang="zh-CN" altLang="en-US" sz="3200" b="1" u="sng">
                <a:solidFill>
                  <a:srgbClr val="FF0000"/>
                </a:solidFill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所存</a:t>
            </a:r>
            <a:r>
              <a:rPr lang="zh-CN" altLang="en-US" sz="3200" b="1" u="sng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也</a:t>
            </a:r>
            <a:r>
              <a:rPr lang="zh-CN" altLang="en-US" sz="3200">
                <a:latin typeface="+mn-lt"/>
                <a:ea typeface="楷体" panose="02010609060101010101" pitchFamily="49" charset="-122"/>
                <a:cs typeface="+mn-cs"/>
                <a:sym typeface="宋体" panose="02010600030101010101" pitchFamily="2" charset="-122"/>
              </a:rPr>
              <a:t>。</a:t>
            </a:r>
            <a:endParaRPr lang="zh-CN" altLang="en-US" sz="3200">
              <a:latin typeface="+mn-lt"/>
              <a:ea typeface="+mn-ea"/>
              <a:cs typeface="+mn-cs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243388" y="496888"/>
            <a:ext cx="4848225" cy="5864225"/>
          </a:xfrm>
        </p:spPr>
        <p:txBody>
          <a:bodyPr anchor="t"/>
          <a:lstStyle/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1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学者：求学的人</a:t>
            </a: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/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今：有专门学问的人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2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所以：靠它来，</a:t>
            </a:r>
            <a:r>
              <a:rPr lang="en-US" altLang="zh-CN" sz="24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……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的凭借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3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而：</a:t>
            </a:r>
            <a:r>
              <a:rPr lang="zh-CN" altLang="en-US" sz="2400" b="1">
                <a:solidFill>
                  <a:srgbClr val="0000CC"/>
                </a:solidFill>
                <a:latin typeface="Calibri" panose="020f0502020204030204" pitchFamily="34" charset="0"/>
                <a:ea typeface="黑体" panose="02010609060101010101" pitchFamily="49" charset="-122"/>
                <a:cs typeface="+mn-cs"/>
              </a:rPr>
              <a:t>①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然后，就，表承接；</a:t>
            </a:r>
            <a:r>
              <a:rPr lang="zh-CN" altLang="en-US" sz="2400" b="1">
                <a:solidFill>
                  <a:srgbClr val="0000CC"/>
                </a:solidFill>
                <a:latin typeface="Calibri" panose="020f0502020204030204" pitchFamily="34" charset="0"/>
                <a:ea typeface="黑体" panose="02010609060101010101" pitchFamily="49" charset="-122"/>
                <a:cs typeface="+mn-cs"/>
              </a:rPr>
              <a:t>②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但是，表转折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33CC"/>
                </a:solidFill>
                <a:latin typeface="+mn-lt"/>
                <a:ea typeface="+mn-ea"/>
                <a:cs typeface="+mn-cs"/>
              </a:rPr>
              <a:t>4</a:t>
            </a:r>
            <a:r>
              <a:rPr lang="zh-CN" altLang="en-US" sz="2400" b="1">
                <a:solidFill>
                  <a:srgbClr val="0033CC"/>
                </a:solidFill>
                <a:latin typeface="+mn-lt"/>
                <a:ea typeface="+mn-ea"/>
                <a:cs typeface="+mn-cs"/>
              </a:rPr>
              <a:t>孰：谁</a:t>
            </a:r>
            <a:endParaRPr lang="zh-CN" altLang="en-US" sz="2400" b="1">
              <a:solidFill>
                <a:srgbClr val="0033CC"/>
              </a:solidFill>
              <a:latin typeface="+mn-lt"/>
              <a:ea typeface="+mn-ea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33CC"/>
                </a:solidFill>
                <a:latin typeface="+mn-lt"/>
                <a:ea typeface="+mn-ea"/>
                <a:cs typeface="+mn-cs"/>
              </a:rPr>
              <a:t>5</a:t>
            </a:r>
            <a:r>
              <a:rPr lang="zh-CN" altLang="en-US" sz="2400" b="1">
                <a:solidFill>
                  <a:srgbClr val="0033CC"/>
                </a:solidFill>
                <a:latin typeface="+mn-lt"/>
                <a:ea typeface="+mn-ea"/>
                <a:cs typeface="+mn-cs"/>
              </a:rPr>
              <a:t>为：动词，成为</a:t>
            </a:r>
            <a:endParaRPr lang="zh-CN" altLang="en-US" sz="2400" b="1">
              <a:solidFill>
                <a:srgbClr val="0033CC"/>
              </a:solidFill>
              <a:latin typeface="+mn-lt"/>
              <a:ea typeface="+mn-ea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6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乎：相当“于”，在（状后）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7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固：本来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8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从而：</a:t>
            </a: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v+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连，跟随（它），然后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9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师：意动，以</a:t>
            </a:r>
            <a:r>
              <a:rPr lang="en-US" altLang="zh-CN" sz="24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……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为师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10</a:t>
            </a:r>
            <a:r>
              <a:rPr lang="zh-CN" altLang="en-US" sz="2400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师道：学习，效法道理</a:t>
            </a:r>
            <a:endParaRPr lang="zh-CN" altLang="en-US" sz="2400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sz="2400" b="1">
                <a:solidFill>
                  <a:srgbClr val="0033CC"/>
                </a:solidFill>
                <a:latin typeface="+mn-lt"/>
                <a:ea typeface="+mn-ea"/>
                <a:cs typeface="+mn-cs"/>
              </a:rPr>
              <a:t>11</a:t>
            </a:r>
            <a:r>
              <a:rPr lang="zh-CN" altLang="en-US" sz="2400" b="1">
                <a:solidFill>
                  <a:srgbClr val="0033CC"/>
                </a:solidFill>
                <a:latin typeface="+mn-lt"/>
                <a:ea typeface="+mn-ea"/>
                <a:cs typeface="+mn-cs"/>
              </a:rPr>
              <a:t>庸：哪里</a:t>
            </a:r>
            <a:endParaRPr lang="zh-CN" altLang="en-US" sz="2400" b="1">
              <a:solidFill>
                <a:srgbClr val="0033CC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438650" y="1449388"/>
            <a:ext cx="4456113" cy="36226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indent="-457200" algn="just">
              <a:lnSpc>
                <a:spcPct val="120000"/>
              </a:lnSpc>
              <a:buFont typeface="Arial" pitchFamily="34" charset="0"/>
              <a:buChar char="•"/>
            </a:pPr>
            <a:r>
              <a:rPr lang="en-US" altLang="zh-CN" sz="2800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12</a:t>
            </a:r>
            <a:r>
              <a:rPr lang="zh-CN" altLang="en-US" sz="2800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于：比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（状后）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457200" indent="-457200">
              <a:lnSpc>
                <a:spcPct val="120000"/>
              </a:lnSpc>
              <a:buFont typeface="Arial" pitchFamily="34" charset="0"/>
              <a:buChar char="•"/>
            </a:pPr>
            <a:r>
              <a:rPr lang="en-US" altLang="zh-CN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13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是故：因此，所以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marL="457200" indent="-457200">
              <a:lnSpc>
                <a:spcPct val="120000"/>
              </a:lnSpc>
              <a:buFont typeface="Arial" pitchFamily="34" charset="0"/>
              <a:buChar char="•"/>
            </a:pPr>
            <a:r>
              <a:rPr lang="en-US" altLang="zh-CN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14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贵、贱、长、少：</a:t>
            </a:r>
            <a:r>
              <a:rPr lang="en-US" altLang="zh-CN" sz="2800" err="1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adj→n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，</a:t>
            </a:r>
            <a:r>
              <a:rPr lang="en-US" altLang="zh-CN" sz="2800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的人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marL="457200" indent="-457200">
              <a:lnSpc>
                <a:spcPct val="120000"/>
              </a:lnSpc>
              <a:buFont typeface="Arial" pitchFamily="34" charset="0"/>
              <a:buChar char="•"/>
            </a:pPr>
            <a:r>
              <a:rPr lang="en-US" altLang="zh-CN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15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所存：所</a:t>
            </a:r>
            <a:r>
              <a:rPr lang="en-US" altLang="zh-CN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+v=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名词性短语，</a:t>
            </a:r>
            <a:r>
              <a:rPr lang="en-US" altLang="zh-CN" sz="2800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8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的地方</a:t>
            </a:r>
            <a:endParaRPr lang="zh-CN" altLang="en-US" sz="28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 marL="457200" indent="-457200"/>
            <a:endParaRPr lang="zh-CN" altLang="en-US" sz="2800">
              <a:solidFill>
                <a:srgbClr val="0000CC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18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charRg st="18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31" end="4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charRg st="31" end="4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49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charRg st="49" end="5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57" end="7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charRg st="57" end="7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71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charRg st="71" end="7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76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charRg st="76" end="9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92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charRg st="92" end="10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103" end="1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charRg st="103" end="1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114" end="1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charRg st="114" end="1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0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18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31" end="4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49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57" end="7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71" end="7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76" end="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92" end="10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103" end="1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dur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charRg st="114" end="1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 nodeType="clickPar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2" uiExpand="1" build="p"/>
      <p:bldP spid="4" grpId="3" uiExpand="1" build="p"/>
      <p:bldP spid="6" grpId="2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5"/>
          <p:cNvSpPr>
            <a:spLocks noGrp="1"/>
          </p:cNvSpPr>
          <p:nvPr>
            <p:ph idx="1"/>
          </p:nvPr>
        </p:nvSpPr>
        <p:spPr>
          <a:xfrm>
            <a:off x="120650" y="151765"/>
            <a:ext cx="8566150" cy="5974715"/>
          </a:xfrm>
        </p:spPr>
        <p:txBody>
          <a:bodyPr/>
          <a:lstStyle/>
          <a:p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古代求学的人必定有老师。</a:t>
            </a:r>
            <a:r>
              <a:rPr lang="zh-CN" altLang="en-US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老师，是用来传授道理、讲授学业、解答疑难问题的人。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人不是一生下来就懂得道理的，谁能没有疑惑？有了疑惑，如果不跟从老师学习，那些成为疑难的问题，就始终不能解开。在我之前出生的人，他懂得的道理本来就比我早，我跟从他，拜他为老师；在我之后出生的人，（如果）他懂的道理也比我早，我也跟从他，拜他为老师。</a:t>
            </a:r>
            <a:r>
              <a:rPr lang="zh-CN" altLang="en-US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我是向他学习道理的，哪管他的年龄比我大还是比我小呢？因此，无论老师的出身、地位高、低还是贵、贱，无论他年长还是年幼，只要是道理存在的地方，就是老师所在的地方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1673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68363"/>
          </a:xfrm>
        </p:spPr>
        <p:txBody>
          <a:bodyPr anchor="ctr"/>
          <a:lstStyle/>
          <a:p>
            <a:r>
              <a:rPr lang="zh-CN" altLang="en-US" b="1">
                <a:ea typeface="黑体" panose="02010609060101010101" pitchFamily="49" charset="-122"/>
              </a:rPr>
              <a:t>阅读第一段</a:t>
            </a:r>
            <a:endParaRPr lang="zh-CN" altLang="en-US" b="1">
              <a:ea typeface="黑体" panose="02010609060101010101" pitchFamily="49" charset="-122"/>
            </a:endParaRPr>
          </a:p>
        </p:txBody>
      </p:sp>
      <p:sp>
        <p:nvSpPr>
          <p:cNvPr id="116739" name="内容占位符 116738"/>
          <p:cNvSpPr>
            <a:spLocks noGrp="1"/>
          </p:cNvSpPr>
          <p:nvPr>
            <p:ph idx="1"/>
          </p:nvPr>
        </p:nvSpPr>
        <p:spPr>
          <a:xfrm>
            <a:off x="228600" y="1066800"/>
            <a:ext cx="8686800" cy="5410200"/>
          </a:xfrm>
          <a:solidFill>
            <a:schemeClr val="bg1"/>
          </a:solidFill>
          <a:ln w="28575">
            <a:solidFill>
              <a:srgbClr val="000000"/>
            </a:solidFill>
            <a:miter/>
          </a:ln>
        </p:spPr>
        <p:txBody>
          <a:bodyPr wrap="square" lIns="91440" tIns="45720" rIns="91440" bIns="45720" anchor="t"/>
          <a:lstStyle/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00"/>
                </a:solidFill>
                <a:ea typeface="黑体" panose="02010609060101010101" pitchFamily="49" charset="-122"/>
              </a:rPr>
              <a:t>思考：</a:t>
            </a:r>
            <a:endParaRPr lang="zh-CN" altLang="en-US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00"/>
                </a:solidFill>
                <a:ea typeface="黑体" panose="02010609060101010101" pitchFamily="49" charset="-122"/>
              </a:rPr>
              <a:t>1</a:t>
            </a:r>
            <a:r>
              <a:rPr lang="zh-CN" altLang="en-US" b="1">
                <a:solidFill>
                  <a:srgbClr val="000000"/>
                </a:solidFill>
                <a:ea typeface="黑体" panose="02010609060101010101" pitchFamily="49" charset="-122"/>
              </a:rPr>
              <a:t>、人为什么要从师？</a:t>
            </a:r>
            <a:endParaRPr lang="zh-CN" altLang="en-US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◎古之学者必有师。</a:t>
            </a:r>
            <a:endParaRPr lang="zh-CN" altLang="en-US" sz="2800" b="1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◎人非生而知之者，孰能无惑？</a:t>
            </a:r>
            <a:endParaRPr lang="zh-CN" altLang="en-US" sz="2800" b="1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zh-CN" altLang="en-US" sz="2800" b="1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00"/>
                </a:solidFill>
                <a:ea typeface="黑体" panose="02010609060101010101" pitchFamily="49" charset="-122"/>
              </a:rPr>
              <a:t>2</a:t>
            </a:r>
            <a:r>
              <a:rPr lang="zh-CN" altLang="en-US" b="1">
                <a:solidFill>
                  <a:srgbClr val="000000"/>
                </a:solidFill>
                <a:ea typeface="黑体" panose="02010609060101010101" pitchFamily="49" charset="-122"/>
              </a:rPr>
              <a:t>、教师的作用是？</a:t>
            </a:r>
            <a:endParaRPr lang="zh-CN" altLang="en-US" sz="2800" b="1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◎师者，所以传道受业解惑也。</a:t>
            </a:r>
            <a:endParaRPr lang="zh-CN" altLang="en-US" sz="2800" b="1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zh-CN" altLang="en-US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00"/>
                </a:solidFill>
                <a:ea typeface="黑体" panose="02010609060101010101" pitchFamily="49" charset="-122"/>
              </a:rPr>
              <a:t>3</a:t>
            </a:r>
            <a:r>
              <a:rPr lang="zh-CN" altLang="en-US" b="1">
                <a:solidFill>
                  <a:srgbClr val="000000"/>
                </a:solidFill>
                <a:ea typeface="黑体" panose="02010609060101010101" pitchFamily="49" charset="-122"/>
              </a:rPr>
              <a:t>、作者认为从师的标准是什么？</a:t>
            </a:r>
            <a:endParaRPr lang="zh-CN" altLang="en-US" b="1">
              <a:solidFill>
                <a:srgbClr val="000000"/>
              </a:solidFill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800" b="1">
                <a:solidFill>
                  <a:srgbClr val="FF0000"/>
                </a:solidFill>
              </a:rPr>
              <a:t>★是故无贵无贱无长无少，道之所存，师之所存也。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67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67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67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67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895" y="1351915"/>
            <a:ext cx="2651760" cy="375221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rcRect b="50000"/>
          <a:stretch>
            <a:fillRect/>
          </a:stretch>
        </p:blipFill>
        <p:spPr>
          <a:xfrm>
            <a:off x="7583805" y="857250"/>
            <a:ext cx="1560195" cy="1144429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73" y="115570"/>
            <a:ext cx="733547" cy="736637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838200" y="253949"/>
            <a:ext cx="140716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自主学习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2940685" y="685800"/>
            <a:ext cx="5417820" cy="638810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txBody>
          <a:bodyPr wrap="square" lIns="13500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anose="05000000000000000000" pitchFamily="2" charset="2"/>
              <a:buNone/>
            </a:pPr>
            <a:r>
              <a:rPr lang="zh-CN" altLang="zh-CN" sz="21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提出中心论点：</a:t>
            </a:r>
            <a:r>
              <a:rPr lang="zh-CN" altLang="en-US" sz="21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古之学者必有师。</a:t>
            </a:r>
            <a:endParaRPr lang="zh-CN" altLang="en-US" sz="2100" b="1">
              <a:solidFill>
                <a:schemeClr val="bg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3074025" y="2606091"/>
            <a:ext cx="505460" cy="196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zh-CN" sz="2100" b="1">
                <a:latin typeface="宋体" panose="02010600030101010101" pitchFamily="2" charset="-122"/>
                <a:ea typeface="宋体" panose="02010600030101010101" pitchFamily="2" charset="-122"/>
              </a:rPr>
              <a:t>正面阐述道理</a:t>
            </a:r>
            <a:endParaRPr lang="zh-CN" altLang="zh-CN" sz="21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3718487" y="2430818"/>
            <a:ext cx="1953412" cy="391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195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1、从师的原因</a:t>
            </a:r>
            <a:endParaRPr lang="zh-CN" altLang="zh-CN" sz="1950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4" name="Text Box 7"/>
          <p:cNvSpPr txBox="1">
            <a:spLocks noChangeArrowheads="1"/>
          </p:cNvSpPr>
          <p:nvPr/>
        </p:nvSpPr>
        <p:spPr bwMode="auto">
          <a:xfrm>
            <a:off x="3718487" y="2800199"/>
            <a:ext cx="4668254" cy="75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zh-CN" sz="1800" b="1">
                <a:latin typeface="仿宋" panose="02010609060101010101" pitchFamily="49" charset="-122"/>
                <a:ea typeface="仿宋" panose="02010609060101010101" pitchFamily="49" charset="-122"/>
              </a:rPr>
              <a:t>人非生而知之者，孰能无惑？惑而不从师，其为惑也，终不解矣。</a:t>
            </a:r>
            <a:endParaRPr lang="zh-CN" altLang="zh-CN" sz="1800" b="1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718487" y="3640265"/>
            <a:ext cx="2914650" cy="391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z="1950" b="1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2、从师的标准</a:t>
            </a:r>
            <a:endParaRPr lang="zh-CN" altLang="zh-CN" sz="1950" b="1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3718487" y="4010170"/>
            <a:ext cx="4848917" cy="423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zh-CN" altLang="zh-CN" sz="1800" b="1">
                <a:latin typeface="仿宋" panose="02010609060101010101" pitchFamily="49" charset="-122"/>
                <a:ea typeface="仿宋" panose="02010609060101010101" pitchFamily="49" charset="-122"/>
              </a:rPr>
              <a:t>无贵无贱，无长无少，道之所存，师之所存也。</a:t>
            </a:r>
            <a:endParaRPr lang="zh-CN" altLang="zh-CN" sz="1800" b="1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5" name="左大括号 4"/>
          <p:cNvSpPr/>
          <p:nvPr/>
        </p:nvSpPr>
        <p:spPr>
          <a:xfrm>
            <a:off x="3579413" y="2572754"/>
            <a:ext cx="87712" cy="1712237"/>
          </a:xfrm>
          <a:prstGeom prst="leftBrace">
            <a:avLst>
              <a:gd name="adj1" fmla="val 95833"/>
              <a:gd name="adj2" fmla="val 50000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00"/>
          </a:p>
        </p:txBody>
      </p:sp>
      <p:sp>
        <p:nvSpPr>
          <p:cNvPr id="2" name="文本框 1"/>
          <p:cNvSpPr txBox="1"/>
          <p:nvPr/>
        </p:nvSpPr>
        <p:spPr>
          <a:xfrm>
            <a:off x="2940844" y="4484370"/>
            <a:ext cx="5858351" cy="12528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20000"/>
              </a:lnSpc>
            </a:pPr>
            <a:r>
              <a:rPr lang="zh-CN" sz="21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总说老师的职责、从师学习的必要性、重要性，指出择师的原则，推出“无贵无贱，道之所存，师之所存”的结论。</a:t>
            </a:r>
            <a:endParaRPr lang="zh-CN" altLang="en-US" sz="21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12" grpId="2"/>
      <p:bldP spid="13" grpId="3"/>
      <p:bldP spid="14" grpId="4"/>
      <p:bldP spid="15" grpId="5"/>
      <p:bldP spid="16" grpId="6"/>
      <p:bldP spid="5" grpId="7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内容占位符 49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651034"/>
            <a:ext cx="1102043" cy="1111091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69620" y="1064209"/>
            <a:ext cx="140716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合作探究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rcRect b="50000"/>
          <a:stretch>
            <a:fillRect/>
          </a:stretch>
        </p:blipFill>
        <p:spPr>
          <a:xfrm>
            <a:off x="7213283" y="857250"/>
            <a:ext cx="1930718" cy="1415891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93115" y="1948815"/>
            <a:ext cx="7937500" cy="291084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既然强调了要“从师而学”，那么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谁学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学什么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向谁学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呢？请同学们诵读</a:t>
            </a:r>
            <a:r>
              <a:rPr lang="zh-CN" altLang="en-US" sz="32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第二段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，回答这三个问题。（分组讨论，并展示讨论成果）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14313" y="581025"/>
            <a:ext cx="4038600" cy="5480050"/>
          </a:xfrm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 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嗟乎！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1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师道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之不传也久矣，欲人之无惑也难矣。古之圣人，其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2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出人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也远矣，犹且从师而问焉；今之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3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众人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，其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4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下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圣人也亦远矣，</a:t>
            </a:r>
            <a:r>
              <a:rPr kumimoji="0" lang="zh-CN" altLang="en-US" sz="3200" b="1" i="0" u="sng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而</a:t>
            </a:r>
            <a:r>
              <a:rPr kumimoji="0" lang="en-US" altLang="zh-CN" sz="2400" b="1" i="0" u="sng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5</a:t>
            </a:r>
            <a:r>
              <a:rPr kumimoji="0" lang="zh-CN" altLang="en-US" sz="3200" b="1" i="0" u="sng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耻</a:t>
            </a:r>
            <a:r>
              <a:rPr kumimoji="0" lang="zh-CN" altLang="en-US" sz="3200" b="1" i="0" u="sng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学于师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。是故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6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圣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益圣，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愚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益愚。圣人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7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之所以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为圣，愚人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之所以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为愚，</a:t>
            </a:r>
            <a:r>
              <a:rPr kumimoji="0" lang="en-US" altLang="zh-CN" sz="24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8</a:t>
            </a:r>
            <a:r>
              <a:rPr kumimoji="0" lang="zh-CN" altLang="en-US" sz="3200" b="1" i="0" u="none" strike="noStrike" kern="0" cap="none" spc="0" normalizeH="0" baseline="0" noProof="1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其</a:t>
            </a:r>
            <a:r>
              <a:rPr kumimoji="0" lang="zh-CN" altLang="en-US" sz="3200" b="1" i="0" u="none" strike="noStrike" kern="0" cap="none" spc="0" normalizeH="0" baseline="0" noProof="1">
                <a:solidFill>
                  <a:schemeClr val="tx1"/>
                </a:solidFill>
                <a:latin typeface="Arial" pitchFamily="34" charset="0"/>
                <a:ea typeface="楷体" panose="02010609060101010101" pitchFamily="49" charset="-122"/>
                <a:cs typeface="+mn-cs"/>
                <a:sym typeface="+mn-ea"/>
              </a:rPr>
              <a:t>皆出于此乎？</a:t>
            </a:r>
            <a:endParaRPr kumimoji="0" lang="zh-CN" altLang="en-US" sz="3200" b="1" i="0" u="none" strike="noStrike" kern="0" cap="none" spc="0" normalizeH="0" baseline="0" noProof="1">
              <a:solidFill>
                <a:schemeClr val="tx1"/>
              </a:solidFill>
              <a:latin typeface="Arial" pitchFamily="34" charset="0"/>
              <a:ea typeface="楷体" panose="02010609060101010101" pitchFamily="49" charset="-122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zh-CN" altLang="en-US" sz="3200" b="1" i="0" u="none" strike="noStrike" kern="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351338" y="581025"/>
            <a:ext cx="4433887" cy="5940425"/>
          </a:xfrm>
        </p:spPr>
        <p:txBody>
          <a:bodyPr anchor="t"/>
          <a:lstStyle/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1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师道：从师的风尚</a:t>
            </a:r>
            <a:endParaRPr lang="zh-CN" altLang="en-US" b="1">
              <a:solidFill>
                <a:srgbClr val="0000CC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2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出人</a:t>
            </a:r>
            <a:r>
              <a:rPr lang="zh-CN" altLang="en-US" b="1">
                <a:latin typeface="+mn-lt"/>
                <a:ea typeface="+mn-ea"/>
                <a:cs typeface="+mn-cs"/>
              </a:rPr>
              <a:t>：</a:t>
            </a:r>
            <a:r>
              <a:rPr lang="zh-CN" altLang="en-US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超出一般人（古今异义）</a:t>
            </a:r>
            <a:endParaRPr lang="zh-CN" altLang="en-US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+mn-lt"/>
                <a:ea typeface="+mn-ea"/>
                <a:cs typeface="+mn-cs"/>
              </a:rPr>
              <a:t>3</a:t>
            </a:r>
            <a:r>
              <a:rPr lang="zh-CN" altLang="en-US" b="1">
                <a:solidFill>
                  <a:srgbClr val="0000CC"/>
                </a:solidFill>
                <a:latin typeface="+mn-lt"/>
                <a:ea typeface="+mn-ea"/>
                <a:cs typeface="+mn-cs"/>
              </a:rPr>
              <a:t>众人</a:t>
            </a:r>
            <a:r>
              <a:rPr lang="zh-CN" altLang="en-US" b="1">
                <a:latin typeface="+mn-lt"/>
                <a:ea typeface="+mn-ea"/>
                <a:cs typeface="+mn-cs"/>
              </a:rPr>
              <a:t>：</a:t>
            </a:r>
            <a:r>
              <a:rPr lang="zh-CN" altLang="en-US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普通人（古）；今：很多人</a:t>
            </a:r>
            <a:endParaRPr lang="zh-CN" altLang="en-US" b="1">
              <a:solidFill>
                <a:srgbClr val="0000CC"/>
              </a:solidFill>
              <a:latin typeface="+mn-lt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4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下：低于</a:t>
            </a:r>
            <a:endParaRPr lang="zh-CN" altLang="en-US" b="1">
              <a:solidFill>
                <a:srgbClr val="0000CC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5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耻：意动，以</a:t>
            </a: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……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为耻</a:t>
            </a:r>
            <a:endParaRPr lang="zh-CN" altLang="en-US" b="1">
              <a:solidFill>
                <a:srgbClr val="0000CC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6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圣：</a:t>
            </a:r>
            <a:r>
              <a:rPr lang="en-US" altLang="zh-CN" b="1" err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adj→n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，聪明的人</a:t>
            </a:r>
            <a:endParaRPr lang="zh-CN" altLang="en-US" b="1">
              <a:solidFill>
                <a:srgbClr val="0000CC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7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之所以：</a:t>
            </a: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……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的原因</a:t>
            </a:r>
            <a:endParaRPr lang="zh-CN" altLang="en-US" b="1">
              <a:solidFill>
                <a:srgbClr val="0000CC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>
              <a:buClrTx/>
              <a:buSzTx/>
              <a:buFontTx/>
            </a:pPr>
            <a:r>
              <a:rPr lang="en-US" altLang="zh-CN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8</a:t>
            </a:r>
            <a:r>
              <a:rPr lang="zh-CN" altLang="en-US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其：</a:t>
            </a:r>
            <a:r>
              <a:rPr lang="zh-CN" altLang="en-US" b="1">
                <a:solidFill>
                  <a:srgbClr val="0000CC"/>
                </a:solidFill>
                <a:latin typeface="+mn-lt"/>
                <a:ea typeface="黑体" panose="02010609060101010101" pitchFamily="49" charset="-122"/>
                <a:cs typeface="+mn-cs"/>
              </a:rPr>
              <a:t>表推测，大概</a:t>
            </a:r>
            <a:endParaRPr lang="zh-CN" altLang="en-US" b="1"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矩形 3"/>
          <p:cNvSpPr/>
          <p:nvPr/>
        </p:nvSpPr>
        <p:spPr>
          <a:xfrm>
            <a:off x="228600" y="136525"/>
            <a:ext cx="8763000" cy="286131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ts val="3600"/>
              </a:lnSpc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</a:rPr>
              <a:t>    唉！古代从师学习的风尚不流传已经很久了，想要人没有疑惑也很难啊！古代的圣人，他们超出一般人很远，尚且要跟从老师请教；现在的一般人，他们才智比不上圣人也很远，却以向老师学习为耻。</a:t>
            </a:r>
            <a:r>
              <a:rPr lang="zh-CN" altLang="en-US" sz="2400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因此，圣明的人更加圣明，愚蠢的人更加愚蠢。圣人能够成为圣人，愚人能够成为愚人的原因，大概都是因为这个吧</a:t>
            </a:r>
            <a:r>
              <a:rPr lang="en-US" altLang="zh-CN" sz="2400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? </a:t>
            </a:r>
            <a:endParaRPr lang="en-US" altLang="zh-CN" sz="2400" u="sng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1506" name="椭圆 2"/>
          <p:cNvSpPr/>
          <p:nvPr/>
        </p:nvSpPr>
        <p:spPr>
          <a:xfrm>
            <a:off x="5410200" y="228600"/>
            <a:ext cx="457200" cy="457200"/>
          </a:xfrm>
          <a:prstGeom prst="ellipse">
            <a:avLst/>
          </a:prstGeom>
          <a:noFill/>
          <a:ln w="38100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07" name="椭圆 4"/>
          <p:cNvSpPr/>
          <p:nvPr/>
        </p:nvSpPr>
        <p:spPr>
          <a:xfrm>
            <a:off x="2133600" y="3886200"/>
            <a:ext cx="762000" cy="457200"/>
          </a:xfrm>
          <a:prstGeom prst="ellipse">
            <a:avLst/>
          </a:prstGeom>
          <a:noFill/>
          <a:ln w="38100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08" name="椭圆 2"/>
          <p:cNvSpPr/>
          <p:nvPr/>
        </p:nvSpPr>
        <p:spPr>
          <a:xfrm>
            <a:off x="4419600" y="2057400"/>
            <a:ext cx="2286000" cy="457200"/>
          </a:xfrm>
          <a:prstGeom prst="ellipse">
            <a:avLst/>
          </a:prstGeom>
          <a:noFill/>
          <a:ln w="38100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509" name="椭圆 2"/>
          <p:cNvSpPr/>
          <p:nvPr/>
        </p:nvSpPr>
        <p:spPr>
          <a:xfrm>
            <a:off x="2971800" y="1600200"/>
            <a:ext cx="1828800" cy="457200"/>
          </a:xfrm>
          <a:prstGeom prst="ellipse">
            <a:avLst/>
          </a:prstGeom>
          <a:noFill/>
          <a:ln w="38100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zh-CN" altLang="en-US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文本框 110594"/>
          <p:cNvSpPr txBox="1"/>
          <p:nvPr/>
        </p:nvSpPr>
        <p:spPr>
          <a:xfrm>
            <a:off x="228600" y="125413"/>
            <a:ext cx="3200400" cy="649287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爱其子，择师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1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而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教之，于其身也，则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2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耻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师焉；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3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惑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矣！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4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彼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童子之师，授之书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5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而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习其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6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句读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者，</a:t>
            </a:r>
            <a:r>
              <a:rPr lang="zh-CN" altLang="en-US" sz="3200" u="sng">
                <a:latin typeface="Arial" pitchFamily="34" charset="0"/>
                <a:ea typeface="楷体" panose="02010609060101010101" pitchFamily="49" charset="-122"/>
              </a:rPr>
              <a:t>非吾</a:t>
            </a:r>
            <a:r>
              <a:rPr lang="en-US" altLang="zh-CN" sz="2000" u="sng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7</a:t>
            </a:r>
            <a:r>
              <a:rPr lang="zh-CN" altLang="en-US" sz="3200" u="sng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所谓</a:t>
            </a:r>
            <a:r>
              <a:rPr lang="zh-CN" altLang="en-US" sz="3200" u="sng">
                <a:latin typeface="Arial" pitchFamily="34" charset="0"/>
                <a:ea typeface="楷体" panose="02010609060101010101" pitchFamily="49" charset="-122"/>
              </a:rPr>
              <a:t>传其道、解其惑者也。</a:t>
            </a:r>
            <a:r>
              <a:rPr lang="en-US" altLang="zh-CN" sz="2000" u="sng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8</a:t>
            </a:r>
            <a:r>
              <a:rPr lang="zh-CN" altLang="en-US" sz="3200" u="sng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句读之不知，惑之不解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，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9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或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师焉，或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10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不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焉，</a:t>
            </a:r>
            <a:r>
              <a:rPr lang="en-US" altLang="zh-CN" sz="20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11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小学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而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  <a:ea typeface="楷体" panose="02010609060101010101" pitchFamily="49" charset="-122"/>
              </a:rPr>
              <a:t>大</a:t>
            </a:r>
            <a:r>
              <a:rPr lang="zh-CN" altLang="en-US" sz="3200">
                <a:latin typeface="Arial" pitchFamily="34" charset="0"/>
                <a:ea typeface="楷体" panose="02010609060101010101" pitchFamily="49" charset="-122"/>
              </a:rPr>
              <a:t>遗，吾未见其明也。</a:t>
            </a:r>
            <a:endParaRPr lang="zh-CN" altLang="en-US" sz="3200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110596" name="文本框 110595"/>
          <p:cNvSpPr txBox="1"/>
          <p:nvPr/>
        </p:nvSpPr>
        <p:spPr>
          <a:xfrm>
            <a:off x="3878263" y="360363"/>
            <a:ext cx="5122862" cy="55911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1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而：来，用来，表目的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2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耻：意动用法，以</a:t>
            </a:r>
            <a:r>
              <a:rPr lang="en-US" altLang="zh-CN" sz="2400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……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为耻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3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惑：糊涂、不明智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4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彼：那，那些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5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而：表并列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6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句读：文句的停顿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7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所谓：所</a:t>
            </a: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+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动，所说的（老师）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8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不知句读，不解惑：宾语前置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9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或：有的人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10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不：通“否”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11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小、大：</a:t>
            </a:r>
            <a:r>
              <a:rPr lang="en-US" altLang="zh-CN" sz="2400" err="1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adj→n</a:t>
            </a:r>
            <a:r>
              <a:rPr lang="zh-CN" altLang="en-US" sz="2400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，小（大）的方面</a:t>
            </a:r>
            <a:endParaRPr lang="zh-CN" altLang="en-US" sz="2400">
              <a:solidFill>
                <a:srgbClr val="0000CC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05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05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05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05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05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05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059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1059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1059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1059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1059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6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矩形 3"/>
          <p:cNvSpPr/>
          <p:nvPr/>
        </p:nvSpPr>
        <p:spPr>
          <a:xfrm>
            <a:off x="381000" y="379413"/>
            <a:ext cx="8382000" cy="5792787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    爱自己的孩子，就选择老师来教他。但是对于他自己本身，却以跟从老师学习为耻，真是糊涂啊！那些小孩子的老师，只是教孩子读书，学习书中的文句的停顿，并不是我所说的传授道理，解答学生疑难问题的老师。</a:t>
            </a:r>
            <a:r>
              <a:rPr lang="zh-CN" altLang="en-US" sz="3200" u="sng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不懂句子停顿，不能解决疑惑，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有的人请教老师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（前一个问题），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有的人却不问老师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（后一个问题），</a:t>
            </a:r>
            <a:r>
              <a:rPr lang="zh-CN" altLang="en-US" sz="3200">
                <a:latin typeface="黑体" panose="02010609060101010101" pitchFamily="49" charset="-122"/>
                <a:ea typeface="黑体" panose="02010609060101010101" pitchFamily="49" charset="-122"/>
              </a:rPr>
              <a:t>小的方面学习了，大的方面却丢了。我没有看到他的高明之处。</a:t>
            </a:r>
            <a:r>
              <a:rPr lang="en-US" altLang="zh-CN" sz="3200">
                <a:latin typeface="黑体" panose="02010609060101010101" pitchFamily="49" charset="-122"/>
                <a:ea typeface="黑体" panose="02010609060101010101" pitchFamily="49" charset="-122"/>
              </a:rPr>
              <a:t>        </a:t>
            </a:r>
            <a:endParaRPr lang="zh-CN" altLang="en-US" sz="32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https://d.book118.com/666215203243010053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7">
      <vt:lpstr>Arial</vt:lpstr>
      <vt:lpstr>Calibri</vt:lpstr>
      <vt:lpstr>宋体</vt:lpstr>
      <vt:lpstr>Tahoma</vt:lpstr>
      <vt:lpstr>隶书</vt:lpstr>
      <vt:lpstr>楷体</vt:lpstr>
      <vt:lpstr>Times New Roman</vt:lpstr>
      <vt:lpstr>黑体</vt:lpstr>
      <vt:lpstr>Copperplate Gothic Bold</vt:lpstr>
      <vt:lpstr>华文行楷</vt:lpstr>
      <vt:lpstr>Wingdings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古代从师学习的故事</vt:lpstr>
      <vt:lpstr>PowerPoint Presentation</vt:lpstr>
      <vt:lpstr>作者介绍</vt:lpstr>
      <vt:lpstr>PowerPoint Presentation</vt:lpstr>
      <vt:lpstr>整体理解文章</vt:lpstr>
      <vt:lpstr>PowerPoint Presentation</vt:lpstr>
      <vt:lpstr>PowerPoint Presentation</vt:lpstr>
      <vt:lpstr>阅读第一段</vt:lpstr>
      <vt:lpstr>PowerPoint Presentation</vt:lpstr>
      <vt:lpstr>PowerPoint Presentation</vt:lpstr>
      <vt:lpstr>阅读第一段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2024-09-20T21:30:22.418</cp:lastPrinted>
  <dcterms:created xsi:type="dcterms:W3CDTF">2024-09-20T13:30:22Z</dcterms:created>
  <dcterms:modified xsi:type="dcterms:W3CDTF">2024-09-20T13:30:24Z</dcterms:modified>
</cp:coreProperties>
</file>