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BKUHNO+KLJAJS+ArialMT"/>
      <p:regular r:id="rId17"/>
    </p:embeddedFont>
    <p:embeddedFont>
      <p:font typeface="OJUVHW+MS-UIGothic"/>
      <p:regular r:id="rId18"/>
    </p:embeddedFont>
    <p:embeddedFont>
      <p:font typeface="SVQAFB+ARQTCG+MicrosoftYaHei-Bold"/>
      <p:regular r:id="rId19"/>
    </p:embeddedFont>
    <p:embeddedFont>
      <p:font typeface="JOSENL+RRJUJR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9FA5F-A4FC-4E88-8616-B3C77A40E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7EEA8-BA4B-4D1F-9605-554577B76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74A57-0E8E-45A7-B37B-5BE5C27CC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6A31A-DA89-4FE8-BBEC-80151353C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ADE81B-7B93-49EE-8D1E-BFE4C20C7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32A4B7-2702-4BD7-B35B-B20968911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8F83B3-F642-4383-BC3D-BFAA20AF2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7160B-4115-4292-A486-6BDF5413D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57A59-14DA-4D87-A580-06E24E465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2BD31-D0EF-4ED7-9CB8-E957D7DE9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CF696-D319-4BCE-A075-12C2A383D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2305506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2295080"/>
            <a:ext cx="4089341" cy="1903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KUHNO+KLJAJS+ArialMT"/>
                <a:cs typeface="BKUHNO+KLJAJ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FFFFFF"/>
                </a:solidFill>
                <a:latin typeface="OJUVHW+MS-UIGothic"/>
                <a:cs typeface="OJUVHW+MS-UIGothic"/>
              </a:rPr>
              <a:t>全球化的定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FFFFFF"/>
                </a:solidFill>
                <a:latin typeface="OJUVHW+MS-UIGothic"/>
                <a:cs typeface="OJUVHW+MS-UIGothic"/>
              </a:rPr>
              <a:t>与特点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KUHNO+KLJAJS+ArialMT"/>
                <a:cs typeface="BKUHNO+KLJAJ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FFFFFF"/>
                </a:solidFill>
                <a:latin typeface="OJUVHW+MS-UIGothic"/>
                <a:cs typeface="OJUVHW+MS-UIGothic"/>
              </a:rPr>
              <a:t>全球化的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400">
                <a:solidFill>
                  <a:srgbClr val="FFFFFF"/>
                </a:solidFill>
                <a:latin typeface="OJUVHW+MS-UIGothic"/>
                <a:cs typeface="OJUVHW+MS-UIGothic"/>
              </a:rPr>
              <a:t>史与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OJUVHW+MS-UIGothic"/>
                <a:cs typeface="OJUVHW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KUHNO+KLJAJS+ArialMT"/>
                <a:cs typeface="BKUHNO+KLJAJ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FFFFFF"/>
                </a:solidFill>
                <a:latin typeface="OJUVHW+MS-UIGothic"/>
                <a:cs typeface="OJUVHW+MS-UIGothic"/>
              </a:rPr>
              <a:t>全球化的影响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2295080"/>
            <a:ext cx="4089341" cy="13435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KUHNO+KLJAJS+ArialMT"/>
                <a:cs typeface="BKUHNO+KLJAJ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FFFFFF"/>
                </a:solidFill>
                <a:latin typeface="OJUVHW+MS-UIGothic"/>
                <a:cs typeface="OJUVHW+MS-UIGothic"/>
              </a:rPr>
              <a:t>全球化的挑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OJUVHW+MS-UIGothic"/>
                <a:cs typeface="OJUVHW+MS-UIGothic"/>
              </a:rPr>
              <a:t>与机遇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KUHNO+KLJAJS+ArialMT"/>
                <a:cs typeface="BKUHNO+KLJAJ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JUVHW+MS-UIGothic"/>
                <a:cs typeface="OJUVHW+MS-UIGothic"/>
              </a:rPr>
              <a:t>如何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应对经济</a:t>
            </a:r>
            <a:r>
              <a:rPr sz="2400">
                <a:solidFill>
                  <a:srgbClr val="FFFFFF"/>
                </a:solidFill>
                <a:latin typeface="OJUVHW+MS-UIGothic"/>
                <a:cs typeface="OJUVHW+MS-UIGothic"/>
              </a:rPr>
              <a:t>全球化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40729" y="341395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KUHNO+KLJAJS+ArialMT"/>
                <a:cs typeface="BKUHNO+KLJAJS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FFFFFF"/>
                </a:solidFill>
                <a:latin typeface="OJUVHW+MS-UIGothic"/>
                <a:cs typeface="OJUVHW+MS-UIGothic"/>
              </a:rPr>
              <a:t>全球化的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OJUVHW+MS-UIGothic"/>
                <a:cs typeface="OJUVHW+MS-UIGothic"/>
              </a:rPr>
              <a:t>展前景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OJUVHW+MS-UIGothic"/>
                <a:cs typeface="OJUVHW+MS-UIGothic"/>
              </a:rPr>
              <a:t>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全球化的定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是指商品、服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本、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力等生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要素在全球范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内的自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由流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和配置。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OJUVHW+MS-UIGothic"/>
                <a:cs typeface="OJUVH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全球化是指世界各国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相互开放、相互依存、相互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系的程度不断加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深的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程。在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程中，各种生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要素，如商品、服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本、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劳动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力等，在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全球范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内自由流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，并被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化配置，以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成本最小化和利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FFFFF"/>
                </a:solidFill>
                <a:latin typeface="OJUVHW+MS-UIGothic"/>
                <a:cs typeface="OJUVHW+MS-UIGothic"/>
              </a:rPr>
              <a:t>最大化。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OJUVHW+MS-UIGothic"/>
                <a:cs typeface="OJUVHW+MS-UIGothic"/>
              </a:rPr>
              <a:t>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OJUVHW+MS-UIGothic"/>
                <a:cs typeface="OJUVHW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OJUVHW+MS-UIGothic"/>
                <a:cs typeface="OJUVHW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3AEF2"/>
                </a:solidFill>
                <a:latin typeface="OJUVHW+MS-UIGothic"/>
                <a:cs typeface="OJUVHW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99388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全球化的特点包括跨国公司主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、国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际贸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易快速增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本流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自由化等。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993883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全球化的特点主要表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在以下几个方面。首先是跨国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公司的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展壮大，它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在全球范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内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行生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售活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着商品、服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本的自由流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。其次是国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际贸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易的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快速增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，各国之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贸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易往来不断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大，促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了全球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展。最后是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本流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自由化，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本在全球范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内自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由流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，使得各国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更加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密地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系在一起。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3AEF2"/>
                </a:solidFill>
                <a:latin typeface="OJUVHW+MS-UIGothic"/>
                <a:cs typeface="OJUVHW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3AEF2"/>
                </a:solidFill>
                <a:latin typeface="OJUVHW+MS-UIGothic"/>
                <a:cs typeface="OJUVHW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62329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全球化的起源可以追溯到欧洲的地理大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发现时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期，当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探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家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们发现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了新的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贸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易路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和商品市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，促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了不同地区之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交流。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963777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3AEF2"/>
                </a:solidFill>
                <a:latin typeface="SVQAFB+ARQTCG+MicrosoftYaHei-Bold"/>
                <a:cs typeface="SVQAFB+ARQTCG+MicrosoftYaHei-Bold"/>
              </a:rPr>
              <a:t>19</a:t>
            </a:r>
            <a:r>
              <a:rPr sz="1600">
                <a:solidFill>
                  <a:srgbClr val="43AEF2"/>
                </a:solidFill>
                <a:latin typeface="OJUVHW+MS-UIGothic"/>
                <a:cs typeface="OJUVHW+MS-UIGothic"/>
              </a:rPr>
              <a:t>世</a:t>
            </a:r>
            <a:r>
              <a:rPr sz="1600">
                <a:solidFill>
                  <a:srgbClr val="43AEF2"/>
                </a:solidFill>
                <a:latin typeface="SimSun"/>
                <a:cs typeface="SimSun"/>
              </a:rPr>
              <a:t>纪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49082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随着工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革命的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展，国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际贸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易和投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逐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增多，跨国公司和金融机构开始出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一步推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全球化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3AEF2"/>
                </a:solidFill>
                <a:latin typeface="OJUVHW+MS-UIGothic"/>
                <a:cs typeface="OJUVHW+MS-UIGothic"/>
              </a:rPr>
              <a:t>二</a:t>
            </a:r>
            <a:r>
              <a:rPr sz="1600">
                <a:solidFill>
                  <a:srgbClr val="43AEF2"/>
                </a:solidFill>
                <a:latin typeface="SimSun"/>
                <a:cs typeface="SimSun"/>
              </a:rPr>
              <a:t>战</a:t>
            </a:r>
            <a:r>
              <a:rPr sz="1600">
                <a:solidFill>
                  <a:srgbClr val="43AEF2"/>
                </a:solidFill>
                <a:latin typeface="OJUVHW+MS-UIGothic"/>
                <a:cs typeface="OJUVHW+MS-UIGothic"/>
              </a:rPr>
              <a:t>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42458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后，世界各国开始重建和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展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，国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际贸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易和投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逐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恢复和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大。同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，国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际组织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如关税与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贸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易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总协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定（</a:t>
            </a:r>
            <a:r>
              <a:rPr sz="1350">
                <a:solidFill>
                  <a:srgbClr val="1C7EBD"/>
                </a:solidFill>
                <a:latin typeface="JOSENL+RRJUJR+MicrosoftYaHei"/>
                <a:cs typeface="JOSENL+RRJUJR+MicrosoftYaHei"/>
              </a:rPr>
              <a:t>GATT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）和世界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贸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易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（</a:t>
            </a:r>
            <a:r>
              <a:rPr sz="1350">
                <a:solidFill>
                  <a:srgbClr val="1C7EBD"/>
                </a:solidFill>
                <a:latin typeface="JOSENL+RRJUJR+MicrosoftYaHei"/>
                <a:cs typeface="JOSENL+RRJUJR+MicrosoftYaHei"/>
              </a:rPr>
              <a:t>WTO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）的成立，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为经济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球化提供了制度保障。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3AEF2"/>
                </a:solidFill>
                <a:latin typeface="OJUVHW+MS-UIGothic"/>
                <a:cs typeface="OJUVHW+MS-UIGothic"/>
              </a:rPr>
              <a:t>展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8625" y="1851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OJUVHW+MS-UIGothic"/>
                <a:cs typeface="OJUVHW+MS-UIGothic"/>
              </a:rPr>
              <a:t>技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术进</a:t>
            </a:r>
            <a:r>
              <a:rPr sz="2300">
                <a:solidFill>
                  <a:srgbClr val="43AEF2"/>
                </a:solidFill>
                <a:latin typeface="OJUVHW+MS-UIGothic"/>
                <a:cs typeface="OJUVHW+MS-UIGothic"/>
              </a:rPr>
              <a:t>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39025" y="185146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OJUVHW+MS-UIGothic"/>
                <a:cs typeface="OJUVHW+MS-UIGothic"/>
              </a:rPr>
              <a:t>区域</a:t>
            </a:r>
            <a:r>
              <a:rPr sz="2300" spc="23">
                <a:solidFill>
                  <a:srgbClr val="43AEF2"/>
                </a:solidFill>
                <a:latin typeface="SimSun"/>
                <a:cs typeface="SimSun"/>
              </a:rPr>
              <a:t>经济</a:t>
            </a:r>
            <a:r>
              <a:rPr sz="2300" spc="25">
                <a:solidFill>
                  <a:srgbClr val="43AEF2"/>
                </a:solidFill>
                <a:latin typeface="OJUVHW+MS-UIGothic"/>
                <a:cs typeface="OJUVHW+MS-UIGothic"/>
              </a:rPr>
              <a:t>一体化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8625" y="2416028"/>
            <a:ext cx="40080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技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术进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步如互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网、大数据、人工智能等新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39025" y="2416028"/>
            <a:ext cx="407428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区域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一体化如欧盟、北美自由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贸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易区等区域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一体化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的出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展，促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了区域内国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家之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合作和一体化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程，同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也推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全球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的多极化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98625" y="2724637"/>
            <a:ext cx="440238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展，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为经济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全球化提供了更加便捷和高效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的信息交流和交易方式，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一步促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了全球化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程。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698625" y="389997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OJUVHW+MS-UIGothic"/>
                <a:cs typeface="OJUVHW+MS-UIGothic"/>
              </a:rPr>
              <a:t>跨国公司的影响力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361555" y="3899971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OJUVHW+MS-UIGothic"/>
                <a:cs typeface="OJUVHW+MS-UIGothic"/>
              </a:rPr>
              <a:t>国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际经济</a:t>
            </a:r>
            <a:r>
              <a:rPr sz="2300" spc="25">
                <a:solidFill>
                  <a:srgbClr val="43AEF2"/>
                </a:solidFill>
                <a:latin typeface="OJUVHW+MS-UIGothic"/>
                <a:cs typeface="OJUVHW+MS-UIGothic"/>
              </a:rPr>
              <a:t>合作与治理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698625" y="4464538"/>
            <a:ext cx="407428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跨国公司是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全球化的重要推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力量，随着全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球化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程的加速，跨国公司在全球范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内的生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售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模不断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大，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全球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的影响力也越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来越大。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361555" y="4464538"/>
            <a:ext cx="407428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随着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全球化的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展，国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际经济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合作与治理的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重要性日益凸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。各国需要加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合作，共同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全球性挑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如气候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化、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贸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易保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等，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以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全球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经济稳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定和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OJUVHW+MS-UIGothic"/>
                <a:cs typeface="OJUVHW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3AEF2"/>
                </a:solidFill>
                <a:latin typeface="OJUVHW+MS-UIGothic"/>
                <a:cs typeface="OJUVHW+MS-UIGothic"/>
              </a:rPr>
              <a:t>世界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43AEF2"/>
                </a:solidFill>
                <a:latin typeface="OJUVHW+MS-UIGothic"/>
                <a:cs typeface="OJUVHW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09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JOSENL+RRJUJR+MicrosoftYaHei"/>
                <a:cs typeface="JOSENL+RRJUJ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1070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JOSENL+RRJUJR+MicrosoftYaHei"/>
                <a:cs typeface="JOSENL+RRJUJ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278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JOSENL+RRJUJR+MicrosoftYaHei"/>
                <a:cs typeface="JOSENL+RRJUJ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565" y="369506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OJUVHW+MS-UIGothic"/>
                <a:cs typeface="OJUVHW+MS-UIGothic"/>
              </a:rPr>
              <a:t>促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43AEF2"/>
                </a:solidFill>
                <a:latin typeface="OJUVHW+MS-UIGothic"/>
                <a:cs typeface="OJUVHW+MS-UIGothic"/>
              </a:rPr>
              <a:t>全球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经济</a:t>
            </a:r>
            <a:r>
              <a:rPr sz="1550" spc="25">
                <a:solidFill>
                  <a:srgbClr val="43AEF2"/>
                </a:solidFill>
                <a:latin typeface="OJUVHW+MS-UIGothic"/>
                <a:cs typeface="OJUVHW+MS-UIGothic"/>
              </a:rPr>
              <a:t>增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55159" y="36950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OJUVHW+MS-UIGothic"/>
                <a:cs typeface="OJUVHW+MS-UIGothic"/>
              </a:rPr>
              <a:t>推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动产业转</a:t>
            </a:r>
            <a:r>
              <a:rPr sz="1550">
                <a:solidFill>
                  <a:srgbClr val="43AEF2"/>
                </a:solidFill>
                <a:latin typeface="OJUVHW+MS-UIGothic"/>
                <a:cs typeface="OJUVHW+MS-UIGothic"/>
              </a:rPr>
              <a:t>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99755" y="36950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OJUVHW+MS-UIGothic"/>
                <a:cs typeface="OJUVHW+MS-UIGothic"/>
              </a:rPr>
              <a:t>加速技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术进</a:t>
            </a:r>
            <a:r>
              <a:rPr sz="1550">
                <a:solidFill>
                  <a:srgbClr val="43AEF2"/>
                </a:solidFill>
                <a:latin typeface="OJUVHW+MS-UIGothic"/>
                <a:cs typeface="OJUVHW+MS-UIGothic"/>
              </a:rPr>
              <a:t>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0565" y="4357354"/>
            <a:ext cx="3742618" cy="10960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全球化使得各国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更加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紧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密地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联</a:t>
            </a:r>
            <a:r>
              <a:rPr sz="1400">
                <a:solidFill>
                  <a:srgbClr val="1C7EBD"/>
                </a:solidFill>
                <a:latin typeface="OJUVHW+MS-UIGothic"/>
                <a:cs typeface="OJUVHW+MS-UIGothic"/>
              </a:rPr>
              <a:t>系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在一起，促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了国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际贸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易和投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的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展，</a:t>
            </a:r>
          </a:p>
          <a:p>
            <a:pPr marL="0" marR="0">
              <a:lnSpc>
                <a:spcPts val="1400"/>
              </a:lnSpc>
              <a:spcBef>
                <a:spcPts val="111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从而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带动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全球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的增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长</a:t>
            </a:r>
            <a:r>
              <a:rPr sz="1400">
                <a:solidFill>
                  <a:srgbClr val="1C7EBD"/>
                </a:solidFill>
                <a:latin typeface="OJUVHW+MS-UIGothic"/>
                <a:cs typeface="OJUVHW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455159" y="4357354"/>
            <a:ext cx="3813378" cy="10960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随着全球化的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程，一些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产业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从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达国家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转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移至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展中国家，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优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化了全球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产业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布局，</a:t>
            </a:r>
          </a:p>
          <a:p>
            <a:pPr marL="0" marR="0">
              <a:lnSpc>
                <a:spcPts val="1400"/>
              </a:lnSpc>
              <a:spcBef>
                <a:spcPts val="111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促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了全球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经济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的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展。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99755" y="4357354"/>
            <a:ext cx="3881876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全球化使得各国之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400" spc="23">
                <a:solidFill>
                  <a:srgbClr val="1C7EBD"/>
                </a:solidFill>
                <a:latin typeface="OJUVHW+MS-UIGothic"/>
                <a:cs typeface="OJUVHW+MS-UIGothic"/>
              </a:rPr>
              <a:t>的技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术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交流更加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频</a:t>
            </a:r>
            <a:r>
              <a:rPr sz="1400" spc="23">
                <a:solidFill>
                  <a:srgbClr val="1C7EBD"/>
                </a:solidFill>
                <a:latin typeface="OJUVHW+MS-UIGothic"/>
                <a:cs typeface="OJUVHW+MS-UIGothic"/>
              </a:rPr>
              <a:t>繁，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推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了全球的技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术进</a:t>
            </a:r>
            <a:r>
              <a:rPr sz="1400" spc="23">
                <a:solidFill>
                  <a:srgbClr val="1C7EBD"/>
                </a:solidFill>
                <a:latin typeface="OJUVHW+MS-UIGothic"/>
                <a:cs typeface="OJUVHW+MS-UIGothic"/>
              </a:rPr>
              <a:t>步和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创</a:t>
            </a:r>
            <a:r>
              <a:rPr sz="1400" spc="25">
                <a:solidFill>
                  <a:srgbClr val="1C7EBD"/>
                </a:solidFill>
                <a:latin typeface="OJUVHW+MS-UIGothic"/>
                <a:cs typeface="OJUVHW+MS-UIGothic"/>
              </a:rPr>
              <a:t>新。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3AEF2"/>
                </a:solidFill>
                <a:latin typeface="OJUVHW+MS-UIGothic"/>
                <a:cs typeface="OJUVHW+MS-UIGothic"/>
              </a:rPr>
              <a:t>各国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43AEF2"/>
                </a:solidFill>
                <a:latin typeface="OJUVHW+MS-UIGothic"/>
                <a:cs typeface="OJUVHW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OJUVHW+MS-UIGothic"/>
                <a:cs typeface="OJUVHW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进经济发</a:t>
            </a:r>
            <a:r>
              <a:rPr sz="2000">
                <a:solidFill>
                  <a:srgbClr val="FFFDFD"/>
                </a:solidFill>
                <a:latin typeface="OJUVHW+MS-UIGothic"/>
                <a:cs typeface="OJUVHW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OJUVHW+MS-UIGothic"/>
                <a:cs typeface="OJUVHW+MS-UIGothic"/>
              </a:rPr>
              <a:t>增加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经济风险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全球化使得各国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更加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密地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在一起，一个国家的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可能会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其他国家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生影响，增加了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全球化使得各国能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更好地利用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源，促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本国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OJUVHW+MS-UIGothic"/>
                <a:cs typeface="OJUVHW+MS-UIGothic"/>
              </a:rPr>
              <a:t>增加就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OJUVHW+MS-UIGothic"/>
                <a:cs typeface="OJUVHW+MS-UIGothic"/>
              </a:rPr>
              <a:t>机会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全球化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来了更多的国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际贸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易和投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机会，也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造了更多的就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OJUVHW+MS-UIGothic"/>
                <a:cs typeface="OJUVHW+MS-UIGothic"/>
              </a:rPr>
              <a:t>机会。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https://d.book118.com/667023055063006042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BKUHNO+KLJAJS+ArialMT</vt:lpstr>
      <vt:lpstr>Times New Roman</vt:lpstr>
      <vt:lpstr>SimSun</vt:lpstr>
      <vt:lpstr>OJUVHW+MS-UIGothic</vt:lpstr>
      <vt:lpstr>SVQAFB+ARQTCG+MicrosoftYaHei-Bold</vt:lpstr>
      <vt:lpstr>JOSENL+RRJUJR+MicrosoftYaHei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2024-09-15T16:51:22.151</cp:lastPrinted>
  <dcterms:created xsi:type="dcterms:W3CDTF">2024-09-15T08:51:22Z</dcterms:created>
  <dcterms:modified xsi:type="dcterms:W3CDTF">2024-09-15T08:51:23Z</dcterms:modified>
</cp:coreProperties>
</file>