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48BF0-EBDD-4801-99BB-F238CE789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2DCF0-E563-44F7-B419-AAF6EF1A9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D6516-3ACA-4722-AAFF-8B73CBAED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B9908-225F-4719-86BD-EAF5E1445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21098-61E3-4CB7-BB4D-2055FCE5F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AF03CF-93EA-4FA3-B897-103D668AE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C4FD2C-9C94-4A12-B76A-6B3655A11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0A13A-6C18-48EA-9648-DD96542A4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A0AA9-E13C-4980-A9DE-158315FBD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7859F-EAF7-48F0-8C6B-72D9CA3B1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0DF52-1CE8-43D3-AA6E-D1F1CF797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400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x" preserve="1">
  <p:cSld name="标题，内容与文本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/>
            </a:lvl1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b="0" i="0" strike="noStrike" kern="1200" cap="none" spc="0" normalizeH="0" baseline="0" noProof="1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b="0" i="0" strike="noStrike" kern="1200" cap="none" spc="0" normalizeH="0" baseline="0" noProof="1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algn="r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400" strike="noStrike" noProof="1"/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buFont typeface="Arial" pitchFamily="34" charset="0"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hyperlink" Target="http://hi.baidu.com/&#30495;&#29233;&#26080;&#26429;/album/item/76f67c544aa7e355d00906a8.html" TargetMode="Ex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hyperlink" Target="&#21334;&#27833;&#32705;&#38899;&#39057;.mp3" TargetMode="Ex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2401112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7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0"/>
            <a:ext cx="6477000" cy="6858000"/>
          </a:xfrm>
          <a:prstGeom prst="rect">
            <a:avLst/>
          </a:prstGeom>
          <a:noFill/>
          <a:ln w="9525">
            <a:noFill/>
          </a:ln>
          <a:effectLst>
            <a:outerShdw dist="107763" dir="2699999" algn="ctr" rotWithShape="0">
              <a:srgbClr val="808080">
                <a:alpha val="50000"/>
              </a:srgbClr>
            </a:outerShdw>
          </a:effectLst>
        </p:spPr>
      </p:pic>
      <p:sp>
        <p:nvSpPr>
          <p:cNvPr id="4101" name="Text Box 8" title=""/>
          <p:cNvSpPr txBox="1"/>
          <p:nvPr/>
        </p:nvSpPr>
        <p:spPr>
          <a:xfrm>
            <a:off x="2895600" y="0"/>
            <a:ext cx="838200" cy="37496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000" b="1">
                <a:solidFill>
                  <a:srgbClr val="FF0000"/>
                </a:solidFill>
                <a:latin typeface="Arial" pitchFamily="34" charset="0"/>
                <a:ea typeface="方正姚体" panose="02010601030101010101" pitchFamily="2" charset="-122"/>
              </a:rPr>
              <a:t>熟能生巧</a:t>
            </a:r>
            <a:endParaRPr lang="zh-CN" altLang="en-US" sz="6000" b="1">
              <a:solidFill>
                <a:srgbClr val="FF0000"/>
              </a:solidFill>
              <a:latin typeface="Arial" pitchFamily="34" charset="0"/>
              <a:ea typeface="方正姚体" panose="02010601030101010101" pitchFamily="2" charset="-122"/>
            </a:endParaRPr>
          </a:p>
        </p:txBody>
      </p:sp>
      <p:sp>
        <p:nvSpPr>
          <p:cNvPr id="4099" name="文本框 4102" title=""/>
          <p:cNvSpPr txBox="1"/>
          <p:nvPr/>
        </p:nvSpPr>
        <p:spPr>
          <a:xfrm>
            <a:off x="533400" y="914400"/>
            <a:ext cx="1006475" cy="4227513"/>
          </a:xfrm>
          <a:prstGeom prst="rect">
            <a:avLst/>
          </a:prstGeom>
          <a:noFill/>
          <a:ln w="9525">
            <a:noFill/>
          </a:ln>
        </p:spPr>
        <p:txBody>
          <a:bodyPr vert="eaVert"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0000FF"/>
                </a:solidFill>
                <a:latin typeface="Arial" pitchFamily="34" charset="0"/>
                <a:ea typeface="方正姚体" panose="02010601030101010101" pitchFamily="2" charset="-122"/>
              </a:rPr>
              <a:t>看 图 说 成 语</a:t>
            </a:r>
            <a:endParaRPr lang="zh-CN" altLang="en-US" sz="5400" b="1">
              <a:solidFill>
                <a:srgbClr val="0000FF"/>
              </a:solidFill>
              <a:latin typeface="Arial" pitchFamily="34" charset="0"/>
              <a:ea typeface="方正姚体" panose="02010601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40025" y="6223000"/>
            <a:ext cx="5081588" cy="577850"/>
          </a:xfrm>
          <a:prstGeom prst="rect">
            <a:avLst/>
          </a:prstGeom>
          <a:solidFill>
            <a:srgbClr val="D9D9D9"/>
          </a:solidFill>
          <a:ln w="28575" cap="flat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出自宋代欧阳修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卖油翁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endParaRPr lang="zh-CN" altLang="en-US" sz="32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1" name="Picture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159375" cy="6669088"/>
          </a:xfrm>
          <a:prstGeom prst="rect">
            <a:avLst/>
          </a:prstGeom>
          <a:noFill/>
          <a:ln w="9525">
            <a:noFill/>
          </a:ln>
          <a:effectLst>
            <a:outerShdw dist="107763" dir="2699999" algn="ctr" rotWithShape="0">
              <a:srgbClr val="808080">
                <a:alpha val="50000"/>
              </a:srgbClr>
            </a:outerShdw>
          </a:effectLst>
        </p:spPr>
      </p:pic>
      <p:sp>
        <p:nvSpPr>
          <p:cNvPr id="5122" name="文本框 7172" title=""/>
          <p:cNvSpPr txBox="1"/>
          <p:nvPr/>
        </p:nvSpPr>
        <p:spPr>
          <a:xfrm>
            <a:off x="5943600" y="914400"/>
            <a:ext cx="1525588" cy="4014788"/>
          </a:xfrm>
          <a:prstGeom prst="rect">
            <a:avLst/>
          </a:prstGeom>
          <a:noFill/>
          <a:ln w="9525">
            <a:noFill/>
          </a:ln>
        </p:spPr>
        <p:txBody>
          <a:bodyPr vert="eaVert"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800" b="1">
                <a:solidFill>
                  <a:srgbClr val="FF0000"/>
                </a:solidFill>
                <a:latin typeface="Arial" pitchFamily="34" charset="0"/>
                <a:ea typeface="方正姚体" panose="02010601030101010101" pitchFamily="2" charset="-122"/>
              </a:rPr>
              <a:t>卖 油 翁</a:t>
            </a:r>
            <a:endParaRPr lang="zh-CN" altLang="en-US" sz="8800" b="1">
              <a:solidFill>
                <a:srgbClr val="FF0000"/>
              </a:solidFill>
              <a:latin typeface="Arial" pitchFamily="34" charset="0"/>
              <a:ea typeface="方正姚体" panose="02010601030101010101" pitchFamily="2" charset="-122"/>
            </a:endParaRPr>
          </a:p>
        </p:txBody>
      </p:sp>
      <p:sp>
        <p:nvSpPr>
          <p:cNvPr id="5123" name="文本框 7173" title=""/>
          <p:cNvSpPr txBox="1"/>
          <p:nvPr/>
        </p:nvSpPr>
        <p:spPr>
          <a:xfrm>
            <a:off x="7705725" y="3048000"/>
            <a:ext cx="793750" cy="3092450"/>
          </a:xfrm>
          <a:prstGeom prst="rect">
            <a:avLst/>
          </a:prstGeom>
          <a:noFill/>
          <a:ln w="9525">
            <a:noFill/>
          </a:ln>
        </p:spPr>
        <p:txBody>
          <a:bodyPr vert="eaVert"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（宋）欧阳修</a:t>
            </a:r>
            <a:endParaRPr lang="zh-CN" altLang="en-US" sz="4000" b="1">
              <a:solidFill>
                <a:srgbClr val="0000FF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5" name="Picture 9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BFBF8"/>
              </a:clrFrom>
              <a:clrTo>
                <a:srgbClr val="FBFBF8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940425" y="-395287"/>
            <a:ext cx="2517775" cy="27273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46" name="WordArt 13" title=""/>
          <p:cNvSpPr>
            <a:spLocks noTextEdit="1"/>
          </p:cNvSpPr>
          <p:nvPr/>
        </p:nvSpPr>
        <p:spPr>
          <a:xfrm>
            <a:off x="762000" y="685800"/>
            <a:ext cx="2438400" cy="609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>
                <a:solidFill>
                  <a:srgbClr val="FF0000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作者简介</a:t>
            </a:r>
            <a:endParaRPr lang="zh-CN" altLang="en-US" sz="5400">
              <a:solidFill>
                <a:srgbClr val="FF0000"/>
              </a:solidFill>
              <a:effectLst>
                <a:outerShdw dist="45791" dir="2021404" algn="ctr" rotWithShape="0">
                  <a:srgbClr val="B2B2B2">
                    <a:alpha val="79999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6147" name="Text Box 19" title=""/>
          <p:cNvSpPr txBox="1"/>
          <p:nvPr/>
        </p:nvSpPr>
        <p:spPr>
          <a:xfrm>
            <a:off x="381000" y="1295400"/>
            <a:ext cx="7921625" cy="33242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ts val="3640"/>
              </a:lnSpc>
            </a:pP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　　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欧阳修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(1007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～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1072) 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just">
              <a:lnSpc>
                <a:spcPts val="3640"/>
              </a:lnSpc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北宋时期政治家、文学家。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just">
              <a:lnSpc>
                <a:spcPts val="3640"/>
              </a:lnSpc>
            </a:pP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唐宋八大家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”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之一。字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永叔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，号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醉翁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，晚号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六一居士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，谥号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文忠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。吉州永丰（今属江西）人。欧阳修自称庐陵人，因为吉州原属庐陵郡。著有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欧阳文忠公集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465138" y="4816475"/>
            <a:ext cx="8312150" cy="1554163"/>
          </a:xfrm>
          <a:prstGeom prst="rect">
            <a:avLst/>
          </a:prstGeom>
          <a:solidFill>
            <a:srgbClr val="FFFF99"/>
          </a:solidFill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“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唐宋八大家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”</a:t>
            </a:r>
            <a:endParaRPr lang="en-US" altLang="zh-CN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唐</a:t>
            </a:r>
            <a:r>
              <a:rPr lang="en-US" altLang="zh-CN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韩愈  柳宗元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宋</a:t>
            </a:r>
            <a:r>
              <a:rPr lang="en-US" altLang="zh-CN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欧阳修 曾巩 王安石 苏洵 苏轼 苏辙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WordArt 5" title=""/>
          <p:cNvSpPr>
            <a:spLocks noTextEdit="1"/>
          </p:cNvSpPr>
          <p:nvPr/>
        </p:nvSpPr>
        <p:spPr>
          <a:xfrm>
            <a:off x="1739900" y="414338"/>
            <a:ext cx="3576638" cy="609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rgbClr val="FF0000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“六一居士”的由来</a:t>
            </a:r>
            <a:endParaRPr lang="zh-CN" altLang="en-US" sz="4800">
              <a:solidFill>
                <a:srgbClr val="FF0000"/>
              </a:solidFill>
              <a:effectLst>
                <a:outerShdw dist="45791" dir="2021404" algn="ctr" rotWithShape="0">
                  <a:srgbClr val="B2B2B2">
                    <a:alpha val="79999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2" name="Group 15" title=""/>
          <p:cNvGrpSpPr/>
          <p:nvPr/>
        </p:nvGrpSpPr>
        <p:grpSpPr>
          <a:xfrm>
            <a:off x="6227763" y="188913"/>
            <a:ext cx="2690812" cy="2879725"/>
            <a:chOff x="3923" y="119"/>
            <a:chExt cx="1695" cy="1814"/>
          </a:xfrm>
        </p:grpSpPr>
        <p:pic>
          <p:nvPicPr>
            <p:cNvPr id="7171" name="Picture 11" descr="76f67c544aa7e355d00906a8">
              <a:hlinkClick r:id="rId3"/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23" y="119"/>
              <a:ext cx="1695" cy="1814"/>
            </a:xfrm>
            <a:prstGeom prst="rect">
              <a:avLst/>
            </a:prstGeom>
            <a:noFill/>
            <a:ln w="9525">
              <a:noFill/>
            </a:ln>
            <a:effectLst>
              <a:outerShdw dist="107763" dir="2699999" algn="ctr" rotWithShape="0">
                <a:srgbClr val="808080">
                  <a:alpha val="50000"/>
                </a:srgbClr>
              </a:outerShdw>
            </a:effectLst>
          </p:spPr>
        </p:pic>
        <p:sp>
          <p:nvSpPr>
            <p:cNvPr id="7172" name="Text Box 14"/>
            <p:cNvSpPr txBox="1">
              <a:spLocks noChangeArrowheads="1"/>
            </p:cNvSpPr>
            <p:nvPr/>
          </p:nvSpPr>
          <p:spPr bwMode="auto">
            <a:xfrm>
              <a:off x="3923" y="119"/>
              <a:ext cx="1678" cy="1809"/>
            </a:xfrm>
            <a:prstGeom prst="rect">
              <a:avLst/>
            </a:prstGeom>
            <a:noFill/>
            <a:ln w="28575">
              <a:solidFill>
                <a:srgbClr val="996633"/>
              </a:solidFill>
              <a:miter lim="800000"/>
            </a:ln>
            <a:effectLst>
              <a:outerShdw dist="107763" dir="2700000" algn="ctr" rotWithShape="0">
                <a:schemeClr val="bg2">
                  <a:alpha val="50000"/>
                </a:schemeClr>
              </a:outerShdw>
            </a:effec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R="0" defTabSz="914400" rtl="0">
                <a:spcBef>
                  <a:spcPct val="50000"/>
                </a:spcBef>
                <a:buClrTx/>
                <a:buSzTx/>
                <a:buFont typeface="Arial" pitchFamily="34" charset="0"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 typeface="Arial" pitchFamily="34" charset="0"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 typeface="Arial" pitchFamily="34" charset="0"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 typeface="Arial" pitchFamily="34" charset="0"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 typeface="Arial" pitchFamily="34" charset="0"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 typeface="Arial" pitchFamily="34" charset="0"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 typeface="Arial" pitchFamily="34" charset="0"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7173" name="Text Box 17" title=""/>
          <p:cNvSpPr txBox="1"/>
          <p:nvPr/>
        </p:nvSpPr>
        <p:spPr>
          <a:xfrm>
            <a:off x="971550" y="1341438"/>
            <a:ext cx="4895850" cy="22891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　　为什么欧阳修晚年要自号六一居士呢？居士曰：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吾家藏书一万卷，集录三代以来金石</a:t>
            </a:r>
            <a:endParaRPr lang="zh-CN" altLang="en-US" sz="3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4" name="Text Box 18" title=""/>
          <p:cNvSpPr txBox="1"/>
          <p:nvPr/>
        </p:nvSpPr>
        <p:spPr>
          <a:xfrm>
            <a:off x="1116013" y="3716338"/>
            <a:ext cx="7129462" cy="28384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遗文一千卷，有琴一张，有棋一局，而常置酒一壶。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客曰：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是为五一尔，奈何？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居士曰：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以吾一翁，老于此五物之间，是岂不为六一乎？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”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4" title=""/>
          <p:cNvSpPr/>
          <p:nvPr/>
        </p:nvSpPr>
        <p:spPr>
          <a:xfrm>
            <a:off x="304800" y="635000"/>
            <a:ext cx="8610600" cy="5078413"/>
          </a:xfrm>
          <a:prstGeom prst="rect">
            <a:avLst/>
          </a:prstGeom>
          <a:solidFill>
            <a:srgbClr val="FFFF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187325"/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   本文选自宋代文学家欧阳修撰写的笔记小说集</a:t>
            </a:r>
            <a:r>
              <a:rPr lang="en-US" altLang="zh-CN" sz="36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6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归田录</a:t>
            </a:r>
            <a:r>
              <a:rPr lang="en-US" altLang="zh-CN" sz="36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， 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宋史</a:t>
            </a:r>
            <a:r>
              <a:rPr lang="en-US" altLang="zh-CN" sz="3600" b="1">
                <a:latin typeface="Arial" pitchFamily="34" charset="0"/>
                <a:ea typeface="黑体" panose="02010609060101010101" pitchFamily="49" charset="-122"/>
              </a:rPr>
              <a:t>·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艺文志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入史类传记类，作八卷。凡一百十五条。欧阳修晚年辞官闲居颍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(ying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，一声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州时作，故书名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“归田”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 。多记朝廷旧事和士大夫琐事，大多是亲身经历、见闻，史料翔实可靠。书之体例略近李肇的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国史补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，所记如太宗知李汉超、仁宗恭俭、陈尧咨、卖油翁等，含意深刻。 </a:t>
            </a:r>
            <a:endParaRPr lang="zh-CN" altLang="en-US" sz="3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217" name="Group 31" title=""/>
          <p:cNvGrpSpPr/>
          <p:nvPr/>
        </p:nvGrpSpPr>
        <p:grpSpPr>
          <a:xfrm>
            <a:off x="4191000" y="228600"/>
            <a:ext cx="4702175" cy="6400800"/>
            <a:chOff x="3923" y="119"/>
            <a:chExt cx="1679" cy="1815"/>
          </a:xfrm>
        </p:grpSpPr>
        <p:pic>
          <p:nvPicPr>
            <p:cNvPr id="9218" name="Picture 27" descr="图片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23" y="119"/>
              <a:ext cx="1679" cy="1815"/>
            </a:xfrm>
            <a:prstGeom prst="rect">
              <a:avLst/>
            </a:prstGeom>
            <a:noFill/>
            <a:ln w="9525">
              <a:noFill/>
            </a:ln>
            <a:effectLst>
              <a:outerShdw dist="107763" dir="2699999" algn="ctr" rotWithShape="0">
                <a:srgbClr val="808080">
                  <a:alpha val="50000"/>
                </a:srgbClr>
              </a:outerShdw>
            </a:effectLst>
          </p:spPr>
        </p:pic>
        <p:sp>
          <p:nvSpPr>
            <p:cNvPr id="12318" name="Text Box 30"/>
            <p:cNvSpPr txBox="1">
              <a:spLocks noChangeArrowheads="1"/>
            </p:cNvSpPr>
            <p:nvPr/>
          </p:nvSpPr>
          <p:spPr bwMode="auto">
            <a:xfrm>
              <a:off x="3923" y="119"/>
              <a:ext cx="1678" cy="806"/>
            </a:xfrm>
            <a:prstGeom prst="rect">
              <a:avLst/>
            </a:prstGeom>
            <a:noFill/>
            <a:ln w="28575">
              <a:noFill/>
              <a:miter lim="800000"/>
            </a:ln>
            <a:effectLst>
              <a:outerShdw dist="107763" dir="2700000" algn="ctr" rotWithShape="0">
                <a:schemeClr val="bg2">
                  <a:alpha val="50000"/>
                </a:schemeClr>
              </a:outerShdw>
            </a:effec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8199" name="Text Box 7" title=""/>
          <p:cNvSpPr txBox="1">
            <a:spLocks noChangeArrowheads="1"/>
          </p:cNvSpPr>
          <p:nvPr/>
        </p:nvSpPr>
        <p:spPr bwMode="auto">
          <a:xfrm>
            <a:off x="381000" y="990600"/>
            <a:ext cx="3536950" cy="4876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rtl="0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8000" b="1" kern="1200" cap="none" spc="0" normalizeH="0" baseline="0" noProof="0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微软雅黑" panose="020b0503020204020204" pitchFamily="34" charset="-122"/>
                <a:cs typeface="+mn-cs"/>
              </a:rPr>
              <a:t>正字正音</a:t>
            </a:r>
            <a:endParaRPr kumimoji="0" lang="zh-CN" altLang="en-US" sz="8000" b="1" kern="1200" cap="none" spc="0" normalizeH="0" baseline="0" noProof="0">
              <a:solidFill>
                <a:srgbClr val="CC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微软雅黑" panose="020b0503020204020204" pitchFamily="34" charset="-122"/>
              <a:cs typeface="+mn-cs"/>
            </a:endParaRPr>
          </a:p>
          <a:p>
            <a:pPr marR="0" defTabSz="914400" rtl="0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8000" b="1" kern="1200" cap="none" spc="0" normalizeH="0" baseline="0" noProof="0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微软雅黑" panose="020b0503020204020204" pitchFamily="34" charset="-122"/>
                <a:cs typeface="+mn-cs"/>
              </a:rPr>
              <a:t>朗读课文</a:t>
            </a:r>
            <a:endParaRPr kumimoji="0" lang="zh-CN" altLang="en-US" sz="8000" b="1" kern="1200" cap="none" spc="0" normalizeH="0" baseline="0" noProof="0">
              <a:solidFill>
                <a:srgbClr val="CC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微软雅黑" panose="020b0503020204020204" pitchFamily="34" charset="-122"/>
              <a:cs typeface="+mn-cs"/>
            </a:endParaRPr>
          </a:p>
          <a:p>
            <a:pPr marR="0" defTabSz="914400" rtl="0">
              <a:buClrTx/>
              <a:buSzTx/>
              <a:buFont typeface="Arial" pitchFamily="34" charset="0"/>
              <a:buNone/>
              <a:defRPr/>
            </a:pPr>
            <a:endParaRPr kumimoji="0" lang="zh-CN" altLang="en-US" sz="6000" b="1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1" name="图片 1843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6875" y="0"/>
            <a:ext cx="9937750" cy="6924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2" name="Text Box 2" title=""/>
          <p:cNvSpPr txBox="1"/>
          <p:nvPr/>
        </p:nvSpPr>
        <p:spPr>
          <a:xfrm>
            <a:off x="-381000" y="0"/>
            <a:ext cx="5668963" cy="711200"/>
          </a:xfrm>
          <a:prstGeom prst="rect">
            <a:avLst/>
          </a:prstGeom>
          <a:solidFill>
            <a:srgbClr val="FFFF66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latin typeface="Times New Roman" panose="02020603050405020304" pitchFamily="18" charset="0"/>
                <a:ea typeface="黑体" panose="02010609060101010101" pitchFamily="49" charset="-122"/>
              </a:rPr>
              <a:t>这些字，你读准了吗？</a:t>
            </a:r>
            <a:endParaRPr lang="zh-CN" altLang="en-US" sz="40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0243" name="Text Box 3" title=""/>
          <p:cNvSpPr txBox="1"/>
          <p:nvPr/>
        </p:nvSpPr>
        <p:spPr>
          <a:xfrm>
            <a:off x="323850" y="1268413"/>
            <a:ext cx="1682750" cy="483108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latin typeface="Times New Roman" panose="02020603050405020304" pitchFamily="18" charset="0"/>
                <a:ea typeface="黑体" panose="02010609060101010101" pitchFamily="49" charset="-122"/>
              </a:rPr>
              <a:t>自</a:t>
            </a:r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矜</a:t>
            </a:r>
            <a:endParaRPr lang="zh-CN" altLang="en-US" sz="44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4400" b="1">
                <a:latin typeface="Times New Roman" panose="02020603050405020304" pitchFamily="18" charset="0"/>
                <a:ea typeface="黑体" panose="02010609060101010101" pitchFamily="49" charset="-122"/>
              </a:rPr>
              <a:t>家</a:t>
            </a:r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圃</a:t>
            </a:r>
            <a:endParaRPr lang="zh-CN" altLang="en-US" sz="44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睨</a:t>
            </a:r>
            <a:r>
              <a:rPr lang="zh-CN" altLang="en-US" sz="4400" b="1">
                <a:latin typeface="Times New Roman" panose="02020603050405020304" pitchFamily="18" charset="0"/>
                <a:ea typeface="黑体" panose="02010609060101010101" pitchFamily="49" charset="-122"/>
              </a:rPr>
              <a:t>之</a:t>
            </a:r>
            <a:endParaRPr lang="zh-CN" altLang="en-US" sz="44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颔</a:t>
            </a:r>
            <a:r>
              <a:rPr lang="zh-CN" altLang="en-US" sz="4400" b="1">
                <a:latin typeface="Times New Roman" panose="02020603050405020304" pitchFamily="18" charset="0"/>
                <a:ea typeface="黑体" panose="02010609060101010101" pitchFamily="49" charset="-122"/>
              </a:rPr>
              <a:t>之</a:t>
            </a:r>
            <a:endParaRPr lang="zh-CN" altLang="en-US" sz="44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endParaRPr lang="zh-CN" altLang="en-US" sz="44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0244" name="Text Box 4" title=""/>
          <p:cNvSpPr txBox="1"/>
          <p:nvPr/>
        </p:nvSpPr>
        <p:spPr>
          <a:xfrm>
            <a:off x="4716463" y="1125538"/>
            <a:ext cx="1803400" cy="47815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忿</a:t>
            </a:r>
            <a:r>
              <a:rPr lang="zh-CN" altLang="en-US" sz="4400" b="1">
                <a:latin typeface="Times New Roman" panose="02020603050405020304" pitchFamily="18" charset="0"/>
                <a:ea typeface="黑体" panose="02010609060101010101" pitchFamily="49" charset="-122"/>
              </a:rPr>
              <a:t>然</a:t>
            </a:r>
            <a:endParaRPr lang="zh-CN" altLang="en-US" sz="44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杓</a:t>
            </a:r>
            <a:endParaRPr lang="zh-CN" altLang="en-US" sz="44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酌</a:t>
            </a:r>
            <a:r>
              <a:rPr lang="zh-CN" altLang="en-US" sz="4400" b="1">
                <a:latin typeface="Times New Roman" panose="02020603050405020304" pitchFamily="18" charset="0"/>
                <a:ea typeface="黑体" panose="02010609060101010101" pitchFamily="49" charset="-122"/>
              </a:rPr>
              <a:t>油</a:t>
            </a:r>
            <a:endParaRPr lang="zh-CN" altLang="en-US" sz="44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沥</a:t>
            </a:r>
            <a:r>
              <a:rPr lang="zh-CN" altLang="en-US" sz="4400" b="1">
                <a:latin typeface="Times New Roman" panose="02020603050405020304" pitchFamily="18" charset="0"/>
                <a:ea typeface="黑体" panose="02010609060101010101" pitchFamily="49" charset="-122"/>
              </a:rPr>
              <a:t>之</a:t>
            </a:r>
            <a:endParaRPr lang="zh-CN" altLang="en-US" sz="44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矢</a:t>
            </a:r>
            <a:endParaRPr lang="zh-CN" altLang="en-US" sz="44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49157" name="Text Box 5" title=""/>
          <p:cNvSpPr txBox="1"/>
          <p:nvPr/>
        </p:nvSpPr>
        <p:spPr>
          <a:xfrm>
            <a:off x="1979613" y="1268413"/>
            <a:ext cx="1371600" cy="762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4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jīn</a:t>
            </a:r>
            <a:endParaRPr lang="en-US" altLang="zh-CN" sz="44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9158" name="Text Box 6" title=""/>
          <p:cNvSpPr txBox="1"/>
          <p:nvPr/>
        </p:nvSpPr>
        <p:spPr>
          <a:xfrm>
            <a:off x="2051050" y="2205038"/>
            <a:ext cx="838200" cy="762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4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pǔ</a:t>
            </a:r>
            <a:endParaRPr lang="en-US" altLang="zh-CN" sz="44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9159" name="Text Box 7" title=""/>
          <p:cNvSpPr txBox="1"/>
          <p:nvPr/>
        </p:nvSpPr>
        <p:spPr>
          <a:xfrm>
            <a:off x="2051050" y="3213100"/>
            <a:ext cx="1016000" cy="762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4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nì</a:t>
            </a:r>
            <a:endParaRPr lang="en-US" altLang="zh-CN" sz="44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9160" name="Text Box 8" title=""/>
          <p:cNvSpPr txBox="1"/>
          <p:nvPr/>
        </p:nvSpPr>
        <p:spPr>
          <a:xfrm>
            <a:off x="2124075" y="4221163"/>
            <a:ext cx="1371600" cy="762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4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hàn</a:t>
            </a:r>
            <a:endParaRPr lang="en-US" altLang="zh-CN" sz="44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9161" name="Text Box 9" title=""/>
          <p:cNvSpPr txBox="1"/>
          <p:nvPr/>
        </p:nvSpPr>
        <p:spPr>
          <a:xfrm>
            <a:off x="6011863" y="1125538"/>
            <a:ext cx="1495425" cy="762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4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fèn</a:t>
            </a:r>
            <a:endParaRPr lang="en-US" altLang="zh-CN" sz="44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9162" name="Text Box 10" title=""/>
          <p:cNvSpPr txBox="1"/>
          <p:nvPr/>
        </p:nvSpPr>
        <p:spPr>
          <a:xfrm>
            <a:off x="5940425" y="2060575"/>
            <a:ext cx="2209800" cy="762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4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sháo</a:t>
            </a:r>
            <a:endParaRPr lang="en-US" altLang="zh-CN" sz="44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9163" name="Text Box 11" title=""/>
          <p:cNvSpPr txBox="1"/>
          <p:nvPr/>
        </p:nvSpPr>
        <p:spPr>
          <a:xfrm>
            <a:off x="6011863" y="3141663"/>
            <a:ext cx="2362200" cy="7016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zhuó</a:t>
            </a:r>
            <a:endParaRPr lang="en-US" altLang="zh-CN" sz="40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9164" name="Text Box 12" title=""/>
          <p:cNvSpPr txBox="1"/>
          <p:nvPr/>
        </p:nvSpPr>
        <p:spPr>
          <a:xfrm>
            <a:off x="6156325" y="4076700"/>
            <a:ext cx="2057400" cy="762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4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lì</a:t>
            </a:r>
            <a:endParaRPr lang="en-US" altLang="zh-CN" sz="44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9167" name="Rectangle 15" title=""/>
          <p:cNvSpPr/>
          <p:nvPr/>
        </p:nvSpPr>
        <p:spPr>
          <a:xfrm>
            <a:off x="6011863" y="5229225"/>
            <a:ext cx="8445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shĭ</a:t>
            </a:r>
            <a:endParaRPr lang="en-US" altLang="zh-CN" sz="3600" b="1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55" name="动作按钮: 后退或前一项 18447" title="">
            <a:hlinkClick action="ppaction://hlinkshowjump?jump=previousslide"/>
          </p:cNvPr>
          <p:cNvSpPr/>
          <p:nvPr/>
        </p:nvSpPr>
        <p:spPr>
          <a:xfrm>
            <a:off x="827088" y="6308725"/>
            <a:ext cx="504825" cy="350838"/>
          </a:xfrm>
          <a:prstGeom prst="actionButtonBackPrevious">
            <a:avLst/>
          </a:prstGeom>
          <a:solidFill>
            <a:srgbClr val="CCFFCC"/>
          </a:solidFill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9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9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7" grpId="0"/>
      <p:bldP spid="49158" grpId="0"/>
      <p:bldP spid="49159" grpId="0"/>
      <p:bldP spid="49160" grpId="0"/>
      <p:bldP spid="49161" grpId="0"/>
      <p:bldP spid="49162" grpId="0"/>
      <p:bldP spid="49163" grpId="0"/>
      <p:bldP spid="49164" grpId="0"/>
      <p:bldP spid="4916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Text Box 2" title=""/>
          <p:cNvSpPr txBox="1"/>
          <p:nvPr/>
        </p:nvSpPr>
        <p:spPr>
          <a:xfrm>
            <a:off x="381000" y="1600200"/>
            <a:ext cx="9144000" cy="452310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</a:t>
            </a:r>
            <a:endParaRPr lang="en-US" altLang="zh-CN" sz="3600" b="1">
              <a:solidFill>
                <a:srgbClr val="FF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en-US" altLang="zh-CN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陈康肃公善射，当世无双，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</a:t>
            </a:r>
            <a:r>
              <a:rPr lang="en-US" altLang="zh-CN" sz="36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jīn</a:t>
            </a:r>
            <a:r>
              <a:rPr lang="en-US" altLang="zh-CN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</a:t>
            </a:r>
            <a:r>
              <a:rPr lang="en-US" altLang="zh-CN" sz="36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pǔ</a:t>
            </a:r>
            <a:endParaRPr lang="en-US" altLang="zh-CN" sz="3600" b="1">
              <a:solidFill>
                <a:srgbClr val="FF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公亦以此自</a:t>
            </a:r>
            <a:r>
              <a:rPr lang="zh-CN" altLang="en-US" sz="3600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矜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。尝射于家</a:t>
            </a:r>
            <a:r>
              <a:rPr lang="zh-CN" altLang="en-US" sz="3600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圃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，有卖油翁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</a:t>
            </a:r>
            <a:r>
              <a:rPr lang="en-US" altLang="zh-CN" sz="36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n</a:t>
            </a:r>
            <a:r>
              <a:rPr lang="en-US" altLang="zh-CN" sz="36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ì</a:t>
            </a:r>
            <a:r>
              <a:rPr lang="en-US" altLang="zh-CN" sz="36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       </a:t>
            </a:r>
            <a:r>
              <a:rPr lang="en-US" altLang="zh-CN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en-US" altLang="zh-CN" sz="36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shǐ</a:t>
            </a:r>
            <a:endParaRPr lang="en-US" altLang="zh-CN" sz="3600" b="1">
              <a:solidFill>
                <a:srgbClr val="FF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释担而立，</a:t>
            </a:r>
            <a:r>
              <a:rPr lang="zh-CN" altLang="en-US" sz="3600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睨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之久而不去。见其发</a:t>
            </a:r>
            <a:r>
              <a:rPr lang="zh-CN" altLang="en-US" sz="3600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矢</a:t>
            </a:r>
            <a:endParaRPr lang="zh-CN" altLang="en-US" sz="3600" b="1">
              <a:solidFill>
                <a:srgbClr val="FF0066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  </a:t>
            </a:r>
            <a:r>
              <a:rPr lang="en-US" altLang="zh-CN" sz="36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h</a:t>
            </a:r>
            <a:r>
              <a:rPr lang="en-US" altLang="zh-CN" sz="36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à</a:t>
            </a:r>
            <a:r>
              <a:rPr lang="en-US" altLang="zh-CN" sz="36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n</a:t>
            </a:r>
            <a:endParaRPr lang="en-US" altLang="zh-CN" sz="3600" b="1">
              <a:solidFill>
                <a:srgbClr val="FF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十中八九，但微</a:t>
            </a:r>
            <a:r>
              <a:rPr lang="zh-CN" altLang="en-US" sz="3600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颔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之。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Rectangle 3" title=""/>
          <p:cNvSpPr/>
          <p:nvPr/>
        </p:nvSpPr>
        <p:spPr>
          <a:xfrm>
            <a:off x="-28575" y="1457325"/>
            <a:ext cx="311150" cy="701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Times New Roman" panose="02020603050405020304" pitchFamily="18" charset="0"/>
                <a:ea typeface="华文行楷" panose="02010800040101010101" pitchFamily="2" charset="-122"/>
              </a:rPr>
              <a:t> </a:t>
            </a:r>
            <a:endParaRPr lang="zh-CN" altLang="en-US" sz="4000" b="1"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  <p:sp>
        <p:nvSpPr>
          <p:cNvPr id="12291" name="文本框 9218" title=""/>
          <p:cNvSpPr txBox="1"/>
          <p:nvPr/>
        </p:nvSpPr>
        <p:spPr>
          <a:xfrm>
            <a:off x="0" y="0"/>
            <a:ext cx="3505200" cy="914400"/>
          </a:xfrm>
          <a:prstGeom prst="rect">
            <a:avLst/>
          </a:prstGeom>
          <a:gradFill rotWithShape="0">
            <a:gsLst>
              <a:gs pos="0">
                <a:srgbClr val="A603AB">
                  <a:alpha val="100000"/>
                </a:srgbClr>
              </a:gs>
              <a:gs pos="12000">
                <a:srgbClr val="E81766">
                  <a:alpha val="100000"/>
                </a:srgbClr>
              </a:gs>
              <a:gs pos="27000">
                <a:srgbClr val="EE3F17">
                  <a:alpha val="100000"/>
                </a:srgbClr>
              </a:gs>
              <a:gs pos="48000">
                <a:srgbClr val="FFFF00">
                  <a:alpha val="100000"/>
                </a:srgbClr>
              </a:gs>
              <a:gs pos="64999">
                <a:srgbClr val="1A8D48">
                  <a:alpha val="100000"/>
                </a:srgbClr>
              </a:gs>
              <a:gs pos="78999">
                <a:srgbClr val="0819FB">
                  <a:alpha val="100000"/>
                </a:srgbClr>
              </a:gs>
              <a:gs pos="100000">
                <a:srgbClr val="A603AB">
                  <a:alpha val="100000"/>
                </a:srgbClr>
              </a:gs>
            </a:gsLst>
            <a:lin ang="5400000" scaled="1"/>
          </a:gra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5400" b="1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</a:rPr>
              <a:t>    </a:t>
            </a:r>
            <a:r>
              <a:rPr lang="zh-CN" altLang="en-US" sz="4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再读课文</a:t>
            </a:r>
            <a:r>
              <a:rPr lang="zh-CN" altLang="en-US" sz="5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sz="5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292" name="Rectangle 6" title=""/>
          <p:cNvSpPr/>
          <p:nvPr/>
        </p:nvSpPr>
        <p:spPr>
          <a:xfrm>
            <a:off x="4191000" y="0"/>
            <a:ext cx="4572000" cy="11890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CC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卖  油  翁</a:t>
            </a:r>
            <a:endParaRPr lang="zh-CN" altLang="en-US" sz="4000" b="1">
              <a:solidFill>
                <a:srgbClr val="CC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     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欧阳修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 Box 2" title=""/>
          <p:cNvSpPr txBox="1"/>
          <p:nvPr/>
        </p:nvSpPr>
        <p:spPr>
          <a:xfrm>
            <a:off x="0" y="723900"/>
            <a:ext cx="9144000" cy="61341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华文行楷" panose="02010800040101010101" pitchFamily="2" charset="-122"/>
                <a:ea typeface="华文行楷" panose="02010800040101010101" pitchFamily="2" charset="-122"/>
              </a:rPr>
              <a:t>    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康肃问曰：</a:t>
            </a: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“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汝亦知射乎？吾射不亦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精乎？</a:t>
            </a: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”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翁曰：</a:t>
            </a: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“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无他，但手熟尔。</a:t>
            </a: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”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康肃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en-US" altLang="zh-CN" sz="36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f</a:t>
            </a:r>
            <a:r>
              <a:rPr lang="en-US" altLang="zh-CN" sz="36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è</a:t>
            </a:r>
            <a:r>
              <a:rPr lang="en-US" altLang="zh-CN" sz="36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n</a:t>
            </a:r>
            <a:endParaRPr lang="en-US" altLang="zh-CN" sz="3600" b="1">
              <a:solidFill>
                <a:srgbClr val="CC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忿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然曰： </a:t>
            </a: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“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尔安敢轻吾射！</a:t>
            </a: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”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翁曰： </a:t>
            </a: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“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en-US" altLang="zh-CN" sz="36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zhu</a:t>
            </a:r>
            <a:r>
              <a:rPr lang="en-US" altLang="zh-CN" sz="36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ó</a:t>
            </a:r>
            <a:r>
              <a:rPr lang="en-US" altLang="zh-CN" sz="36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en-US" altLang="zh-CN" sz="3600" b="1">
              <a:solidFill>
                <a:srgbClr val="CC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我</a:t>
            </a:r>
            <a:r>
              <a:rPr lang="zh-CN" altLang="en-US" sz="3600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酌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油知之。</a:t>
            </a: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”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乃取一葫芦置于地，以钱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</a:t>
            </a:r>
            <a:r>
              <a:rPr lang="en-US" altLang="zh-CN" sz="36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sh</a:t>
            </a:r>
            <a:r>
              <a:rPr lang="en-US" altLang="zh-CN" sz="36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á</a:t>
            </a:r>
            <a:r>
              <a:rPr lang="en-US" altLang="zh-CN" sz="36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o</a:t>
            </a:r>
            <a:endParaRPr lang="en-US" altLang="zh-CN" sz="3600" b="1">
              <a:solidFill>
                <a:srgbClr val="CC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覆其口，徐以</a:t>
            </a:r>
            <a:r>
              <a:rPr lang="zh-CN" altLang="en-US" sz="3600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杓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酌油沥之，自钱孔入，而钱不湿。因曰：</a:t>
            </a: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“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我亦无他，惟手熟尔。</a:t>
            </a: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”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康肃笑而遣之。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endParaRPr lang="zh-CN" altLang="en-US" sz="36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文本框 9218" title=""/>
          <p:cNvSpPr txBox="1"/>
          <p:nvPr/>
        </p:nvSpPr>
        <p:spPr>
          <a:xfrm>
            <a:off x="0" y="0"/>
            <a:ext cx="3505200" cy="922020"/>
          </a:xfrm>
          <a:prstGeom prst="rect">
            <a:avLst/>
          </a:prstGeom>
          <a:gradFill rotWithShape="0">
            <a:gsLst>
              <a:gs pos="0">
                <a:srgbClr val="A603AB">
                  <a:alpha val="100000"/>
                </a:srgbClr>
              </a:gs>
              <a:gs pos="12000">
                <a:srgbClr val="E81766">
                  <a:alpha val="100000"/>
                </a:srgbClr>
              </a:gs>
              <a:gs pos="27000">
                <a:srgbClr val="EE3F17">
                  <a:alpha val="100000"/>
                </a:srgbClr>
              </a:gs>
              <a:gs pos="48000">
                <a:srgbClr val="FFFF00">
                  <a:alpha val="100000"/>
                </a:srgbClr>
              </a:gs>
              <a:gs pos="64999">
                <a:srgbClr val="1A8D48">
                  <a:alpha val="100000"/>
                </a:srgbClr>
              </a:gs>
              <a:gs pos="78999">
                <a:srgbClr val="0819FB">
                  <a:alpha val="100000"/>
                </a:srgbClr>
              </a:gs>
              <a:gs pos="100000">
                <a:srgbClr val="A603AB">
                  <a:alpha val="100000"/>
                </a:srgbClr>
              </a:gs>
            </a:gsLst>
            <a:lin ang="5400000" scaled="1"/>
          </a:gra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三读课文</a:t>
            </a:r>
            <a:r>
              <a:rPr lang="zh-CN" altLang="en-US" sz="5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sz="5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266" name="Rectangle 7" title=""/>
          <p:cNvSpPr/>
          <p:nvPr/>
        </p:nvSpPr>
        <p:spPr>
          <a:xfrm>
            <a:off x="304800" y="1570197"/>
            <a:ext cx="8458200" cy="4986020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 lIns="0" tIns="0" rIns="0" bIns="0" anchor="ctr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   陈康肃公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善射，当世无双，公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亦以此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自矜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(jīn)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。尝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射于家圃，有卖油翁</a:t>
            </a:r>
            <a:r>
              <a:rPr lang="en-US" altLang="zh-CN" sz="3600" b="1">
                <a:solidFill>
                  <a:srgbClr val="CC0000"/>
                </a:solidFill>
                <a:latin typeface="Arial" pitchFamily="34" charset="0"/>
                <a:ea typeface="宋体" panose="02010600030101010101" pitchFamily="2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释担而立，睨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(n</a:t>
            </a:r>
            <a:r>
              <a:rPr lang="en-US" altLang="zh-CN" sz="3200" b="1">
                <a:latin typeface="Arial" pitchFamily="34" charset="0"/>
                <a:ea typeface="黑体" panose="02010609060101010101" pitchFamily="49" charset="-122"/>
              </a:rPr>
              <a:t>ì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之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久而不去。见其发矢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十中八九，但微颔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(h</a:t>
            </a:r>
            <a:r>
              <a:rPr lang="en-US" altLang="zh-CN" sz="3200" b="1">
                <a:latin typeface="Arial" pitchFamily="34" charset="0"/>
                <a:ea typeface="黑体" panose="02010609060101010101" pitchFamily="49" charset="-122"/>
              </a:rPr>
              <a:t>à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n)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之。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   康肃问曰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en-US" altLang="zh-CN" sz="32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汝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亦知射乎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?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吾射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不亦精乎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?</a:t>
            </a:r>
            <a:r>
              <a:rPr lang="en-US" altLang="zh-CN" sz="3200" b="1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翁曰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en-US" altLang="zh-CN" sz="32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无他，但手熟尔。</a:t>
            </a:r>
            <a:r>
              <a:rPr lang="zh-CN" altLang="en-US" sz="3200" b="1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康肃忿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(f</a:t>
            </a:r>
            <a:r>
              <a:rPr lang="en-US" altLang="zh-CN" sz="3200" b="1">
                <a:latin typeface="Arial" pitchFamily="34" charset="0"/>
                <a:ea typeface="黑体" panose="02010609060101010101" pitchFamily="49" charset="-122"/>
              </a:rPr>
              <a:t>è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n)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然曰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en-US" altLang="zh-CN" sz="32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尔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安敢轻吾射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!</a:t>
            </a:r>
            <a:r>
              <a:rPr lang="en-US" altLang="zh-CN" sz="3200" b="1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翁曰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en-US" altLang="zh-CN" sz="32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以我酌油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知之。</a:t>
            </a:r>
            <a:r>
              <a:rPr lang="zh-CN" altLang="en-US" sz="3200" b="1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乃取一葫芦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置于地，以钱覆其口，徐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以杓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(sh</a:t>
            </a:r>
            <a:r>
              <a:rPr lang="en-US" altLang="zh-CN" sz="3200" b="1">
                <a:latin typeface="Arial" pitchFamily="34" charset="0"/>
                <a:ea typeface="黑体" panose="02010609060101010101" pitchFamily="49" charset="-122"/>
              </a:rPr>
              <a:t>á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o)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酌油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沥之，自钱孔入，而钱不湿。因曰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en-US" altLang="zh-CN" sz="32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我亦无他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惟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手熟尔。</a:t>
            </a:r>
            <a:r>
              <a:rPr lang="zh-CN" altLang="en-US" sz="3200" b="1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康肃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笑而遣之。 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67" name="Rectangle 8" title=""/>
          <p:cNvSpPr/>
          <p:nvPr/>
        </p:nvSpPr>
        <p:spPr>
          <a:xfrm>
            <a:off x="4038600" y="228600"/>
            <a:ext cx="4572000" cy="11890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CC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卖  油  翁</a:t>
            </a:r>
            <a:endParaRPr lang="zh-CN" altLang="en-US" sz="4000" b="1">
              <a:solidFill>
                <a:srgbClr val="CC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     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欧阳修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1268" name="AutoShape 9" title="">
            <a:hlinkClick r:id="rId2" action="ppaction://hlinkfile"/>
          </p:cNvPr>
          <p:cNvSpPr/>
          <p:nvPr/>
        </p:nvSpPr>
        <p:spPr>
          <a:xfrm>
            <a:off x="8534400" y="0"/>
            <a:ext cx="609600" cy="661988"/>
          </a:xfrm>
          <a:prstGeom prst="actionButtonSound">
            <a:avLst/>
          </a:prstGeom>
          <a:solidFill>
            <a:schemeClr val="accent1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361" name="Group 31" title=""/>
          <p:cNvGrpSpPr/>
          <p:nvPr/>
        </p:nvGrpSpPr>
        <p:grpSpPr>
          <a:xfrm>
            <a:off x="4191000" y="228600"/>
            <a:ext cx="4702175" cy="6400800"/>
            <a:chOff x="3923" y="119"/>
            <a:chExt cx="1679" cy="1815"/>
          </a:xfrm>
        </p:grpSpPr>
        <p:pic>
          <p:nvPicPr>
            <p:cNvPr id="15362" name="Picture 27" descr="图片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23" y="119"/>
              <a:ext cx="1679" cy="1815"/>
            </a:xfrm>
            <a:prstGeom prst="rect">
              <a:avLst/>
            </a:prstGeom>
            <a:noFill/>
            <a:ln w="9525">
              <a:noFill/>
            </a:ln>
            <a:effectLst>
              <a:outerShdw dist="107763" dir="2699999" algn="ctr" rotWithShape="0">
                <a:srgbClr val="808080">
                  <a:alpha val="50000"/>
                </a:srgbClr>
              </a:outerShdw>
            </a:effectLst>
          </p:spPr>
        </p:pic>
        <p:sp>
          <p:nvSpPr>
            <p:cNvPr id="12318" name="Text Box 30"/>
            <p:cNvSpPr txBox="1">
              <a:spLocks noChangeArrowheads="1"/>
            </p:cNvSpPr>
            <p:nvPr/>
          </p:nvSpPr>
          <p:spPr bwMode="auto">
            <a:xfrm>
              <a:off x="3923" y="119"/>
              <a:ext cx="1678" cy="806"/>
            </a:xfrm>
            <a:prstGeom prst="rect">
              <a:avLst/>
            </a:prstGeom>
            <a:noFill/>
            <a:ln w="28575">
              <a:noFill/>
              <a:miter lim="800000"/>
            </a:ln>
            <a:effectLst>
              <a:outerShdw dist="107763" dir="2700000" algn="ctr" rotWithShape="0">
                <a:schemeClr val="bg2">
                  <a:alpha val="50000"/>
                </a:schemeClr>
              </a:outerShdw>
            </a:effec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14341" name="Text Box 5" title=""/>
          <p:cNvSpPr txBox="1">
            <a:spLocks noChangeArrowheads="1"/>
          </p:cNvSpPr>
          <p:nvPr/>
        </p:nvSpPr>
        <p:spPr bwMode="auto">
          <a:xfrm>
            <a:off x="762000" y="990600"/>
            <a:ext cx="3536950" cy="4876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rtl="0">
              <a:buClrTx/>
              <a:buSzTx/>
              <a:buFont typeface="Arial" pitchFamily="34" charset="0"/>
              <a:buNone/>
              <a:defRPr/>
            </a:pPr>
            <a:endParaRPr kumimoji="0" lang="zh-CN" altLang="en-US" sz="8000" b="1" kern="1200" cap="none" spc="0" normalizeH="0" baseline="0" noProof="0">
              <a:solidFill>
                <a:srgbClr val="CC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微软雅黑" panose="020b0503020204020204" pitchFamily="34" charset="-122"/>
              <a:cs typeface="+mn-cs"/>
            </a:endParaRPr>
          </a:p>
          <a:p>
            <a:pPr marR="0" defTabSz="914400" rtl="0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8000" b="1" kern="1200" cap="none" spc="0" normalizeH="0" baseline="0" noProof="0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微软雅黑" panose="020b0503020204020204" pitchFamily="34" charset="-122"/>
                <a:cs typeface="+mn-cs"/>
              </a:rPr>
              <a:t>疏通文意</a:t>
            </a:r>
            <a:endParaRPr kumimoji="0" lang="zh-CN" altLang="en-US" sz="8000" b="1" kern="1200" cap="none" spc="0" normalizeH="0" baseline="0" noProof="0">
              <a:solidFill>
                <a:srgbClr val="CC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微软雅黑" panose="020b0503020204020204" pitchFamily="34" charset="-122"/>
              <a:cs typeface="+mn-cs"/>
            </a:endParaRPr>
          </a:p>
          <a:p>
            <a:pPr marR="0" defTabSz="914400" rtl="0">
              <a:buClrTx/>
              <a:buSzTx/>
              <a:buFont typeface="Arial" pitchFamily="34" charset="0"/>
              <a:buNone/>
              <a:defRPr/>
            </a:pPr>
            <a:endParaRPr kumimoji="0" lang="zh-CN" altLang="en-US" sz="6000" b="1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Rectangle 3" title=""/>
          <p:cNvSpPr>
            <a:spLocks noGrp="1"/>
          </p:cNvSpPr>
          <p:nvPr>
            <p:ph idx="1"/>
          </p:nvPr>
        </p:nvSpPr>
        <p:spPr>
          <a:xfrm>
            <a:off x="0" y="381000"/>
            <a:ext cx="9144000" cy="41148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zh-CN" altLang="en-US" sz="2800" b="1">
                <a:solidFill>
                  <a:srgbClr val="4739F7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         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陈康肃</a:t>
            </a:r>
            <a:r>
              <a:rPr lang="zh-CN" altLang="en-US" b="1">
                <a:solidFill>
                  <a:srgbClr val="4739F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　</a:t>
            </a:r>
            <a:r>
              <a:rPr lang="zh-CN" altLang="en-US" b="1" u="sng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公</a:t>
            </a:r>
            <a:r>
              <a:rPr lang="zh-CN" altLang="en-US" b="1">
                <a:solidFill>
                  <a:srgbClr val="4739F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　</a:t>
            </a:r>
            <a:r>
              <a:rPr lang="en-US" altLang="zh-CN" b="1">
                <a:solidFill>
                  <a:srgbClr val="4739F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</a:t>
            </a:r>
            <a:r>
              <a:rPr lang="zh-CN" altLang="en-US" b="1" u="sng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善</a:t>
            </a:r>
            <a:r>
              <a:rPr lang="zh-CN" altLang="en-US" b="1">
                <a:solidFill>
                  <a:srgbClr val="4739F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　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射，当世无双，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endParaRPr lang="zh-CN" altLang="en-US" b="1">
              <a:solidFill>
                <a:srgbClr val="4739F7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endParaRPr lang="zh-CN" altLang="en-US" b="1">
              <a:solidFill>
                <a:srgbClr val="4739F7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公亦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此</a:t>
            </a:r>
            <a:r>
              <a:rPr lang="zh-CN" altLang="en-US" b="1">
                <a:solidFill>
                  <a:srgbClr val="4739F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zh-CN" altLang="en-US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自矜</a:t>
            </a:r>
            <a:r>
              <a:rPr lang="zh-CN" altLang="en-US" b="1">
                <a:solidFill>
                  <a:srgbClr val="4739F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 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尝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射</a:t>
            </a:r>
            <a:r>
              <a:rPr lang="zh-CN" altLang="en-US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于   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家</a:t>
            </a:r>
            <a:r>
              <a:rPr lang="zh-CN" altLang="en-US" b="1" u="sng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圃</a:t>
            </a:r>
            <a:r>
              <a:rPr lang="zh-CN" altLang="en-US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，有卖油翁</a:t>
            </a:r>
            <a:r>
              <a:rPr lang="zh-CN" altLang="en-US" b="1" u="sng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释</a:t>
            </a:r>
            <a:endParaRPr lang="zh-CN" altLang="en-US" b="1" u="sng">
              <a:solidFill>
                <a:srgbClr val="CC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endParaRPr lang="zh-CN" altLang="en-US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endParaRPr lang="zh-CN" altLang="en-US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zh-CN" altLang="en-US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担</a:t>
            </a:r>
            <a:r>
              <a:rPr lang="zh-CN" altLang="en-US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</a:t>
            </a:r>
            <a:r>
              <a:rPr lang="zh-CN" altLang="en-US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立，     </a:t>
            </a:r>
            <a:r>
              <a:rPr lang="zh-CN" altLang="en-US" b="1" u="sng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睨</a:t>
            </a:r>
            <a:r>
              <a:rPr lang="zh-CN" altLang="en-US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　                    </a:t>
            </a:r>
            <a:r>
              <a:rPr lang="zh-CN" altLang="en-US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之</a:t>
            </a:r>
            <a:r>
              <a:rPr lang="zh-CN" altLang="en-US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久</a:t>
            </a:r>
            <a:endParaRPr lang="zh-CN" altLang="en-US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endParaRPr lang="zh-CN" altLang="en-US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zh-CN" altLang="en-US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</a:t>
            </a:r>
            <a:r>
              <a:rPr lang="zh-CN" altLang="en-US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           </a:t>
            </a:r>
            <a:r>
              <a:rPr lang="zh-CN" altLang="en-US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去</a:t>
            </a:r>
            <a:r>
              <a:rPr lang="zh-CN" altLang="en-US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见其发</a:t>
            </a:r>
            <a:r>
              <a:rPr lang="zh-CN" altLang="en-US" b="1" u="sng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矢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十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endParaRPr lang="zh-CN" altLang="en-US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endParaRPr lang="zh-CN" altLang="en-US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中八九，</a:t>
            </a:r>
            <a:r>
              <a:rPr lang="zh-CN" altLang="en-US" b="1" u="sng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但</a:t>
            </a:r>
            <a:r>
              <a:rPr lang="zh-CN" altLang="en-US" b="1">
                <a:solidFill>
                  <a:srgbClr val="4739F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　　  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微</a:t>
            </a:r>
            <a:r>
              <a:rPr lang="zh-CN" altLang="en-US" b="1" u="sng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颔</a:t>
            </a:r>
            <a:r>
              <a:rPr lang="zh-CN" altLang="en-US" b="1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　　   </a:t>
            </a:r>
            <a:r>
              <a:rPr lang="zh-CN" altLang="en-US" b="1" u="sng">
                <a:solidFill>
                  <a:srgbClr val="CC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之</a:t>
            </a:r>
            <a:r>
              <a:rPr lang="zh-CN" altLang="en-US" b="1">
                <a:solidFill>
                  <a:srgbClr val="4739F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　。</a:t>
            </a:r>
            <a:endParaRPr lang="zh-CN" altLang="en-US" b="1">
              <a:solidFill>
                <a:srgbClr val="4739F7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</a:pP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388" name="Text Box 4" title=""/>
          <p:cNvSpPr txBox="1"/>
          <p:nvPr/>
        </p:nvSpPr>
        <p:spPr>
          <a:xfrm>
            <a:off x="1295400" y="990600"/>
            <a:ext cx="2667000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对男子的尊称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6389" name="Text Box 5" title=""/>
          <p:cNvSpPr txBox="1"/>
          <p:nvPr/>
        </p:nvSpPr>
        <p:spPr>
          <a:xfrm>
            <a:off x="4267200" y="838200"/>
            <a:ext cx="1219200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擅长</a:t>
            </a:r>
            <a:endParaRPr lang="zh-CN" altLang="en-US" sz="240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6390" name="Text Box 6" title=""/>
          <p:cNvSpPr txBox="1"/>
          <p:nvPr/>
        </p:nvSpPr>
        <p:spPr>
          <a:xfrm>
            <a:off x="609600" y="2286000"/>
            <a:ext cx="1143000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因为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6391" name="Text Box 7" title=""/>
          <p:cNvSpPr txBox="1"/>
          <p:nvPr/>
        </p:nvSpPr>
        <p:spPr>
          <a:xfrm>
            <a:off x="2209800" y="2035175"/>
            <a:ext cx="184150" cy="8842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 b="1">
              <a:solidFill>
                <a:schemeClr val="tx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392" name="Text Box 8" title=""/>
          <p:cNvSpPr txBox="1"/>
          <p:nvPr/>
        </p:nvSpPr>
        <p:spPr>
          <a:xfrm>
            <a:off x="2057400" y="2209800"/>
            <a:ext cx="1219200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自夸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6393" name="Text Box 9" title=""/>
          <p:cNvSpPr txBox="1"/>
          <p:nvPr/>
        </p:nvSpPr>
        <p:spPr>
          <a:xfrm>
            <a:off x="5943600" y="2286000"/>
            <a:ext cx="1219200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园子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6394" name="Text Box 10" title=""/>
          <p:cNvSpPr txBox="1"/>
          <p:nvPr/>
        </p:nvSpPr>
        <p:spPr>
          <a:xfrm>
            <a:off x="7467600" y="2286000"/>
            <a:ext cx="1143000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放下</a:t>
            </a:r>
            <a:endParaRPr lang="zh-CN" altLang="en-US" sz="320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6395" name="Text Box 11" title=""/>
          <p:cNvSpPr txBox="1"/>
          <p:nvPr/>
        </p:nvSpPr>
        <p:spPr>
          <a:xfrm>
            <a:off x="1600200" y="3178175"/>
            <a:ext cx="184150" cy="8842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 b="1">
              <a:solidFill>
                <a:schemeClr val="tx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396" name="Text Box 12" title=""/>
          <p:cNvSpPr txBox="1"/>
          <p:nvPr/>
        </p:nvSpPr>
        <p:spPr>
          <a:xfrm>
            <a:off x="2438400" y="3429000"/>
            <a:ext cx="4953000" cy="519113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斜着眼看，形容不在意的样子</a:t>
            </a:r>
            <a:endParaRPr lang="zh-CN" altLang="en-US" sz="280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7419" name="Text Box 13" title=""/>
          <p:cNvSpPr txBox="1"/>
          <p:nvPr/>
        </p:nvSpPr>
        <p:spPr>
          <a:xfrm>
            <a:off x="5241925" y="4059238"/>
            <a:ext cx="1841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398" name="Text Box 14" title=""/>
          <p:cNvSpPr txBox="1"/>
          <p:nvPr/>
        </p:nvSpPr>
        <p:spPr>
          <a:xfrm>
            <a:off x="5181600" y="4419600"/>
            <a:ext cx="685800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箭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6399" name="Text Box 15" title=""/>
          <p:cNvSpPr txBox="1"/>
          <p:nvPr/>
        </p:nvSpPr>
        <p:spPr>
          <a:xfrm>
            <a:off x="1676400" y="5791200"/>
            <a:ext cx="685800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只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6400" name="Text Box 16" title=""/>
          <p:cNvSpPr txBox="1"/>
          <p:nvPr/>
        </p:nvSpPr>
        <p:spPr>
          <a:xfrm>
            <a:off x="3352800" y="5638800"/>
            <a:ext cx="1066800" cy="519113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点头</a:t>
            </a:r>
            <a:endParaRPr lang="zh-CN" altLang="en-US" sz="280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6401" name="Text Box 17" title=""/>
          <p:cNvSpPr txBox="1"/>
          <p:nvPr/>
        </p:nvSpPr>
        <p:spPr>
          <a:xfrm>
            <a:off x="3733800" y="6338888"/>
            <a:ext cx="5410200" cy="519112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指陈尧咨射箭十中八九这一情况</a:t>
            </a:r>
            <a:endParaRPr lang="zh-CN" altLang="en-US" sz="280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6402" name="Text Box 18" title=""/>
          <p:cNvSpPr txBox="1"/>
          <p:nvPr/>
        </p:nvSpPr>
        <p:spPr>
          <a:xfrm>
            <a:off x="3429000" y="2209800"/>
            <a:ext cx="1000125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曾经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7425" name="Text Box 19" title=""/>
          <p:cNvSpPr txBox="1"/>
          <p:nvPr/>
        </p:nvSpPr>
        <p:spPr>
          <a:xfrm>
            <a:off x="4648200" y="2286000"/>
            <a:ext cx="590550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在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7426" name="Rectangle 22" title=""/>
          <p:cNvSpPr/>
          <p:nvPr/>
        </p:nvSpPr>
        <p:spPr>
          <a:xfrm>
            <a:off x="0" y="3429000"/>
            <a:ext cx="2327275" cy="519113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连词，表承接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6408" name="Text Box 24" title=""/>
          <p:cNvSpPr txBox="1"/>
          <p:nvPr/>
        </p:nvSpPr>
        <p:spPr>
          <a:xfrm>
            <a:off x="0" y="4419600"/>
            <a:ext cx="3430588" cy="523875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连词，表修饰，不译</a:t>
            </a:r>
            <a:endParaRPr lang="en-US" altLang="zh-CN" sz="28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7428" name="Text Box 25" title=""/>
          <p:cNvSpPr txBox="1"/>
          <p:nvPr/>
        </p:nvSpPr>
        <p:spPr>
          <a:xfrm>
            <a:off x="3733800" y="4419600"/>
            <a:ext cx="1000125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离开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6410" name="Rectangle 26" title=""/>
          <p:cNvSpPr/>
          <p:nvPr/>
        </p:nvSpPr>
        <p:spPr>
          <a:xfrm>
            <a:off x="6553200" y="4191000"/>
            <a:ext cx="2327275" cy="519113"/>
          </a:xfrm>
          <a:prstGeom prst="rect">
            <a:avLst/>
          </a:prstGeom>
          <a:solidFill>
            <a:srgbClr val="FFFF99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代陈尧咨射箭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75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75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75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75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4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75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5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75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75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75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75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75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75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64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4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74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4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75" fill="hold"/>
                                        <p:tgtEl>
                                          <p:spTgt spid="163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75" fill="hold"/>
                                        <p:tgtEl>
                                          <p:spTgt spid="163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75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75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75" fill="hold"/>
                                        <p:tgtEl>
                                          <p:spTgt spid="164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75" fill="hold"/>
                                        <p:tgtEl>
                                          <p:spTgt spid="164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75" fill="hold"/>
                                        <p:tgtEl>
                                          <p:spTgt spid="164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75" fill="hold"/>
                                        <p:tgtEl>
                                          <p:spTgt spid="164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/>
      <p:bldP spid="16389" grpId="0"/>
      <p:bldP spid="16390" grpId="0"/>
      <p:bldP spid="16391" grpId="0"/>
      <p:bldP spid="16392" grpId="0"/>
      <p:bldP spid="16393" grpId="0"/>
      <p:bldP spid="16394" grpId="0"/>
      <p:bldP spid="16395" grpId="0"/>
      <p:bldP spid="16396" grpId="0"/>
      <p:bldP spid="16398" grpId="0"/>
      <p:bldP spid="16399" grpId="0"/>
      <p:bldP spid="16400" grpId="0"/>
      <p:bldP spid="16401" grpId="0"/>
      <p:bldP spid="16402" grpId="0"/>
      <p:bldP spid="17425" grpId="0"/>
      <p:bldP spid="17426" grpId="0"/>
      <p:bldP spid="16408" grpId="0"/>
      <p:bldP spid="17428" grpId="0"/>
      <p:bldP spid="164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Text Box 4" title=""/>
          <p:cNvSpPr txBox="1"/>
          <p:nvPr/>
        </p:nvSpPr>
        <p:spPr>
          <a:xfrm>
            <a:off x="457200" y="304800"/>
            <a:ext cx="8229600" cy="67405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译文：</a:t>
            </a:r>
            <a:endParaRPr lang="zh-CN" altLang="en-US" sz="3600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       康肃公陈尧咨擅长射箭，当世没有第二个人可与之媲美，他也因此而自夸。</a:t>
            </a:r>
            <a:endParaRPr lang="zh-CN" altLang="en-US" sz="3600" b="1">
              <a:latin typeface="Arial" pitchFamily="34" charset="0"/>
              <a:ea typeface="黑体" panose="02010609060101010101" pitchFamily="49" charset="-122"/>
            </a:endParaRPr>
          </a:p>
          <a:p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（他）曾在自家园</a:t>
            </a:r>
            <a:endParaRPr lang="zh-CN" altLang="en-US" sz="3600" b="1">
              <a:latin typeface="Arial" pitchFamily="34" charset="0"/>
              <a:ea typeface="黑体" panose="02010609060101010101" pitchFamily="49" charset="-122"/>
            </a:endParaRPr>
          </a:p>
          <a:p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子里射箭，有个卖油老</a:t>
            </a:r>
            <a:endParaRPr lang="en-US" altLang="zh-CN" sz="3600" b="1">
              <a:latin typeface="Arial" pitchFamily="34" charset="0"/>
              <a:ea typeface="黑体" panose="02010609060101010101" pitchFamily="49" charset="-122"/>
            </a:endParaRPr>
          </a:p>
          <a:p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翁放下担子站着，斜着</a:t>
            </a:r>
            <a:endParaRPr lang="en-US" altLang="zh-CN" sz="3600" b="1">
              <a:latin typeface="Arial" pitchFamily="34" charset="0"/>
              <a:ea typeface="黑体" panose="02010609060101010101" pitchFamily="49" charset="-122"/>
            </a:endParaRPr>
          </a:p>
          <a:p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眼睛看他射箭，很久不</a:t>
            </a:r>
            <a:endParaRPr lang="en-US" altLang="zh-CN" sz="3600" b="1">
              <a:latin typeface="Arial" pitchFamily="34" charset="0"/>
              <a:ea typeface="黑体" panose="02010609060101010101" pitchFamily="49" charset="-122"/>
            </a:endParaRPr>
          </a:p>
          <a:p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离开。（卖油老翁）见</a:t>
            </a:r>
            <a:endParaRPr lang="en-US" altLang="zh-CN" sz="3600" b="1">
              <a:latin typeface="Arial" pitchFamily="34" charset="0"/>
              <a:ea typeface="黑体" panose="02010609060101010101" pitchFamily="49" charset="-122"/>
            </a:endParaRPr>
          </a:p>
          <a:p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他射出十支箭能射中八</a:t>
            </a:r>
            <a:endParaRPr lang="en-US" altLang="zh-CN" sz="3600" b="1">
              <a:latin typeface="Arial" pitchFamily="34" charset="0"/>
              <a:ea typeface="黑体" panose="02010609060101010101" pitchFamily="49" charset="-122"/>
            </a:endParaRPr>
          </a:p>
          <a:p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九支，只是对此微微点</a:t>
            </a:r>
            <a:endParaRPr lang="en-US" altLang="zh-CN" sz="3600" b="1">
              <a:latin typeface="Arial" pitchFamily="34" charset="0"/>
              <a:ea typeface="黑体" panose="02010609060101010101" pitchFamily="49" charset="-122"/>
            </a:endParaRPr>
          </a:p>
          <a:p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头。</a:t>
            </a:r>
            <a:endParaRPr lang="zh-CN" altLang="en-US" sz="3600" b="1">
              <a:latin typeface="Arial" pitchFamily="34" charset="0"/>
              <a:ea typeface="黑体" panose="02010609060101010101" pitchFamily="49" charset="-122"/>
            </a:endParaRPr>
          </a:p>
          <a:p>
            <a:endParaRPr lang="zh-CN" altLang="en-US" sz="3600" b="1">
              <a:latin typeface="Arial" pitchFamily="34" charset="0"/>
              <a:ea typeface="黑体" panose="02010609060101010101" pitchFamily="49" charset="-122"/>
            </a:endParaRPr>
          </a:p>
        </p:txBody>
      </p:sp>
      <p:grpSp>
        <p:nvGrpSpPr>
          <p:cNvPr id="18434" name="Group 31" title=""/>
          <p:cNvGrpSpPr/>
          <p:nvPr/>
        </p:nvGrpSpPr>
        <p:grpSpPr>
          <a:xfrm>
            <a:off x="5410200" y="2209800"/>
            <a:ext cx="3429000" cy="4191000"/>
            <a:chOff x="3923" y="119"/>
            <a:chExt cx="1679" cy="1815"/>
          </a:xfrm>
        </p:grpSpPr>
        <p:pic>
          <p:nvPicPr>
            <p:cNvPr id="18435" name="Picture 27" descr="图片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23" y="119"/>
              <a:ext cx="1679" cy="1815"/>
            </a:xfrm>
            <a:prstGeom prst="rect">
              <a:avLst/>
            </a:prstGeom>
            <a:noFill/>
            <a:ln w="9525">
              <a:noFill/>
            </a:ln>
            <a:effectLst>
              <a:outerShdw dist="107763" dir="2699999" algn="ctr" rotWithShape="0">
                <a:srgbClr val="808080">
                  <a:alpha val="50000"/>
                </a:srgbClr>
              </a:outerShdw>
            </a:effectLst>
          </p:spPr>
        </p:pic>
        <p:sp>
          <p:nvSpPr>
            <p:cNvPr id="12318" name="Text Box 30"/>
            <p:cNvSpPr txBox="1">
              <a:spLocks noChangeArrowheads="1"/>
            </p:cNvSpPr>
            <p:nvPr/>
          </p:nvSpPr>
          <p:spPr bwMode="auto">
            <a:xfrm>
              <a:off x="3923" y="119"/>
              <a:ext cx="1678" cy="1092"/>
            </a:xfrm>
            <a:prstGeom prst="rect">
              <a:avLst/>
            </a:prstGeom>
            <a:noFill/>
            <a:ln w="28575">
              <a:noFill/>
              <a:miter lim="800000"/>
            </a:ln>
            <a:effectLst>
              <a:outerShdw dist="107763" dir="2700000" algn="ctr" rotWithShape="0">
                <a:schemeClr val="bg2">
                  <a:alpha val="50000"/>
                </a:schemeClr>
              </a:outerShdw>
            </a:effec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Text Box 2" title=""/>
          <p:cNvSpPr txBox="1"/>
          <p:nvPr/>
        </p:nvSpPr>
        <p:spPr>
          <a:xfrm>
            <a:off x="250825" y="685800"/>
            <a:ext cx="8893175" cy="49228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楷体_GB2312" pitchFamily="49" charset="-122"/>
              </a:rPr>
              <a:t>　　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康肃问曰：“汝亦</a:t>
            </a:r>
            <a:r>
              <a:rPr lang="zh-CN" altLang="en-US" sz="3200" b="1" u="sng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知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射乎？吾</a:t>
            </a:r>
            <a:r>
              <a:rPr lang="zh-CN" altLang="en-US" sz="32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射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不亦精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乎？”翁曰：“　</a:t>
            </a:r>
            <a:r>
              <a:rPr lang="zh-CN" altLang="en-US" sz="3200" b="1" u="sng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无他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　，     </a:t>
            </a:r>
            <a:r>
              <a:rPr lang="zh-CN" altLang="en-US" sz="3200" b="1" u="sng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但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　   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手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        </a:t>
            </a:r>
            <a:r>
              <a:rPr lang="zh-CN" altLang="en-US" sz="3200" b="1" u="sng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熟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　       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3200" b="1" u="sng">
                <a:latin typeface="Times New Roman" panose="02020603050405020304" pitchFamily="18" charset="0"/>
                <a:ea typeface="黑体" panose="02010609060101010101" pitchFamily="49" charset="-122"/>
              </a:rPr>
              <a:t>尔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。”康肃                          </a:t>
            </a:r>
            <a:r>
              <a:rPr lang="zh-CN" altLang="en-US" sz="3200" b="1" u="sng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忿然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曰：“    </a:t>
            </a:r>
            <a:r>
              <a:rPr lang="zh-CN" altLang="en-US" sz="3200" b="1" u="sng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尔安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敢　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3200" b="1" u="sng">
                <a:latin typeface="Times New Roman" panose="02020603050405020304" pitchFamily="18" charset="0"/>
                <a:ea typeface="黑体" panose="02010609060101010101" pitchFamily="49" charset="-122"/>
              </a:rPr>
              <a:t>轻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　吾射！”翁曰：“</a:t>
            </a:r>
            <a:r>
              <a:rPr lang="zh-CN" altLang="en-US" sz="3200" b="1" u="sng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以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我         </a:t>
            </a:r>
            <a:r>
              <a:rPr lang="zh-CN" altLang="en-US" sz="32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酌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油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知　</a:t>
            </a:r>
            <a:r>
              <a:rPr lang="zh-CN" altLang="en-US" sz="3200" b="1" u="sng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之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　。”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43" name="Text Box 3" title=""/>
          <p:cNvSpPr txBox="1"/>
          <p:nvPr/>
        </p:nvSpPr>
        <p:spPr>
          <a:xfrm>
            <a:off x="4114800" y="1295400"/>
            <a:ext cx="1008063" cy="584200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懂得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44" name="Text Box 4" title=""/>
          <p:cNvSpPr txBox="1"/>
          <p:nvPr/>
        </p:nvSpPr>
        <p:spPr>
          <a:xfrm>
            <a:off x="400050" y="2300288"/>
            <a:ext cx="3448050" cy="579437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没有别的（奥妙）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45" name="Text Box 5" title=""/>
          <p:cNvSpPr txBox="1"/>
          <p:nvPr/>
        </p:nvSpPr>
        <p:spPr>
          <a:xfrm>
            <a:off x="4114800" y="2362200"/>
            <a:ext cx="1752600" cy="517525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只，只是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46" name="Text Box 6" title=""/>
          <p:cNvSpPr txBox="1"/>
          <p:nvPr/>
        </p:nvSpPr>
        <p:spPr>
          <a:xfrm>
            <a:off x="7848600" y="2362200"/>
            <a:ext cx="898525" cy="517525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33CC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熟练</a:t>
            </a:r>
            <a:endParaRPr lang="zh-CN" altLang="en-US" sz="2800" b="1">
              <a:solidFill>
                <a:srgbClr val="0033CC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47" name="Text Box 7" title=""/>
          <p:cNvSpPr txBox="1"/>
          <p:nvPr/>
        </p:nvSpPr>
        <p:spPr>
          <a:xfrm>
            <a:off x="152400" y="3352800"/>
            <a:ext cx="4343400" cy="523875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同“耳”，相当于“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罢了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”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48" name="Text Box 8" title=""/>
          <p:cNvSpPr txBox="1"/>
          <p:nvPr/>
        </p:nvSpPr>
        <p:spPr>
          <a:xfrm>
            <a:off x="4648200" y="3352800"/>
            <a:ext cx="1987550" cy="523875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33CC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气愤的样子</a:t>
            </a:r>
            <a:endParaRPr lang="zh-CN" altLang="en-US" sz="2800" b="1">
              <a:solidFill>
                <a:srgbClr val="0033CC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49" name="Text Box 9" title=""/>
          <p:cNvSpPr txBox="1"/>
          <p:nvPr/>
        </p:nvSpPr>
        <p:spPr>
          <a:xfrm>
            <a:off x="7010400" y="3505200"/>
            <a:ext cx="592138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33CC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你</a:t>
            </a:r>
            <a:endParaRPr lang="zh-CN" altLang="en-US" sz="3200" b="1">
              <a:solidFill>
                <a:srgbClr val="0033CC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50" name="Text Box 10" title=""/>
          <p:cNvSpPr txBox="1"/>
          <p:nvPr/>
        </p:nvSpPr>
        <p:spPr>
          <a:xfrm>
            <a:off x="7848600" y="3352800"/>
            <a:ext cx="1000125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33CC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怎么</a:t>
            </a:r>
            <a:endParaRPr lang="zh-CN" altLang="en-US" sz="3200" b="1">
              <a:solidFill>
                <a:srgbClr val="0033CC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51" name="Text Box 11" title=""/>
          <p:cNvSpPr txBox="1"/>
          <p:nvPr/>
        </p:nvSpPr>
        <p:spPr>
          <a:xfrm>
            <a:off x="228600" y="4495800"/>
            <a:ext cx="1000125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33CC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轻视</a:t>
            </a:r>
            <a:endParaRPr lang="zh-CN" altLang="en-US" sz="3200" b="1">
              <a:solidFill>
                <a:srgbClr val="0033CC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52" name="Text Box 12" title=""/>
          <p:cNvSpPr txBox="1"/>
          <p:nvPr/>
        </p:nvSpPr>
        <p:spPr>
          <a:xfrm>
            <a:off x="3581400" y="5029200"/>
            <a:ext cx="1676400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33CC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凭、靠</a:t>
            </a:r>
            <a:endParaRPr lang="zh-CN" altLang="en-US" sz="3200" b="1">
              <a:solidFill>
                <a:srgbClr val="0033CC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53" name="Text Box 13" title=""/>
          <p:cNvSpPr txBox="1"/>
          <p:nvPr/>
        </p:nvSpPr>
        <p:spPr>
          <a:xfrm>
            <a:off x="990600" y="6096000"/>
            <a:ext cx="4672013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指射箭也是凭手熟的道理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1525" name="Text Box 21" title=""/>
          <p:cNvSpPr txBox="1"/>
          <p:nvPr/>
        </p:nvSpPr>
        <p:spPr>
          <a:xfrm>
            <a:off x="5287963" y="5257800"/>
            <a:ext cx="3703637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舀取，这里指倒入。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5" name="TextBox 14" title=""/>
          <p:cNvSpPr txBox="1"/>
          <p:nvPr/>
        </p:nvSpPr>
        <p:spPr>
          <a:xfrm>
            <a:off x="5334000" y="1219200"/>
            <a:ext cx="3467100" cy="584200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名词，射箭技艺。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6235700" y="2362200"/>
            <a:ext cx="1627188" cy="523875"/>
          </a:xfrm>
          <a:prstGeom prst="rect">
            <a:avLst/>
          </a:prstGeom>
          <a:solidFill>
            <a:srgbClr val="FFFF99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手法技艺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138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8" dur="500"/>
                                        <p:tgtEl>
                                          <p:spTgt spid="138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3" dur="500"/>
                                        <p:tgtEl>
                                          <p:spTgt spid="138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34" dur="500"/>
                                        <p:tgtEl>
                                          <p:spTgt spid="138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39" dur="500"/>
                                        <p:tgtEl>
                                          <p:spTgt spid="138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4" dur="500"/>
                                        <p:tgtEl>
                                          <p:spTgt spid="138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9" dur="500"/>
                                        <p:tgtEl>
                                          <p:spTgt spid="138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54" dur="500"/>
                                        <p:tgtEl>
                                          <p:spTgt spid="138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59" dur="500"/>
                                        <p:tgtEl>
                                          <p:spTgt spid="138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64" dur="500"/>
                                        <p:tgtEl>
                                          <p:spTgt spid="138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21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4" dur="500"/>
                                        <p:tgtEl>
                                          <p:spTgt spid="138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3" grpId="0"/>
      <p:bldP spid="138244" grpId="0"/>
      <p:bldP spid="138245" grpId="0"/>
      <p:bldP spid="138246" grpId="0"/>
      <p:bldP spid="138247" grpId="0"/>
      <p:bldP spid="138248" grpId="0"/>
      <p:bldP spid="138249" grpId="0"/>
      <p:bldP spid="138250" grpId="0"/>
      <p:bldP spid="138251" grpId="0"/>
      <p:bldP spid="138252" grpId="0"/>
      <p:bldP spid="138253" grpId="0"/>
      <p:bldP spid="21525" grpId="0"/>
      <p:bldP spid="15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Rectangle 4" title=""/>
          <p:cNvSpPr/>
          <p:nvPr/>
        </p:nvSpPr>
        <p:spPr>
          <a:xfrm>
            <a:off x="914400" y="838200"/>
            <a:ext cx="7620000" cy="5264150"/>
          </a:xfrm>
          <a:prstGeom prst="rect">
            <a:avLst/>
          </a:prstGeom>
          <a:solidFill>
            <a:srgbClr val="FFFF99"/>
          </a:solidFill>
          <a:ln w="9525" cap="flat" cmpd="sng">
            <a:solidFill>
              <a:srgbClr val="CC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b="1">
                <a:solidFill>
                  <a:srgbClr val="CC0000"/>
                </a:solidFill>
                <a:latin typeface="Arial" pitchFamily="34" charset="0"/>
                <a:ea typeface="黑体" panose="02010609060101010101" pitchFamily="49" charset="-122"/>
              </a:rPr>
              <a:t>译文：</a:t>
            </a:r>
            <a:endParaRPr lang="zh-CN" altLang="en-US" sz="3600" b="1">
              <a:solidFill>
                <a:srgbClr val="CC0000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b="1">
                <a:solidFill>
                  <a:srgbClr val="CC0000"/>
                </a:solidFill>
                <a:latin typeface="Arial" pitchFamily="34" charset="0"/>
                <a:ea typeface="黑体" panose="02010609060101010101" pitchFamily="49" charset="-122"/>
              </a:rPr>
              <a:t>       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陈尧咨问道：“你也懂得射箭吗？我射箭的技艺难道不精湛吗？”卖油翁说：“没有什么别的奥秘，只是手法技艺熟练罢了。”康肃公气愤地说：“你怎么敢轻视我射箭的本领！”卖油翁说：“凭我倒油（的经验）知道这个（道理）。”</a:t>
            </a:r>
            <a:endParaRPr lang="zh-CN" altLang="en-US" sz="3600" b="1"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20000"/>
              </a:spcBef>
              <a:buFont typeface="Arial" pitchFamily="34" charset="0"/>
              <a:buChar char="•"/>
            </a:pPr>
            <a:endParaRPr lang="zh-CN" altLang="en-US" sz="3600" b="1"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Text Box 2" title=""/>
          <p:cNvSpPr txBox="1"/>
          <p:nvPr/>
        </p:nvSpPr>
        <p:spPr>
          <a:xfrm>
            <a:off x="250825" y="533400"/>
            <a:ext cx="8893175" cy="38481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楷体_GB2312" pitchFamily="49" charset="-122"/>
              </a:rPr>
              <a:t>　　</a:t>
            </a:r>
            <a:r>
              <a:rPr lang="zh-CN" altLang="en-US" sz="32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乃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取一葫芦置</a:t>
            </a:r>
            <a:r>
              <a:rPr lang="zh-CN" altLang="en-US" sz="32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于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地，</a:t>
            </a:r>
            <a:r>
              <a:rPr lang="zh-CN" altLang="en-US" sz="32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以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钱</a:t>
            </a:r>
            <a:r>
              <a:rPr lang="zh-CN" altLang="en-US" sz="3200" b="1" u="sng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覆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其口，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32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徐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               </a:t>
            </a:r>
            <a:r>
              <a:rPr lang="zh-CN" altLang="en-US" sz="32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以     杓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酌油       </a:t>
            </a:r>
            <a:r>
              <a:rPr lang="zh-CN" altLang="en-US" sz="32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沥       之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，   </a:t>
            </a:r>
            <a:r>
              <a:rPr lang="zh-CN" altLang="en-US" sz="32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自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钱孔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入，</a:t>
            </a:r>
            <a:r>
              <a:rPr lang="zh-CN" altLang="en-US" sz="32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而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钱不湿。</a:t>
            </a:r>
            <a:r>
              <a:rPr lang="zh-CN" altLang="en-US" sz="32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因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曰：“我亦无他，</a:t>
            </a:r>
            <a:r>
              <a:rPr lang="zh-CN" altLang="en-US" sz="3200" b="1" u="sng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惟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手熟尔。”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康肃笑</a:t>
            </a:r>
            <a:r>
              <a:rPr lang="zh-CN" altLang="en-US" sz="3200" b="1">
                <a:solidFill>
                  <a:srgbClr val="CC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而            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遣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          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之。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54" name="Text Box 14" title=""/>
          <p:cNvSpPr txBox="1"/>
          <p:nvPr/>
        </p:nvSpPr>
        <p:spPr>
          <a:xfrm>
            <a:off x="5486400" y="1143000"/>
            <a:ext cx="488950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盖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55" name="Text Box 15" title=""/>
          <p:cNvSpPr txBox="1"/>
          <p:nvPr/>
        </p:nvSpPr>
        <p:spPr>
          <a:xfrm>
            <a:off x="228600" y="2209800"/>
            <a:ext cx="1408113" cy="579438"/>
          </a:xfrm>
          <a:prstGeom prst="rect">
            <a:avLst/>
          </a:prstGeom>
          <a:solidFill>
            <a:srgbClr val="FFCCFF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33CC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慢慢地</a:t>
            </a:r>
            <a:endParaRPr lang="zh-CN" altLang="en-US" sz="3200" b="1">
              <a:solidFill>
                <a:srgbClr val="0033CC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56" name="Text Box 16" title=""/>
          <p:cNvSpPr txBox="1"/>
          <p:nvPr/>
        </p:nvSpPr>
        <p:spPr>
          <a:xfrm>
            <a:off x="4953000" y="2209800"/>
            <a:ext cx="1000125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33CC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下滴</a:t>
            </a:r>
            <a:endParaRPr lang="zh-CN" altLang="en-US" sz="3200" b="1">
              <a:solidFill>
                <a:srgbClr val="0033CC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57" name="Text Box 17" title=""/>
          <p:cNvSpPr txBox="1"/>
          <p:nvPr/>
        </p:nvSpPr>
        <p:spPr>
          <a:xfrm>
            <a:off x="6248400" y="3352800"/>
            <a:ext cx="1816100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33CC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只，仅仅</a:t>
            </a:r>
            <a:endParaRPr lang="zh-CN" altLang="en-US" sz="3200" b="1">
              <a:solidFill>
                <a:srgbClr val="0033CC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8258" name="Text Box 18" title=""/>
          <p:cNvSpPr txBox="1"/>
          <p:nvPr/>
        </p:nvSpPr>
        <p:spPr>
          <a:xfrm>
            <a:off x="3048000" y="4419600"/>
            <a:ext cx="1143000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33CC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打发</a:t>
            </a:r>
            <a:endParaRPr lang="zh-CN" altLang="en-US" sz="3200" b="1">
              <a:solidFill>
                <a:srgbClr val="0033CC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2549" name="Text Box 21" title=""/>
          <p:cNvSpPr txBox="1"/>
          <p:nvPr/>
        </p:nvSpPr>
        <p:spPr>
          <a:xfrm>
            <a:off x="685800" y="1143000"/>
            <a:ext cx="1816100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于是，就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2550" name="Text Box 22" title=""/>
          <p:cNvSpPr txBox="1"/>
          <p:nvPr/>
        </p:nvSpPr>
        <p:spPr>
          <a:xfrm>
            <a:off x="3352800" y="1066800"/>
            <a:ext cx="590550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在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2551" name="Text Box 23" title=""/>
          <p:cNvSpPr txBox="1"/>
          <p:nvPr/>
        </p:nvSpPr>
        <p:spPr>
          <a:xfrm>
            <a:off x="4495800" y="1066800"/>
            <a:ext cx="590550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用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2552" name="Text Box 24" title=""/>
          <p:cNvSpPr txBox="1"/>
          <p:nvPr/>
        </p:nvSpPr>
        <p:spPr>
          <a:xfrm>
            <a:off x="2209800" y="2286000"/>
            <a:ext cx="762000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用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1515" name="Text Box 25" title=""/>
          <p:cNvSpPr txBox="1"/>
          <p:nvPr/>
        </p:nvSpPr>
        <p:spPr>
          <a:xfrm>
            <a:off x="3124200" y="2209800"/>
            <a:ext cx="1406525" cy="579438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同“勺”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2554" name="Text Box 26" title=""/>
          <p:cNvSpPr txBox="1"/>
          <p:nvPr/>
        </p:nvSpPr>
        <p:spPr>
          <a:xfrm>
            <a:off x="6248400" y="2179638"/>
            <a:ext cx="1000125" cy="579437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指油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2555" name="Text Box 27" title=""/>
          <p:cNvSpPr txBox="1"/>
          <p:nvPr/>
        </p:nvSpPr>
        <p:spPr>
          <a:xfrm>
            <a:off x="7543800" y="2209800"/>
            <a:ext cx="590550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从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2556" name="Text Box 28" title=""/>
          <p:cNvSpPr txBox="1"/>
          <p:nvPr/>
        </p:nvSpPr>
        <p:spPr>
          <a:xfrm>
            <a:off x="304800" y="3276600"/>
            <a:ext cx="2632075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表转折，但是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2557" name="Text Box 29" title=""/>
          <p:cNvSpPr txBox="1"/>
          <p:nvPr/>
        </p:nvSpPr>
        <p:spPr>
          <a:xfrm>
            <a:off x="1371600" y="4343400"/>
            <a:ext cx="1408113" cy="579438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表修饰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2558" name="Text Box 30" title=""/>
          <p:cNvSpPr txBox="1"/>
          <p:nvPr/>
        </p:nvSpPr>
        <p:spPr>
          <a:xfrm>
            <a:off x="4419600" y="4313238"/>
            <a:ext cx="3040063" cy="579437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代词，指卖油翁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8" name="TextBox 17" title=""/>
          <p:cNvSpPr txBox="1"/>
          <p:nvPr/>
        </p:nvSpPr>
        <p:spPr>
          <a:xfrm>
            <a:off x="3352800" y="3124200"/>
            <a:ext cx="1825625" cy="584200"/>
          </a:xfrm>
          <a:prstGeom prst="rect">
            <a:avLst/>
          </a:prstGeom>
          <a:solidFill>
            <a:srgbClr val="FFFF66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于是，就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5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5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5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25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5" dur="500"/>
                                        <p:tgtEl>
                                          <p:spTgt spid="138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30" dur="500"/>
                                        <p:tgtEl>
                                          <p:spTgt spid="138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5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5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7" dur="500"/>
                                        <p:tgtEl>
                                          <p:spTgt spid="138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2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2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2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2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2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6" dur="500"/>
                                        <p:tgtEl>
                                          <p:spTgt spid="138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2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2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87" dur="500"/>
                                        <p:tgtEl>
                                          <p:spTgt spid="138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2" dur="500"/>
                                        <p:tgtEl>
                                          <p:spTgt spid="225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54" grpId="0"/>
      <p:bldP spid="138255" grpId="0"/>
      <p:bldP spid="138256" grpId="0"/>
      <p:bldP spid="138257" grpId="0"/>
      <p:bldP spid="138258" grpId="0"/>
      <p:bldP spid="22549" grpId="0"/>
      <p:bldP spid="22550" grpId="0"/>
      <p:bldP spid="22551" grpId="0"/>
      <p:bldP spid="21515" grpId="0"/>
      <p:bldP spid="22554" grpId="0"/>
      <p:bldP spid="22555" grpId="0"/>
      <p:bldP spid="22556" grpId="0"/>
      <p:bldP spid="22557" grpId="0"/>
      <p:bldP spid="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4" title=""/>
          <p:cNvSpPr/>
          <p:nvPr/>
        </p:nvSpPr>
        <p:spPr>
          <a:xfrm>
            <a:off x="381000" y="381000"/>
            <a:ext cx="8382000" cy="64071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于是老翁拿出一个葫芦放在地上，用一枚铜钱盖在葫芦口，用勺舀起油慢慢滴入葫芦，油从铜钱的方</a:t>
            </a:r>
            <a:endParaRPr lang="zh-CN" altLang="en-US" sz="3600" b="1"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孔注入，而铜钱没有被</a:t>
            </a:r>
            <a:endParaRPr lang="en-US" altLang="zh-CN" sz="3600" b="1"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沾湿。于是老翁说：</a:t>
            </a:r>
            <a:endParaRPr lang="zh-CN" altLang="en-US" sz="3600" b="1"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“我也没有别的奥秘，</a:t>
            </a:r>
            <a:endParaRPr lang="en-US" altLang="zh-CN" sz="3600" b="1"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只不过是手法技艺熟练</a:t>
            </a:r>
            <a:endParaRPr lang="en-US" altLang="zh-CN" sz="3600" b="1"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罢了。”康肃公笑着让</a:t>
            </a:r>
            <a:endParaRPr lang="en-US" altLang="zh-CN" sz="3600" b="1"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他走了。</a:t>
            </a:r>
            <a:endParaRPr lang="zh-CN" altLang="en-US" sz="3600" b="1"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20000"/>
              </a:spcBef>
            </a:pPr>
            <a:endParaRPr lang="zh-CN" altLang="en-US" sz="3600" b="1">
              <a:latin typeface="Arial" pitchFamily="34" charset="0"/>
              <a:ea typeface="黑体" panose="02010609060101010101" pitchFamily="49" charset="-122"/>
            </a:endParaRPr>
          </a:p>
        </p:txBody>
      </p:sp>
      <p:pic>
        <p:nvPicPr>
          <p:cNvPr id="22530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0" y="1752600"/>
            <a:ext cx="3124200" cy="3657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625" name="Group 31" title=""/>
          <p:cNvGrpSpPr/>
          <p:nvPr/>
        </p:nvGrpSpPr>
        <p:grpSpPr>
          <a:xfrm>
            <a:off x="4191000" y="228600"/>
            <a:ext cx="4702175" cy="6400800"/>
            <a:chOff x="3923" y="119"/>
            <a:chExt cx="1679" cy="1815"/>
          </a:xfrm>
        </p:grpSpPr>
        <p:pic>
          <p:nvPicPr>
            <p:cNvPr id="26626" name="Picture 27" descr="图片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23" y="119"/>
              <a:ext cx="1679" cy="1815"/>
            </a:xfrm>
            <a:prstGeom prst="rect">
              <a:avLst/>
            </a:prstGeom>
            <a:noFill/>
            <a:ln w="9525">
              <a:noFill/>
            </a:ln>
            <a:effectLst>
              <a:outerShdw dist="107763" dir="2699999" algn="ctr" rotWithShape="0">
                <a:srgbClr val="808080">
                  <a:alpha val="50000"/>
                </a:srgbClr>
              </a:outerShdw>
            </a:effectLst>
          </p:spPr>
        </p:pic>
        <p:sp>
          <p:nvSpPr>
            <p:cNvPr id="12318" name="Text Box 30"/>
            <p:cNvSpPr txBox="1">
              <a:spLocks noChangeArrowheads="1"/>
            </p:cNvSpPr>
            <p:nvPr/>
          </p:nvSpPr>
          <p:spPr bwMode="auto">
            <a:xfrm>
              <a:off x="3923" y="119"/>
              <a:ext cx="1678" cy="806"/>
            </a:xfrm>
            <a:prstGeom prst="rect">
              <a:avLst/>
            </a:prstGeom>
            <a:noFill/>
            <a:ln w="28575">
              <a:noFill/>
              <a:miter lim="800000"/>
            </a:ln>
            <a:effectLst>
              <a:outerShdw dist="107763" dir="2700000" algn="ctr" rotWithShape="0">
                <a:schemeClr val="bg2">
                  <a:alpha val="50000"/>
                </a:schemeClr>
              </a:outerShdw>
            </a:effec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defTabSz="914400" rtl="0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endParaRPr kumimoji="0" lang="en-US" altLang="zh-CN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25605" name="Text Box 5" title=""/>
          <p:cNvSpPr txBox="1">
            <a:spLocks noChangeArrowheads="1"/>
          </p:cNvSpPr>
          <p:nvPr/>
        </p:nvSpPr>
        <p:spPr bwMode="auto">
          <a:xfrm>
            <a:off x="762000" y="990600"/>
            <a:ext cx="3536950" cy="4876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rtl="0">
              <a:buClrTx/>
              <a:buSzTx/>
              <a:buFont typeface="Arial" pitchFamily="34" charset="0"/>
              <a:buNone/>
              <a:defRPr/>
            </a:pPr>
            <a:endParaRPr kumimoji="0" lang="zh-CN" altLang="en-US" sz="8000" b="1" kern="1200" cap="none" spc="0" normalizeH="0" baseline="0" noProof="0">
              <a:solidFill>
                <a:srgbClr val="CC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微软雅黑" panose="020b0503020204020204" pitchFamily="34" charset="-122"/>
              <a:cs typeface="+mn-cs"/>
            </a:endParaRPr>
          </a:p>
          <a:p>
            <a:pPr marR="0" defTabSz="914400" rtl="0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8000" b="1" kern="1200" cap="none" spc="0" normalizeH="0" baseline="0" noProof="0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微软雅黑" panose="020b0503020204020204" pitchFamily="34" charset="-122"/>
                <a:cs typeface="+mn-cs"/>
              </a:rPr>
              <a:t>赏读课文</a:t>
            </a:r>
            <a:endParaRPr kumimoji="0" lang="zh-CN" altLang="en-US" sz="8000" b="1" kern="1200" cap="none" spc="0" normalizeH="0" baseline="0" noProof="0">
              <a:solidFill>
                <a:srgbClr val="CC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微软雅黑" panose="020b0503020204020204" pitchFamily="34" charset="-122"/>
              <a:cs typeface="+mn-cs"/>
            </a:endParaRPr>
          </a:p>
          <a:p>
            <a:pPr marR="0" defTabSz="914400" rtl="0">
              <a:buClrTx/>
              <a:buSzTx/>
              <a:buFont typeface="Arial" pitchFamily="34" charset="0"/>
              <a:buNone/>
              <a:defRPr/>
            </a:pPr>
            <a:endParaRPr kumimoji="0" lang="zh-CN" altLang="en-US" sz="6000" b="1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https://d.book118.com/667024011121006052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0">
      <vt:lpstr>Arial</vt:lpstr>
      <vt:lpstr>Calibri</vt:lpstr>
      <vt:lpstr>宋体</vt:lpstr>
      <vt:lpstr>方正姚体</vt:lpstr>
      <vt:lpstr>黑体</vt:lpstr>
      <vt:lpstr>隶书</vt:lpstr>
      <vt:lpstr>微软雅黑</vt:lpstr>
      <vt:lpstr>Times New Roman</vt:lpstr>
      <vt:lpstr>华文行楷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2024-09-26T04:19:57.027</cp:lastPrinted>
  <dcterms:created xsi:type="dcterms:W3CDTF">2024-09-25T20:19:57Z</dcterms:created>
  <dcterms:modified xsi:type="dcterms:W3CDTF">2024-09-25T20:19:59Z</dcterms:modified>
</cp:coreProperties>
</file>