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JSSAUA+MS-UIGothic"/>
      <p:regular r:id="rId19"/>
    </p:embeddedFont>
    <p:embeddedFont>
      <p:font typeface="QOEKAH+BKQOBV+ArialMT"/>
      <p:regular r:id="rId20"/>
    </p:embeddedFont>
    <p:embeddedFont>
      <p:font typeface="FDJFOV+NUIPLV+MicrosoftYaHei-Bold"/>
      <p:regular r:id="rId21"/>
    </p:embeddedFont>
    <p:embeddedFont>
      <p:font typeface="WPMHDF+LTJKKS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F0413-E1E1-431C-9986-780C4649D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E096C-FA0D-4984-A069-6CD41D11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BBE2E-BB73-4141-8B08-DD9D1EB1E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6617C-156E-430A-AB7C-1CAC253A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8B045-EDB6-4141-98FE-1D5C33C5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9947A-BFC5-4DAD-AB83-284825C0C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9D142-FB9A-42EE-8FB5-D9E023155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D0BB1-9A93-4C32-B213-030C08A2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030E6-8568-4AB9-B556-2B759CF4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DDE1A-5A36-4DCE-9314-92A7EFE23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88972-7371-49CA-AD10-5BAF09CF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4025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JSSAUA+MS-UIGothic"/>
                <a:cs typeface="JSSAUA+MS-UIGothic"/>
              </a:rPr>
              <a:t>烟气脱硝系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统</a:t>
            </a:r>
            <a:r>
              <a:rPr sz="5750" spc="23">
                <a:solidFill>
                  <a:srgbClr val="083800"/>
                </a:solidFill>
                <a:latin typeface="JSSAUA+MS-UIGothic"/>
                <a:cs typeface="JSSAUA+MS-UIGothic"/>
              </a:rPr>
              <a:t>和</a:t>
            </a:r>
            <a:r>
              <a:rPr sz="5750">
                <a:solidFill>
                  <a:srgbClr val="0838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备</a:t>
            </a:r>
            <a:r>
              <a:rPr sz="5750" spc="28">
                <a:solidFill>
                  <a:srgbClr val="083800"/>
                </a:solidFill>
                <a:latin typeface="JSSAUA+MS-UIGothic"/>
                <a:cs typeface="JSSAUA+MS-UIGothic"/>
              </a:rPr>
              <a:t>介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绍课</a:t>
            </a:r>
            <a:r>
              <a:rPr sz="5750">
                <a:solidFill>
                  <a:srgbClr val="083800"/>
                </a:solidFill>
                <a:latin typeface="JSSAUA+MS-UIGothic"/>
                <a:cs typeface="JSSAUA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EKAH+BKQOBV+ArialMT"/>
                <a:cs typeface="QOEKAH+BKQO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烟气脱硝系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089341" cy="1332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EKAH+BKQOBV+ArialMT"/>
                <a:cs typeface="QOEKAH+BKQO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烟气脱硝系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的工作原理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EKAH+BKQOBV+ArialMT"/>
                <a:cs typeface="QOEKAH+BKQO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烟气脱硝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设备组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4790381" cy="18806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EKAH+BKQOBV+ArialMT"/>
                <a:cs typeface="QOEKAH+BKQO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烟气脱硝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设备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的安装和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EKAH+BKQOBV+ArialMT"/>
                <a:cs typeface="QOEKAH+BKQO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烟气脱硝系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用案例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QOEKAH+BKQOBV+ArialMT"/>
                <a:cs typeface="QOEKAH+BKQOBV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烟气脱硝系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的未来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59AE93"/>
                </a:solidFill>
                <a:latin typeface="JSSAUA+MS-UIGothic"/>
                <a:cs typeface="JSSAUA+MS-UIGothic"/>
              </a:rPr>
              <a:t>展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FDJFOV+NUIPLV+MicrosoftYaHei-Bold"/>
                <a:cs typeface="FDJFOV+NUIPL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JSSAUA+MS-UIGothic"/>
                <a:cs typeface="JSSAUA+MS-UIGothic"/>
              </a:rPr>
              <a:t>烟气脱硝系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统</a:t>
            </a:r>
            <a:r>
              <a:rPr sz="4200">
                <a:solidFill>
                  <a:srgbClr val="F6FFF4"/>
                </a:solidFill>
                <a:latin typeface="JSSAUA+MS-UIGothic"/>
                <a:cs typeface="JSSAUA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SSAUA+MS-UIGothic"/>
                <a:cs typeface="JSSAUA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烟气脱硝系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是指用于减少或去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除烟气中氮氧化物</a:t>
            </a:r>
            <a:r>
              <a:rPr sz="1350">
                <a:solidFill>
                  <a:srgbClr val="000000"/>
                </a:solidFill>
                <a:latin typeface="WPMHDF+LTJKKS+MicrosoftYaHei"/>
                <a:cs typeface="WPMHDF+LTJKKS+MicrosoftYaHei"/>
              </a:rPr>
              <a:t>(NOx)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的装置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程，以降低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境和人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康的危害。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SSAUA+MS-UIGothic"/>
                <a:cs typeface="JSSAUA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烟气脱硝系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通常具有高效性、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保性等特点，是控制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染物排放的重要手段之一。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烟气脱硝的重要性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JSSAUA+MS-UIGothic"/>
                <a:cs typeface="JSSAUA+MS-UIGothic"/>
              </a:rPr>
              <a:t>减少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对环</a:t>
            </a:r>
            <a:r>
              <a:rPr sz="1550" spc="25">
                <a:solidFill>
                  <a:srgbClr val="59AE93"/>
                </a:solidFill>
                <a:latin typeface="JSSAUA+MS-UIGothic"/>
                <a:cs typeface="JSSAUA+MS-UIGothic"/>
              </a:rPr>
              <a:t>境的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污</a:t>
            </a:r>
            <a:r>
              <a:rPr sz="1550">
                <a:solidFill>
                  <a:srgbClr val="59AE93"/>
                </a:solidFill>
                <a:latin typeface="JSSAUA+MS-UIGothic"/>
                <a:cs typeface="JSSAUA+MS-UIGothic"/>
              </a:rPr>
              <a:t>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氮氧化物是大气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染物的主要成分之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一，排放到大气中会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境造成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染，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健康。烟气脱硝可以有效地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减少氮氧化物的排放，保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护环</a:t>
            </a:r>
            <a:r>
              <a:rPr sz="1350">
                <a:solidFill>
                  <a:srgbClr val="000000"/>
                </a:solidFill>
                <a:latin typeface="JSSAUA+MS-UIGothic"/>
                <a:cs typeface="JSSAUA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SSAUA+MS-UIGothic"/>
                <a:cs typeface="JSSAUA+MS-UIGothic"/>
              </a:rPr>
              <a:t>符合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FFFFFF"/>
                </a:solidFill>
                <a:latin typeface="JSSAUA+MS-UIGothic"/>
                <a:cs typeface="JSSAUA+MS-UIGothic"/>
              </a:rPr>
              <a:t>保法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FFFFFF"/>
                </a:solidFill>
                <a:latin typeface="JSSAUA+MS-UIGothic"/>
                <a:cs typeface="JSSAUA+MS-UIGothic"/>
              </a:rPr>
              <a:t>要求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随着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保法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的日益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格，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氮氧化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物排放的限制也越来越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格。烟气脱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硝系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保法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的要求，帮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助企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合法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烟气脱硝的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史与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59AE93"/>
                </a:solidFill>
                <a:latin typeface="JSSAUA+MS-UIGothic"/>
                <a:cs typeface="JSSAUA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45074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烟气脱硝技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自</a:t>
            </a:r>
            <a:r>
              <a:rPr sz="1500">
                <a:solidFill>
                  <a:srgbClr val="000000"/>
                </a:solidFill>
                <a:latin typeface="WPMHDF+LTJKKS+MicrosoftYaHei"/>
                <a:cs typeface="WPMHDF+LTJKKS+MicrosoftYaHei"/>
              </a:rPr>
              <a:t>20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WPMHDF+LTJKKS+MicrosoftYaHei"/>
                <a:cs typeface="WPMHDF+LTJKKS+MicrosoftYaHei"/>
              </a:rPr>
              <a:t>70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年代以来得到了不断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用，最初是采用干法脱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硝技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，后来逐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展出了湿法、半干法和催化法等不同的脱硝技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59AE93"/>
                </a:solidFill>
                <a:latin typeface="JSSAUA+MS-UIGothic"/>
                <a:cs typeface="JSSAUA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保要求的提高和技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的不断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步，烟气脱硝技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也在不断升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和完善，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目前已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经实现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了高效、低成本和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保的脱硝技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，并得到了广泛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用。同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于新型的烟气脱硝技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也在不断地研究和开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中。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FDJFOV+NUIPLV+MicrosoftYaHei-Bold"/>
                <a:cs typeface="FDJFOV+NUIPL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JSSAUA+MS-UIGothic"/>
                <a:cs typeface="JSSAUA+MS-UIGothic"/>
              </a:rPr>
              <a:t>烟气脱硝系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统</a:t>
            </a:r>
            <a:r>
              <a:rPr sz="4200">
                <a:solidFill>
                  <a:srgbClr val="F6FFF4"/>
                </a:solidFill>
                <a:latin typeface="JSSAUA+MS-UIGothic"/>
                <a:cs typeface="JSSAUA+MS-UIGothic"/>
              </a:rPr>
              <a:t>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物理原理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DJFOV+NUIPLV+MicrosoftYaHei-Bold"/>
                <a:cs typeface="FDJFOV+NUIPL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DJFOV+NUIPLV+MicrosoftYaHei-Bold"/>
                <a:cs typeface="FDJFOV+NUIPL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DJFOV+NUIPLV+MicrosoftYaHei-Bold"/>
                <a:cs typeface="FDJFOV+NUIPL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JSSAUA+MS-UIGothic"/>
                <a:cs typeface="JSSAUA+MS-UIGothic"/>
              </a:rPr>
              <a:t>气体分离原理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颗</a:t>
            </a:r>
            <a:r>
              <a:rPr sz="2000" spc="25">
                <a:solidFill>
                  <a:srgbClr val="59AE93"/>
                </a:solidFill>
                <a:latin typeface="JSSAUA+MS-UIGothic"/>
                <a:cs typeface="JSSAUA+MS-UIGothic"/>
              </a:rPr>
              <a:t>粒分离原理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59AE93"/>
                </a:solidFill>
                <a:latin typeface="JSSAUA+MS-UIGothic"/>
                <a:cs typeface="JSSAUA+MS-UIGothic"/>
              </a:rPr>
              <a:t>能回收原理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烟气脱硝系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利用气体分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离原理，将</a:t>
            </a:r>
            <a:r>
              <a:rPr sz="1500">
                <a:solidFill>
                  <a:srgbClr val="000000"/>
                </a:solidFill>
                <a:latin typeface="WPMHDF+LTJKKS+MicrosoftYaHei"/>
                <a:cs typeface="WPMHDF+LTJKKS+MicrosoftYaHei"/>
              </a:rPr>
              <a:t>NOx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从烟气中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分离出来。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烟气脱硝系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统还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粒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分离原理，将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粒物（如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灰和脱硝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）从烟气中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分离出来。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烟气脱硝系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将烟气的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能回收再利用，以降低能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源消耗。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化学原理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SSAUA+MS-UIGothic"/>
                <a:cs typeface="JSSAUA+MS-UIGothic"/>
              </a:rPr>
              <a:t>氧化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2300" spc="23">
                <a:solidFill>
                  <a:srgbClr val="FFFFFF"/>
                </a:solidFill>
                <a:latin typeface="JSSAUA+MS-UIGothic"/>
                <a:cs typeface="JSSAUA+MS-UIGothic"/>
              </a:rPr>
              <a:t>原反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97816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烟气脱硝系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向烟气中注入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（如氨水、尿素等），与</a:t>
            </a:r>
            <a:r>
              <a:rPr sz="1350">
                <a:solidFill>
                  <a:srgbClr val="FFFFFF"/>
                </a:solidFill>
                <a:latin typeface="WPMHDF+LTJKKS+MicrosoftYaHei"/>
                <a:cs typeface="WPMHDF+LTJKKS+MicrosoftYaHei"/>
              </a:rPr>
              <a:t>NOx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生氧化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原反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，将</a:t>
            </a:r>
            <a:r>
              <a:rPr sz="1350">
                <a:solidFill>
                  <a:srgbClr val="FFFFFF"/>
                </a:solidFill>
                <a:latin typeface="WPMHDF+LTJKKS+MicrosoftYaHei"/>
                <a:cs typeface="WPMHDF+LTJKKS+MicrosoftYaHei"/>
              </a:rPr>
              <a:t>NOx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无害的氮气和水蒸气。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JSSAUA+MS-UIGothic"/>
                <a:cs typeface="JSSAUA+MS-UIGothic"/>
              </a:rPr>
              <a:t>酸碱中和反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745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烟气脱硝系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统还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利用酸碱中和反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，将烟气中的酸性气体（如二氧化硫）与碱性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吸收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（如石灰石）反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，生成硫酸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钙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等无害物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JSSAUA+MS-UIGothic"/>
                <a:cs typeface="JSSAU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00669" y="143891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气体分离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77895" y="1577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烟气引入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00669" y="1829808"/>
            <a:ext cx="411839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气体分离装置，将</a:t>
            </a:r>
            <a:r>
              <a:rPr sz="1500">
                <a:solidFill>
                  <a:srgbClr val="000000"/>
                </a:solidFill>
                <a:latin typeface="WPMHDF+LTJKKS+MicrosoftYaHei"/>
                <a:cs typeface="WPMHDF+LTJKKS+MicrosoftYaHei"/>
              </a:rPr>
              <a:t>NOx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和其他有害气体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96405" y="189146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83BB7A"/>
                </a:solidFill>
                <a:latin typeface="FDJFOV+NUIPLV+MicrosoftYaHei-Bold"/>
                <a:cs typeface="FDJFOV+NUIPLV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2990" y="1913690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83BB7A"/>
                </a:solidFill>
                <a:latin typeface="FDJFOV+NUIPLV+MicrosoftYaHei-Bold"/>
                <a:cs typeface="FDJFOV+NUIPLV+MicrosoftYaHei-Bold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86409" y="1968872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烟气从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炉等燃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烧设备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中引出，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入烟气脱硝</a:t>
            </a:r>
          </a:p>
          <a:p>
            <a:pPr marL="3429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900669" y="210412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从烟气中分离出来。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294889" y="34124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吸收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剂</a:t>
            </a: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注入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70315" y="341248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颗</a:t>
            </a: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粒物分离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877945" y="375392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83BB7A"/>
                </a:solidFill>
                <a:latin typeface="FDJFOV+NUIPLV+MicrosoftYaHei-Bold"/>
                <a:cs typeface="FDJFOV+NUIPLV+MicrosoftYaHei-Bold"/>
              </a:rPr>
              <a:t>03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793355" y="3743761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83BB7A"/>
                </a:solidFill>
                <a:latin typeface="FDJFOV+NUIPLV+MicrosoftYaHei-Bold"/>
                <a:cs typeface="FDJFOV+NUIPLV+MicrosoftYaHei-Bold"/>
              </a:rPr>
              <a:t>04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243840" y="3803388"/>
            <a:ext cx="3534774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向分离出来的烟气中注入吸收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，与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PMHDF+LTJKKS+MicrosoftYaHei"/>
                <a:cs typeface="WPMHDF+LTJKKS+MicrosoftYaHei"/>
              </a:rPr>
              <a:t>NOx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生氧化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原反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或酸碱中和反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8870315" y="380338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过颗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粒分离装置，将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灰等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粒物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8870315" y="4077708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从烟气中分离出来。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3126739" y="4352028"/>
            <a:ext cx="602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。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3477895" y="524700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热</a:t>
            </a: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能回收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7900669" y="5247004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清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洁</a:t>
            </a:r>
            <a:r>
              <a:rPr sz="1600">
                <a:solidFill>
                  <a:srgbClr val="59AE93"/>
                </a:solidFill>
                <a:latin typeface="JSSAUA+MS-UIGothic"/>
                <a:cs typeface="JSSAUA+MS-UIGothic"/>
              </a:rPr>
              <a:t>气体排放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4886325" y="5590340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83BB7A"/>
                </a:solidFill>
                <a:latin typeface="FDJFOV+NUIPLV+MicrosoftYaHei-Bold"/>
                <a:cs typeface="FDJFOV+NUIPLV+MicrosoftYaHei-Bold"/>
              </a:rPr>
              <a:t>05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6796405" y="5578275"/>
            <a:ext cx="1060835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83BB7A"/>
                </a:solidFill>
                <a:latin typeface="FDJFOV+NUIPLV+MicrosoftYaHei-Bold"/>
                <a:cs typeface="FDJFOV+NUIPLV+MicrosoftYaHei-Bold"/>
              </a:rPr>
              <a:t>06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676275" y="563790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将烟气的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能回收再利用，以降低能源消耗。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7900669" y="5637903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经过处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理的清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JSSAUA+MS-UIGothic"/>
                <a:cs typeface="JSSAUA+MS-UIGothic"/>
              </a:rPr>
              <a:t>气体从烟囱中排出。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FDJFOV+NUIPLV+MicrosoftYaHei-Bold"/>
                <a:cs typeface="FDJFOV+NUIPL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JSSAUA+MS-UIGothic"/>
                <a:cs typeface="JSSAUA+MS-UIGothic"/>
              </a:rPr>
              <a:t>烟气脱硝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设备组</a:t>
            </a:r>
            <a:r>
              <a:rPr sz="4200">
                <a:solidFill>
                  <a:srgbClr val="F6FFF4"/>
                </a:solidFill>
                <a:latin typeface="JSSAUA+MS-UIGothic"/>
                <a:cs typeface="JSSAUA+MS-UIGothic"/>
              </a:rPr>
              <a:t>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催化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05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是烟气脱硝系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成部分，其作用是促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WPMHDF+LTJKKS+MicrosoftYaHei"/>
                <a:cs typeface="WPMHDF+LTJKKS+MicrosoftYaHei"/>
              </a:rPr>
              <a:t>NOx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与</a:t>
            </a:r>
            <a:r>
              <a:rPr sz="1500">
                <a:solidFill>
                  <a:srgbClr val="FFFFFF"/>
                </a:solidFill>
                <a:latin typeface="WPMHDF+LTJKKS+MicrosoftYaHei"/>
                <a:cs typeface="WPMHDF+LTJKKS+MicrosoftYaHei"/>
              </a:rPr>
              <a:t>NH3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在一定温度和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力下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原反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，生成无害的氮气和水。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金属催化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渡金属氧化物催化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、稀土元素催化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的性能指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主要包括活性、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性、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定性和寿命等。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反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2014" y="4641588"/>
            <a:ext cx="3100641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920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器是烟气脱硝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中的重要</a:t>
            </a:r>
          </a:p>
          <a:p>
            <a:pPr marL="2920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成部分，其作用是提供足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应时间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和空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，使</a:t>
            </a:r>
            <a:r>
              <a:rPr sz="1500">
                <a:solidFill>
                  <a:srgbClr val="FFFFFF"/>
                </a:solidFill>
                <a:latin typeface="WPMHDF+LTJKKS+MicrosoftYaHei"/>
                <a:cs typeface="WPMHDF+LTJKKS+MicrosoftYaHei"/>
              </a:rPr>
              <a:t>NOx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与</a:t>
            </a:r>
            <a:r>
              <a:rPr sz="1500">
                <a:solidFill>
                  <a:srgbClr val="FFFFFF"/>
                </a:solidFill>
                <a:latin typeface="WPMHDF+LTJKKS+MicrosoftYaHei"/>
                <a:cs typeface="WPMHDF+LTJKKS+MicrosoftYaHei"/>
              </a:rPr>
              <a:t>NH3</a:t>
            </a:r>
          </a:p>
          <a:p>
            <a:pPr marL="12445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在催化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的作用下充分反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2170" y="46415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型包括固定床反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器、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流化床反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器、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喷雾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床反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器等。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11540" y="46415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烟气的流量、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成分、温度和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力等参数。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59AE93"/>
                </a:solidFill>
                <a:latin typeface="JSSAUA+MS-UIGothic"/>
                <a:cs typeface="JSSAUA+MS-UIGothic"/>
              </a:rPr>
              <a:t>回收系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回收系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是烟气脱硝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的重要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成部分，其作用是回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收反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应过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放的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量，提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高能源利用率。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回收系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型包括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器、余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热锅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炉、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废热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炉等。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回收系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设计应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烟气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的温度、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力和流量等参数，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以及回收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JSSAUA+MS-UIGothic"/>
                <a:cs typeface="JSSAUA+MS-UIGothic"/>
              </a:rPr>
              <a:t>量的利用方式。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https://d.book118.com/667044025110006046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JSSAUA+MS-UIGothic</vt:lpstr>
      <vt:lpstr>SimSun</vt:lpstr>
      <vt:lpstr>QOEKAH+BKQOBV+ArialMT</vt:lpstr>
      <vt:lpstr>Times New Roman</vt:lpstr>
      <vt:lpstr>FDJFOV+NUIPLV+MicrosoftYaHei-Bold</vt:lpstr>
      <vt:lpstr>WPMHDF+LTJKKS+MicrosoftYaHei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2024-09-21T16:29:47.783</cp:lastPrinted>
  <dcterms:created xsi:type="dcterms:W3CDTF">2024-09-21T08:29:47Z</dcterms:created>
  <dcterms:modified xsi:type="dcterms:W3CDTF">2024-09-21T08:29:49Z</dcterms:modified>
</cp:coreProperties>
</file>