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3" r:id="rId38"/>
  </p:sldIdLst>
  <p:sldSz cx="9144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tags" Target="tags/tag1.xml" /><Relationship Id="rId4" Type="http://schemas.openxmlformats.org/officeDocument/2006/relationships/slide" Target="slides/slide2.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A8DD06-1CFA-431F-BFFD-E0C5F7777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5B51E-76FA-4F12-9DCF-A746056C5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BFCA60-6737-4B35-9945-F22EE3415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98188F-6856-4B46-BD49-69524BF10B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78B6F6-E78A-45C3-A197-5C05B59550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344338-7632-4201-AE17-67E1F1A4C7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7C9467-1563-479F-8F74-DF58DE3242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CBAC6E-0B88-4D68-B859-10D2370054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E2079C-9B26-4113-B6CC-9317C4F34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9E8E0B-0E82-428F-AA39-1E799F79D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158F08-8BBF-43C4-A192-F6543F0DA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0" i="0">
                <a:solidFill>
                  <a:srgbClr val="333399"/>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333399"/>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333399"/>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333399"/>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17" name="bg object 17"/>
          <p:cNvSpPr/>
          <p:nvPr/>
        </p:nvSpPr>
        <p:spPr>
          <a:xfrm>
            <a:off x="417499" y="1098549"/>
            <a:ext cx="382905" cy="474980"/>
          </a:xfrm>
          <a:custGeom>
            <a:rect l="l" t="t" r="r" b="b"/>
            <a:pathLst>
              <a:path w="382905" h="474980">
                <a:moveTo>
                  <a:pt x="382587" y="0"/>
                </a:moveTo>
                <a:lnTo>
                  <a:pt x="0" y="0"/>
                </a:lnTo>
                <a:lnTo>
                  <a:pt x="0" y="349250"/>
                </a:lnTo>
                <a:lnTo>
                  <a:pt x="0" y="474662"/>
                </a:lnTo>
                <a:lnTo>
                  <a:pt x="382587" y="474662"/>
                </a:lnTo>
                <a:lnTo>
                  <a:pt x="382587" y="349250"/>
                </a:lnTo>
                <a:lnTo>
                  <a:pt x="382587" y="0"/>
                </a:lnTo>
                <a:close/>
              </a:path>
            </a:pathLst>
          </a:custGeom>
          <a:solidFill>
            <a:srgbClr val="FFCF01"/>
          </a:solidFill>
        </p:spPr>
        <p:txBody>
          <a:bodyPr wrap="square" lIns="0" tIns="0" rIns="0" bIns="0" rtlCol="0"/>
          <a:lstStyle/>
          <a:p/>
        </p:txBody>
      </p:sp>
      <p:pic>
        <p:nvPicPr>
          <p:cNvPr id="18" name="bg object 18"/>
          <p:cNvPicPr/>
          <p:nvPr/>
        </p:nvPicPr>
        <p:blipFill>
          <a:blip r:embed="rId7"/>
          <a:stretch>
            <a:fillRect/>
          </a:stretch>
        </p:blipFill>
        <p:spPr>
          <a:xfrm>
            <a:off x="800099" y="1098550"/>
            <a:ext cx="328611" cy="474662"/>
          </a:xfrm>
          <a:prstGeom prst="rect">
            <a:avLst/>
          </a:prstGeom>
        </p:spPr>
      </p:pic>
      <p:sp>
        <p:nvSpPr>
          <p:cNvPr id="19" name="bg object 19"/>
          <p:cNvSpPr/>
          <p:nvPr/>
        </p:nvSpPr>
        <p:spPr>
          <a:xfrm>
            <a:off x="541337" y="1520824"/>
            <a:ext cx="370205" cy="474980"/>
          </a:xfrm>
          <a:custGeom>
            <a:rect l="l" t="t" r="r" b="b"/>
            <a:pathLst>
              <a:path w="370205" h="474980">
                <a:moveTo>
                  <a:pt x="369887" y="0"/>
                </a:moveTo>
                <a:lnTo>
                  <a:pt x="0" y="0"/>
                </a:lnTo>
                <a:lnTo>
                  <a:pt x="0" y="349250"/>
                </a:lnTo>
                <a:lnTo>
                  <a:pt x="0" y="474662"/>
                </a:lnTo>
                <a:lnTo>
                  <a:pt x="369887" y="474662"/>
                </a:lnTo>
                <a:lnTo>
                  <a:pt x="369887" y="349250"/>
                </a:lnTo>
                <a:lnTo>
                  <a:pt x="369887" y="0"/>
                </a:lnTo>
                <a:close/>
              </a:path>
            </a:pathLst>
          </a:custGeom>
          <a:solidFill>
            <a:srgbClr val="3333CC"/>
          </a:solidFill>
        </p:spPr>
        <p:txBody>
          <a:bodyPr wrap="square" lIns="0" tIns="0" rIns="0" bIns="0" rtlCol="0"/>
          <a:lstStyle/>
          <a:p/>
        </p:txBody>
      </p:sp>
      <p:pic>
        <p:nvPicPr>
          <p:cNvPr id="20" name="bg object 20"/>
          <p:cNvPicPr/>
          <p:nvPr/>
        </p:nvPicPr>
        <p:blipFill>
          <a:blip r:embed="rId8"/>
          <a:stretch>
            <a:fillRect/>
          </a:stretch>
        </p:blipFill>
        <p:spPr>
          <a:xfrm>
            <a:off x="911225" y="1520825"/>
            <a:ext cx="368300" cy="474661"/>
          </a:xfrm>
          <a:prstGeom prst="rect">
            <a:avLst/>
          </a:prstGeom>
        </p:spPr>
      </p:pic>
      <p:pic>
        <p:nvPicPr>
          <p:cNvPr id="21" name="bg object 21"/>
          <p:cNvPicPr/>
          <p:nvPr/>
        </p:nvPicPr>
        <p:blipFill>
          <a:blip r:embed="rId9"/>
          <a:stretch>
            <a:fillRect/>
          </a:stretch>
        </p:blipFill>
        <p:spPr>
          <a:xfrm>
            <a:off x="127000" y="1447800"/>
            <a:ext cx="560387" cy="422275"/>
          </a:xfrm>
          <a:prstGeom prst="rect">
            <a:avLst/>
          </a:prstGeom>
        </p:spPr>
      </p:pic>
      <p:sp>
        <p:nvSpPr>
          <p:cNvPr id="22" name="bg object 22"/>
          <p:cNvSpPr/>
          <p:nvPr/>
        </p:nvSpPr>
        <p:spPr>
          <a:xfrm>
            <a:off x="762000" y="990599"/>
            <a:ext cx="31750" cy="1052830"/>
          </a:xfrm>
          <a:custGeom>
            <a:rect l="l" t="t" r="r" b="b"/>
            <a:pathLst>
              <a:path w="31750" h="1052830">
                <a:moveTo>
                  <a:pt x="31750" y="822325"/>
                </a:moveTo>
                <a:lnTo>
                  <a:pt x="0" y="822325"/>
                </a:lnTo>
                <a:lnTo>
                  <a:pt x="0" y="1052512"/>
                </a:lnTo>
                <a:lnTo>
                  <a:pt x="31750" y="1052512"/>
                </a:lnTo>
                <a:lnTo>
                  <a:pt x="31750" y="822325"/>
                </a:lnTo>
                <a:close/>
              </a:path>
              <a:path w="31750" h="1052830">
                <a:moveTo>
                  <a:pt x="31750" y="0"/>
                </a:moveTo>
                <a:lnTo>
                  <a:pt x="0" y="0"/>
                </a:lnTo>
                <a:lnTo>
                  <a:pt x="0" y="790575"/>
                </a:lnTo>
                <a:lnTo>
                  <a:pt x="31750" y="790575"/>
                </a:lnTo>
                <a:lnTo>
                  <a:pt x="31750" y="0"/>
                </a:lnTo>
                <a:close/>
              </a:path>
            </a:pathLst>
          </a:custGeom>
          <a:solidFill>
            <a:srgbClr val="1B1B1B"/>
          </a:solidFill>
        </p:spPr>
        <p:txBody>
          <a:bodyPr wrap="square" lIns="0" tIns="0" rIns="0" bIns="0" rtlCol="0"/>
          <a:lstStyle/>
          <a:p/>
        </p:txBody>
      </p:sp>
      <p:pic>
        <p:nvPicPr>
          <p:cNvPr id="23" name="bg object 23"/>
          <p:cNvPicPr/>
          <p:nvPr/>
        </p:nvPicPr>
        <p:blipFill>
          <a:blip r:embed="rId10"/>
          <a:stretch>
            <a:fillRect/>
          </a:stretch>
        </p:blipFill>
        <p:spPr>
          <a:xfrm>
            <a:off x="442912" y="1781175"/>
            <a:ext cx="8226425" cy="31750"/>
          </a:xfrm>
          <a:prstGeom prst="rect">
            <a:avLst/>
          </a:prstGeom>
        </p:spPr>
      </p:pic>
      <p:sp>
        <p:nvSpPr>
          <p:cNvPr id="2" name="Holder 2"/>
          <p:cNvSpPr>
            <a:spLocks noGrp="1"/>
          </p:cNvSpPr>
          <p:nvPr>
            <p:ph type="title"/>
          </p:nvPr>
        </p:nvSpPr>
        <p:spPr>
          <a:xfrm>
            <a:off x="1229678" y="1049020"/>
            <a:ext cx="2819400" cy="695960"/>
          </a:xfrm>
          <a:prstGeom prst="rect">
            <a:avLst/>
          </a:prstGeom>
        </p:spPr>
        <p:txBody>
          <a:bodyPr wrap="square" lIns="0" tIns="0" rIns="0" bIns="0">
            <a:spAutoFit/>
          </a:bodyPr>
          <a:lstStyle>
            <a:lvl1pPr>
              <a:defRPr sz="4400" b="0" i="0">
                <a:solidFill>
                  <a:srgbClr val="333399"/>
                </a:solidFill>
                <a:latin typeface="宋体"/>
                <a:cs typeface="宋体"/>
              </a:defRPr>
            </a:lvl1pPr>
          </a:lstStyle>
          <a:p/>
        </p:txBody>
      </p:sp>
      <p:sp>
        <p:nvSpPr>
          <p:cNvPr id="3" name="Holder 3"/>
          <p:cNvSpPr>
            <a:spLocks noGrp="1"/>
          </p:cNvSpPr>
          <p:nvPr>
            <p:ph type="body" idx="1"/>
          </p:nvPr>
        </p:nvSpPr>
        <p:spPr>
          <a:xfrm>
            <a:off x="1261428" y="1977447"/>
            <a:ext cx="7480300" cy="4561205"/>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363138" y="6508984"/>
            <a:ext cx="283209" cy="240029"/>
          </a:xfrm>
          <a:prstGeom prst="rect">
            <a:avLst/>
          </a:prstGeom>
        </p:spPr>
        <p:txBody>
          <a:bodyPr wrap="square" lIns="0" tIns="0" rIns="0" bIns="0">
            <a:spAutoFit/>
          </a:bodyPr>
          <a:lstStyle>
            <a:defPPr>
              <a:defRPr kern="0"/>
            </a:defPPr>
            <a:lvl1pPr>
              <a:defRPr sz="1400" b="0" i="0">
                <a:solidFill>
                  <a:schemeClr val="tx1"/>
                </a:solidFill>
                <a:latin typeface="Tahoma"/>
                <a:cs typeface="Tahoma"/>
              </a:defRPr>
            </a:lvl1pPr>
          </a:lstStyle>
          <a:p>
            <a:pPr marL="38100">
              <a:lnSpc>
                <a:spcPct val="100000"/>
              </a:lnSpc>
              <a:spcBef>
                <a:spcPts val="100"/>
              </a:spcBef>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hyperlink" Target="mailto:ctz@hytc.edu.cn" TargetMode="Ex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2.png" /><Relationship Id="rId4"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4405615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0" y="2438399"/>
            <a:ext cx="9009380" cy="1052830"/>
            <a:chOff x="0" y="2438399"/>
            <a:chExt cx="9009380" cy="1052830"/>
          </a:xfrm>
        </p:grpSpPr>
        <p:sp>
          <p:nvSpPr>
            <p:cNvPr id="4" name="object 4"/>
            <p:cNvSpPr/>
            <p:nvPr/>
          </p:nvSpPr>
          <p:spPr>
            <a:xfrm>
              <a:off x="290512" y="2546350"/>
              <a:ext cx="383540" cy="474980"/>
            </a:xfrm>
            <a:custGeom>
              <a:rect l="l" t="t" r="r" b="b"/>
              <a:pathLst>
                <a:path w="383540" h="474980">
                  <a:moveTo>
                    <a:pt x="0" y="474662"/>
                  </a:moveTo>
                  <a:lnTo>
                    <a:pt x="382953" y="474662"/>
                  </a:lnTo>
                  <a:lnTo>
                    <a:pt x="382953" y="0"/>
                  </a:lnTo>
                  <a:lnTo>
                    <a:pt x="0" y="0"/>
                  </a:lnTo>
                  <a:lnTo>
                    <a:pt x="0" y="474662"/>
                  </a:lnTo>
                  <a:close/>
                </a:path>
              </a:pathLst>
            </a:custGeom>
            <a:solidFill>
              <a:srgbClr val="3333CC"/>
            </a:solidFill>
          </p:spPr>
          <p:txBody>
            <a:bodyPr wrap="square" lIns="0" tIns="0" rIns="0" bIns="0" rtlCol="0"/>
            <a:lstStyle/>
            <a:p/>
          </p:txBody>
        </p:sp>
        <p:pic>
          <p:nvPicPr>
            <p:cNvPr id="5" name="object 5"/>
            <p:cNvPicPr/>
            <p:nvPr/>
          </p:nvPicPr>
          <p:blipFill>
            <a:blip r:embed="rId3"/>
            <a:stretch>
              <a:fillRect/>
            </a:stretch>
          </p:blipFill>
          <p:spPr>
            <a:xfrm>
              <a:off x="673466" y="2546350"/>
              <a:ext cx="328246" cy="474662"/>
            </a:xfrm>
            <a:prstGeom prst="rect">
              <a:avLst/>
            </a:prstGeom>
          </p:spPr>
        </p:pic>
        <p:sp>
          <p:nvSpPr>
            <p:cNvPr id="6" name="object 6"/>
            <p:cNvSpPr/>
            <p:nvPr/>
          </p:nvSpPr>
          <p:spPr>
            <a:xfrm>
              <a:off x="414337" y="2968624"/>
              <a:ext cx="369570" cy="474980"/>
            </a:xfrm>
            <a:custGeom>
              <a:rect l="l" t="t" r="r" b="b"/>
              <a:pathLst>
                <a:path w="369570" h="474979">
                  <a:moveTo>
                    <a:pt x="0" y="474662"/>
                  </a:moveTo>
                  <a:lnTo>
                    <a:pt x="369093" y="474662"/>
                  </a:lnTo>
                  <a:lnTo>
                    <a:pt x="369093" y="0"/>
                  </a:lnTo>
                  <a:lnTo>
                    <a:pt x="0" y="0"/>
                  </a:lnTo>
                  <a:lnTo>
                    <a:pt x="0" y="474662"/>
                  </a:lnTo>
                  <a:close/>
                </a:path>
              </a:pathLst>
            </a:custGeom>
            <a:solidFill>
              <a:srgbClr val="FFCF01"/>
            </a:solidFill>
          </p:spPr>
          <p:txBody>
            <a:bodyPr wrap="square" lIns="0" tIns="0" rIns="0" bIns="0" rtlCol="0"/>
            <a:lstStyle/>
            <a:p/>
          </p:txBody>
        </p:sp>
        <p:pic>
          <p:nvPicPr>
            <p:cNvPr id="7" name="object 7"/>
            <p:cNvPicPr/>
            <p:nvPr/>
          </p:nvPicPr>
          <p:blipFill>
            <a:blip r:embed="rId4"/>
            <a:stretch>
              <a:fillRect/>
            </a:stretch>
          </p:blipFill>
          <p:spPr>
            <a:xfrm>
              <a:off x="783431" y="2968624"/>
              <a:ext cx="369093" cy="474662"/>
            </a:xfrm>
            <a:prstGeom prst="rect">
              <a:avLst/>
            </a:prstGeom>
          </p:spPr>
        </p:pic>
        <p:pic>
          <p:nvPicPr>
            <p:cNvPr id="8" name="object 8"/>
            <p:cNvPicPr/>
            <p:nvPr/>
          </p:nvPicPr>
          <p:blipFill>
            <a:blip r:embed="rId5"/>
            <a:stretch>
              <a:fillRect/>
            </a:stretch>
          </p:blipFill>
          <p:spPr>
            <a:xfrm>
              <a:off x="0" y="2895599"/>
              <a:ext cx="560387" cy="422274"/>
            </a:xfrm>
            <a:prstGeom prst="rect">
              <a:avLst/>
            </a:prstGeom>
          </p:spPr>
        </p:pic>
        <p:sp>
          <p:nvSpPr>
            <p:cNvPr id="9" name="object 9"/>
            <p:cNvSpPr/>
            <p:nvPr/>
          </p:nvSpPr>
          <p:spPr>
            <a:xfrm>
              <a:off x="634999" y="2438399"/>
              <a:ext cx="31750" cy="1052830"/>
            </a:xfrm>
            <a:custGeom>
              <a:rect l="l" t="t" r="r" b="b"/>
              <a:pathLst>
                <a:path w="31750" h="1052829">
                  <a:moveTo>
                    <a:pt x="31750" y="1052511"/>
                  </a:moveTo>
                  <a:lnTo>
                    <a:pt x="0" y="1052511"/>
                  </a:lnTo>
                  <a:lnTo>
                    <a:pt x="0" y="0"/>
                  </a:lnTo>
                  <a:lnTo>
                    <a:pt x="31750" y="0"/>
                  </a:lnTo>
                  <a:lnTo>
                    <a:pt x="31750" y="1052511"/>
                  </a:lnTo>
                  <a:close/>
                </a:path>
              </a:pathLst>
            </a:custGeom>
            <a:solidFill>
              <a:srgbClr val="1B1B1B"/>
            </a:solidFill>
          </p:spPr>
          <p:txBody>
            <a:bodyPr wrap="square" lIns="0" tIns="0" rIns="0" bIns="0" rtlCol="0"/>
            <a:lstStyle/>
            <a:p/>
          </p:txBody>
        </p:sp>
        <p:pic>
          <p:nvPicPr>
            <p:cNvPr id="10" name="object 10"/>
            <p:cNvPicPr/>
            <p:nvPr/>
          </p:nvPicPr>
          <p:blipFill>
            <a:blip r:embed="rId6"/>
            <a:stretch>
              <a:fillRect/>
            </a:stretch>
          </p:blipFill>
          <p:spPr>
            <a:xfrm>
              <a:off x="315912" y="3260724"/>
              <a:ext cx="8693150" cy="55562"/>
            </a:xfrm>
            <a:prstGeom prst="rect">
              <a:avLst/>
            </a:prstGeom>
          </p:spPr>
        </p:pic>
      </p:grpSp>
      <p:sp>
        <p:nvSpPr>
          <p:cNvPr id="11" name="object 11"/>
          <p:cNvSpPr txBox="1">
            <a:spLocks noGrp="1"/>
          </p:cNvSpPr>
          <p:nvPr>
            <p:ph type="title"/>
          </p:nvPr>
        </p:nvSpPr>
        <p:spPr>
          <a:xfrm>
            <a:off x="2070100" y="1413192"/>
            <a:ext cx="5613400" cy="1541780"/>
          </a:xfrm>
          <a:prstGeom prst="rect">
            <a:avLst/>
          </a:prstGeom>
        </p:spPr>
        <p:txBody>
          <a:bodyPr vert="horz" wrap="square" lIns="0" tIns="12700" rIns="0" bIns="0" rtlCol="0">
            <a:spAutoFit/>
          </a:bodyPr>
          <a:lstStyle/>
          <a:p>
            <a:pPr algn="ctr">
              <a:lnSpc>
                <a:spcPts val="7170"/>
              </a:lnSpc>
              <a:spcBef>
                <a:spcPts val="100"/>
              </a:spcBef>
            </a:pPr>
            <a:r>
              <a:rPr sz="6000" b="1" spc="-20">
                <a:latin typeface="Microsoft JhengHei"/>
                <a:cs typeface="Microsoft JhengHei"/>
              </a:rPr>
              <a:t>教育学</a:t>
            </a:r>
            <a:endParaRPr sz="6000">
              <a:latin typeface="Microsoft JhengHei"/>
              <a:cs typeface="Microsoft JhengHei"/>
            </a:endParaRPr>
          </a:p>
          <a:p>
            <a:pPr algn="ctr">
              <a:lnSpc>
                <a:spcPts val="4770"/>
              </a:lnSpc>
            </a:pPr>
            <a:r>
              <a:rPr sz="4000" b="1" spc="-350">
                <a:latin typeface="Microsoft JhengHei"/>
                <a:cs typeface="Microsoft JhengHei"/>
              </a:rPr>
              <a:t>——</a:t>
            </a:r>
            <a:r>
              <a:rPr sz="4000" b="1" spc="-10">
                <a:latin typeface="Microsoft JhengHei"/>
                <a:cs typeface="Microsoft JhengHei"/>
              </a:rPr>
              <a:t>教师教育的专业课程</a:t>
            </a:r>
            <a:endParaRPr sz="4000">
              <a:latin typeface="Microsoft JhengHei"/>
              <a:cs typeface="Microsoft JhengHei"/>
            </a:endParaRPr>
          </a:p>
        </p:txBody>
      </p:sp>
      <p:sp>
        <p:nvSpPr>
          <p:cNvPr id="13" name="object 1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a:t>
            </a:fld>
          </a:p>
        </p:txBody>
      </p:sp>
      <p:sp>
        <p:nvSpPr>
          <p:cNvPr id="12" name="object 12"/>
          <p:cNvSpPr txBox="1"/>
          <p:nvPr/>
        </p:nvSpPr>
        <p:spPr>
          <a:xfrm>
            <a:off x="3035299" y="3834384"/>
            <a:ext cx="3073400" cy="1781175"/>
          </a:xfrm>
          <a:prstGeom prst="rect">
            <a:avLst/>
          </a:prstGeom>
        </p:spPr>
        <p:txBody>
          <a:bodyPr vert="horz" wrap="square" lIns="0" tIns="12700" rIns="0" bIns="0" rtlCol="0">
            <a:spAutoFit/>
          </a:bodyPr>
          <a:lstStyle/>
          <a:p>
            <a:pPr marL="316865" marR="309880" algn="ctr">
              <a:lnSpc>
                <a:spcPct val="120000"/>
              </a:lnSpc>
              <a:spcBef>
                <a:spcPts val="100"/>
              </a:spcBef>
            </a:pPr>
            <a:r>
              <a:rPr sz="3200" spc="-10">
                <a:latin typeface="宋体"/>
                <a:cs typeface="宋体"/>
              </a:rPr>
              <a:t>教育科学学院</a:t>
            </a:r>
            <a:r>
              <a:rPr sz="3200" spc="-20">
                <a:latin typeface="宋体"/>
                <a:cs typeface="宋体"/>
              </a:rPr>
              <a:t>陈太忠</a:t>
            </a:r>
            <a:endParaRPr sz="3200">
              <a:latin typeface="宋体"/>
              <a:cs typeface="宋体"/>
            </a:endParaRPr>
          </a:p>
          <a:p>
            <a:pPr algn="ctr">
              <a:lnSpc>
                <a:spcPct val="100000"/>
              </a:lnSpc>
              <a:spcBef>
                <a:spcPts val="765"/>
              </a:spcBef>
            </a:pPr>
            <a:r>
              <a:rPr sz="3200" spc="-10">
                <a:latin typeface="宋体"/>
                <a:cs typeface="宋体"/>
                <a:hlinkClick r:id="rId7"/>
              </a:rPr>
              <a:t>ctz@hytc.edu.cn</a:t>
            </a:r>
            <a:endParaRPr sz="32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286000" y="990600"/>
            <a:ext cx="949325" cy="304800"/>
          </a:xfrm>
          <a:prstGeom prst="rect">
            <a:avLst/>
          </a:prstGeom>
        </p:spPr>
      </p:pic>
      <p:sp>
        <p:nvSpPr>
          <p:cNvPr id="3" name="object 3"/>
          <p:cNvSpPr txBox="1">
            <a:spLocks noGrp="1"/>
          </p:cNvSpPr>
          <p:nvPr>
            <p:ph type="title"/>
          </p:nvPr>
        </p:nvSpPr>
        <p:spPr>
          <a:xfrm>
            <a:off x="4025900" y="914400"/>
            <a:ext cx="2463800" cy="513080"/>
          </a:xfrm>
          <a:prstGeom prst="rect">
            <a:avLst/>
          </a:prstGeom>
        </p:spPr>
        <p:txBody>
          <a:bodyPr vert="horz" wrap="square" lIns="0" tIns="12700" rIns="0" bIns="0" rtlCol="0">
            <a:spAutoFit/>
          </a:bodyPr>
          <a:lstStyle/>
          <a:p>
            <a:pPr marL="12700">
              <a:lnSpc>
                <a:spcPct val="100000"/>
              </a:lnSpc>
              <a:spcBef>
                <a:spcPts val="100"/>
              </a:spcBef>
            </a:pPr>
            <a:r>
              <a:rPr sz="3200" b="1" spc="-10">
                <a:latin typeface="Microsoft JhengHei"/>
                <a:cs typeface="Microsoft JhengHei"/>
              </a:rPr>
              <a:t>课程教学要求</a:t>
            </a:r>
            <a:endParaRPr sz="3200">
              <a:latin typeface="Microsoft JhengHei"/>
              <a:cs typeface="Microsoft JhengHei"/>
            </a:endParaRP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a:t>
            </a:fld>
          </a:p>
        </p:txBody>
      </p:sp>
      <p:sp>
        <p:nvSpPr>
          <p:cNvPr id="4" name="object 4"/>
          <p:cNvSpPr txBox="1"/>
          <p:nvPr/>
        </p:nvSpPr>
        <p:spPr>
          <a:xfrm>
            <a:off x="1374140" y="1936392"/>
            <a:ext cx="7378700" cy="4341495"/>
          </a:xfrm>
          <a:prstGeom prst="rect">
            <a:avLst/>
          </a:prstGeom>
        </p:spPr>
        <p:txBody>
          <a:bodyPr vert="horz" wrap="square" lIns="0" tIns="1270" rIns="0" bIns="0" rtlCol="0">
            <a:spAutoFit/>
          </a:bodyPr>
          <a:lstStyle/>
          <a:p>
            <a:pPr marL="355600" marR="64769" indent="-342900" algn="just">
              <a:lnSpc>
                <a:spcPct val="103000"/>
              </a:lnSpc>
              <a:spcBef>
                <a:spcPts val="10"/>
              </a:spcBef>
              <a:buClr>
                <a:srgbClr val="3333CC"/>
              </a:buClr>
              <a:buSzPct val="60416"/>
              <a:buFont typeface="Wingdings"/>
              <a:buChar char=""/>
              <a:tabLst>
                <a:tab pos="355600"/>
              </a:tabLst>
            </a:pPr>
            <a:r>
              <a:rPr sz="2400">
                <a:latin typeface="宋体"/>
                <a:cs typeface="宋体"/>
              </a:rPr>
              <a:t>培养</a:t>
            </a:r>
            <a:r>
              <a:rPr sz="2400">
                <a:latin typeface="Tahoma"/>
                <a:cs typeface="Tahoma"/>
              </a:rPr>
              <a:t>“</a:t>
            </a:r>
            <a:r>
              <a:rPr sz="2400">
                <a:latin typeface="宋体"/>
                <a:cs typeface="宋体"/>
              </a:rPr>
              <a:t>问题意识</a:t>
            </a:r>
            <a:r>
              <a:rPr sz="2400">
                <a:latin typeface="Tahoma"/>
                <a:cs typeface="Tahoma"/>
              </a:rPr>
              <a:t>”</a:t>
            </a:r>
            <a:r>
              <a:rPr sz="2400" spc="-5">
                <a:latin typeface="宋体"/>
                <a:cs typeface="宋体"/>
              </a:rPr>
              <a:t>。鼓励在自学、听课和讨论中提出问</a:t>
            </a:r>
            <a:r>
              <a:rPr sz="2400" spc="-25">
                <a:latin typeface="宋体"/>
                <a:cs typeface="宋体"/>
              </a:rPr>
              <a:t>题。</a:t>
            </a:r>
            <a:endParaRPr sz="2400">
              <a:latin typeface="宋体"/>
              <a:cs typeface="宋体"/>
            </a:endParaRPr>
          </a:p>
          <a:p>
            <a:pPr marL="355600" marR="5080" indent="-342900" algn="just">
              <a:lnSpc>
                <a:spcPct val="100000"/>
              </a:lnSpc>
              <a:spcBef>
                <a:spcPts val="580"/>
              </a:spcBef>
              <a:buClr>
                <a:srgbClr val="3333CC"/>
              </a:buClr>
              <a:buSzPct val="60416"/>
              <a:buFont typeface="Wingdings"/>
              <a:buChar char=""/>
              <a:tabLst>
                <a:tab pos="355600"/>
              </a:tabLst>
            </a:pPr>
            <a:r>
              <a:rPr sz="2400" spc="-5">
                <a:latin typeface="宋体"/>
                <a:cs typeface="宋体"/>
              </a:rPr>
              <a:t>注重案例研究。要求每位同学收集典型的教育案例提供讨论，围绕着教育案例共同研究，以培养分析问题</a:t>
            </a:r>
            <a:r>
              <a:rPr sz="2400" spc="-10">
                <a:latin typeface="宋体"/>
                <a:cs typeface="宋体"/>
              </a:rPr>
              <a:t>和解决问题的能力。</a:t>
            </a:r>
            <a:endParaRPr sz="2400">
              <a:latin typeface="宋体"/>
              <a:cs typeface="宋体"/>
            </a:endParaRPr>
          </a:p>
          <a:p>
            <a:pPr marL="355600" marR="5080" indent="-342900" algn="just">
              <a:lnSpc>
                <a:spcPct val="100000"/>
              </a:lnSpc>
              <a:spcBef>
                <a:spcPts val="575"/>
              </a:spcBef>
              <a:buClr>
                <a:srgbClr val="3333CC"/>
              </a:buClr>
              <a:buSzPct val="60416"/>
              <a:buFont typeface="Wingdings"/>
              <a:buChar char=""/>
              <a:tabLst>
                <a:tab pos="355600"/>
              </a:tabLst>
            </a:pPr>
            <a:r>
              <a:rPr sz="2400" spc="-5">
                <a:latin typeface="宋体"/>
                <a:cs typeface="宋体"/>
              </a:rPr>
              <a:t>强调阅读经典。要求阅读教育学的名著，并通过阅读把握教育的基本原理。</a:t>
            </a:r>
            <a:endParaRPr sz="2400">
              <a:latin typeface="宋体"/>
              <a:cs typeface="宋体"/>
            </a:endParaRPr>
          </a:p>
          <a:p>
            <a:pPr marL="355600" marR="5080" indent="-342900" algn="just">
              <a:lnSpc>
                <a:spcPct val="100000"/>
              </a:lnSpc>
              <a:spcBef>
                <a:spcPts val="575"/>
              </a:spcBef>
              <a:buClr>
                <a:srgbClr val="3333CC"/>
              </a:buClr>
              <a:buSzPct val="60416"/>
              <a:buFont typeface="Wingdings"/>
              <a:buChar char=""/>
              <a:tabLst>
                <a:tab pos="355600"/>
              </a:tabLst>
            </a:pPr>
            <a:r>
              <a:rPr sz="2400" spc="-5">
                <a:latin typeface="宋体"/>
                <a:cs typeface="宋体"/>
              </a:rPr>
              <a:t>提倡理论联系实际。立足于教育实践，着眼于教育理论，结合自己感兴趣的领域思考，逐渐寻找到研究教</a:t>
            </a:r>
            <a:r>
              <a:rPr sz="2400" spc="-10">
                <a:latin typeface="宋体"/>
                <a:cs typeface="宋体"/>
              </a:rPr>
              <a:t>育问题的切入点。</a:t>
            </a:r>
            <a:endParaRPr sz="2400">
              <a:latin typeface="宋体"/>
              <a:cs typeface="宋体"/>
            </a:endParaRPr>
          </a:p>
          <a:p>
            <a:pPr marL="354965" indent="-342265">
              <a:lnSpc>
                <a:spcPct val="100000"/>
              </a:lnSpc>
              <a:spcBef>
                <a:spcPts val="489"/>
              </a:spcBef>
              <a:buClr>
                <a:srgbClr val="3333CC"/>
              </a:buClr>
              <a:buSzPct val="60416"/>
              <a:buFont typeface="Wingdings"/>
              <a:buChar char=""/>
              <a:tabLst>
                <a:tab pos="354965"/>
                <a:tab pos="355600"/>
              </a:tabLst>
            </a:pPr>
            <a:r>
              <a:rPr sz="2400">
                <a:latin typeface="宋体"/>
                <a:cs typeface="宋体"/>
              </a:rPr>
              <a:t>本课程学习期间完成</a:t>
            </a:r>
            <a:r>
              <a:rPr sz="2400" spc="-10">
                <a:latin typeface="Tahoma"/>
                <a:cs typeface="Tahoma"/>
              </a:rPr>
              <a:t>2-</a:t>
            </a:r>
            <a:r>
              <a:rPr sz="2400">
                <a:latin typeface="Tahoma"/>
                <a:cs typeface="Tahoma"/>
              </a:rPr>
              <a:t>3</a:t>
            </a:r>
            <a:r>
              <a:rPr sz="2400" spc="-15">
                <a:latin typeface="宋体"/>
                <a:cs typeface="宋体"/>
              </a:rPr>
              <a:t>次作业。</a:t>
            </a:r>
            <a:endParaRPr sz="24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0" y="2438399"/>
            <a:ext cx="9009380" cy="1052830"/>
            <a:chOff x="0" y="2438399"/>
            <a:chExt cx="9009380" cy="1052830"/>
          </a:xfrm>
        </p:grpSpPr>
        <p:sp>
          <p:nvSpPr>
            <p:cNvPr id="4" name="object 4"/>
            <p:cNvSpPr/>
            <p:nvPr/>
          </p:nvSpPr>
          <p:spPr>
            <a:xfrm>
              <a:off x="290512" y="2546350"/>
              <a:ext cx="383540" cy="474980"/>
            </a:xfrm>
            <a:custGeom>
              <a:rect l="l" t="t" r="r" b="b"/>
              <a:pathLst>
                <a:path w="383540" h="474980">
                  <a:moveTo>
                    <a:pt x="0" y="474662"/>
                  </a:moveTo>
                  <a:lnTo>
                    <a:pt x="382953" y="474662"/>
                  </a:lnTo>
                  <a:lnTo>
                    <a:pt x="382953" y="0"/>
                  </a:lnTo>
                  <a:lnTo>
                    <a:pt x="0" y="0"/>
                  </a:lnTo>
                  <a:lnTo>
                    <a:pt x="0" y="474662"/>
                  </a:lnTo>
                  <a:close/>
                </a:path>
              </a:pathLst>
            </a:custGeom>
            <a:solidFill>
              <a:srgbClr val="3333CC"/>
            </a:solidFill>
          </p:spPr>
          <p:txBody>
            <a:bodyPr wrap="square" lIns="0" tIns="0" rIns="0" bIns="0" rtlCol="0"/>
            <a:lstStyle/>
            <a:p/>
          </p:txBody>
        </p:sp>
        <p:pic>
          <p:nvPicPr>
            <p:cNvPr id="5" name="object 5"/>
            <p:cNvPicPr/>
            <p:nvPr/>
          </p:nvPicPr>
          <p:blipFill>
            <a:blip r:embed="rId3"/>
            <a:stretch>
              <a:fillRect/>
            </a:stretch>
          </p:blipFill>
          <p:spPr>
            <a:xfrm>
              <a:off x="673466" y="2546350"/>
              <a:ext cx="328246" cy="474662"/>
            </a:xfrm>
            <a:prstGeom prst="rect">
              <a:avLst/>
            </a:prstGeom>
          </p:spPr>
        </p:pic>
        <p:sp>
          <p:nvSpPr>
            <p:cNvPr id="6" name="object 6"/>
            <p:cNvSpPr/>
            <p:nvPr/>
          </p:nvSpPr>
          <p:spPr>
            <a:xfrm>
              <a:off x="414337" y="2968624"/>
              <a:ext cx="369570" cy="474980"/>
            </a:xfrm>
            <a:custGeom>
              <a:rect l="l" t="t" r="r" b="b"/>
              <a:pathLst>
                <a:path w="369570" h="474979">
                  <a:moveTo>
                    <a:pt x="0" y="474662"/>
                  </a:moveTo>
                  <a:lnTo>
                    <a:pt x="369093" y="474662"/>
                  </a:lnTo>
                  <a:lnTo>
                    <a:pt x="369093" y="0"/>
                  </a:lnTo>
                  <a:lnTo>
                    <a:pt x="0" y="0"/>
                  </a:lnTo>
                  <a:lnTo>
                    <a:pt x="0" y="474662"/>
                  </a:lnTo>
                  <a:close/>
                </a:path>
              </a:pathLst>
            </a:custGeom>
            <a:solidFill>
              <a:srgbClr val="FFCF01"/>
            </a:solidFill>
          </p:spPr>
          <p:txBody>
            <a:bodyPr wrap="square" lIns="0" tIns="0" rIns="0" bIns="0" rtlCol="0"/>
            <a:lstStyle/>
            <a:p/>
          </p:txBody>
        </p:sp>
        <p:pic>
          <p:nvPicPr>
            <p:cNvPr id="7" name="object 7"/>
            <p:cNvPicPr/>
            <p:nvPr/>
          </p:nvPicPr>
          <p:blipFill>
            <a:blip r:embed="rId4"/>
            <a:stretch>
              <a:fillRect/>
            </a:stretch>
          </p:blipFill>
          <p:spPr>
            <a:xfrm>
              <a:off x="783431" y="2968624"/>
              <a:ext cx="369093" cy="474662"/>
            </a:xfrm>
            <a:prstGeom prst="rect">
              <a:avLst/>
            </a:prstGeom>
          </p:spPr>
        </p:pic>
        <p:pic>
          <p:nvPicPr>
            <p:cNvPr id="8" name="object 8"/>
            <p:cNvPicPr/>
            <p:nvPr/>
          </p:nvPicPr>
          <p:blipFill>
            <a:blip r:embed="rId5"/>
            <a:stretch>
              <a:fillRect/>
            </a:stretch>
          </p:blipFill>
          <p:spPr>
            <a:xfrm>
              <a:off x="0" y="2895599"/>
              <a:ext cx="560387" cy="422274"/>
            </a:xfrm>
            <a:prstGeom prst="rect">
              <a:avLst/>
            </a:prstGeom>
          </p:spPr>
        </p:pic>
        <p:sp>
          <p:nvSpPr>
            <p:cNvPr id="9" name="object 9"/>
            <p:cNvSpPr/>
            <p:nvPr/>
          </p:nvSpPr>
          <p:spPr>
            <a:xfrm>
              <a:off x="634999" y="2438399"/>
              <a:ext cx="31750" cy="1052830"/>
            </a:xfrm>
            <a:custGeom>
              <a:rect l="l" t="t" r="r" b="b"/>
              <a:pathLst>
                <a:path w="31750" h="1052829">
                  <a:moveTo>
                    <a:pt x="31750" y="1052511"/>
                  </a:moveTo>
                  <a:lnTo>
                    <a:pt x="0" y="1052511"/>
                  </a:lnTo>
                  <a:lnTo>
                    <a:pt x="0" y="0"/>
                  </a:lnTo>
                  <a:lnTo>
                    <a:pt x="31750" y="0"/>
                  </a:lnTo>
                  <a:lnTo>
                    <a:pt x="31750" y="1052511"/>
                  </a:lnTo>
                  <a:close/>
                </a:path>
              </a:pathLst>
            </a:custGeom>
            <a:solidFill>
              <a:srgbClr val="1B1B1B"/>
            </a:solidFill>
          </p:spPr>
          <p:txBody>
            <a:bodyPr wrap="square" lIns="0" tIns="0" rIns="0" bIns="0" rtlCol="0"/>
            <a:lstStyle/>
            <a:p/>
          </p:txBody>
        </p:sp>
        <p:pic>
          <p:nvPicPr>
            <p:cNvPr id="10" name="object 10"/>
            <p:cNvPicPr/>
            <p:nvPr/>
          </p:nvPicPr>
          <p:blipFill>
            <a:blip r:embed="rId6"/>
            <a:stretch>
              <a:fillRect/>
            </a:stretch>
          </p:blipFill>
          <p:spPr>
            <a:xfrm>
              <a:off x="315912" y="3260724"/>
              <a:ext cx="8693150" cy="55562"/>
            </a:xfrm>
            <a:prstGeom prst="rect">
              <a:avLst/>
            </a:prstGeom>
          </p:spPr>
        </p:pic>
      </p:grpSp>
      <p:sp>
        <p:nvSpPr>
          <p:cNvPr id="11" name="object 11"/>
          <p:cNvSpPr txBox="1">
            <a:spLocks noGrp="1"/>
          </p:cNvSpPr>
          <p:nvPr>
            <p:ph type="title"/>
          </p:nvPr>
        </p:nvSpPr>
        <p:spPr>
          <a:xfrm>
            <a:off x="2209800" y="2260282"/>
            <a:ext cx="5334000" cy="695960"/>
          </a:xfrm>
          <a:prstGeom prst="rect">
            <a:avLst/>
          </a:prstGeom>
        </p:spPr>
        <p:txBody>
          <a:bodyPr vert="horz" wrap="square" lIns="0" tIns="12700" rIns="0" bIns="0" rtlCol="0">
            <a:spAutoFit/>
          </a:bodyPr>
          <a:lstStyle/>
          <a:p>
            <a:pPr marL="12700">
              <a:lnSpc>
                <a:spcPct val="100000"/>
              </a:lnSpc>
              <a:spcBef>
                <a:spcPts val="100"/>
              </a:spcBef>
              <a:tabLst>
                <a:tab pos="1967864"/>
              </a:tabLst>
            </a:pPr>
            <a:r>
              <a:rPr b="1">
                <a:latin typeface="Microsoft JhengHei"/>
                <a:cs typeface="Microsoft JhengHei"/>
              </a:rPr>
              <a:t>第一</a:t>
            </a:r>
            <a:r>
              <a:rPr b="1" spc="-50">
                <a:latin typeface="Microsoft JhengHei"/>
                <a:cs typeface="Microsoft JhengHei"/>
              </a:rPr>
              <a:t>章</a:t>
            </a:r>
            <a:r>
              <a:rPr b="1">
                <a:latin typeface="Microsoft JhengHei"/>
                <a:cs typeface="Microsoft JhengHei"/>
              </a:rPr>
              <a:t>	教育与教育</a:t>
            </a:r>
            <a:r>
              <a:rPr b="1" spc="-50">
                <a:latin typeface="Microsoft JhengHei"/>
                <a:cs typeface="Microsoft JhengHei"/>
              </a:rPr>
              <a:t>学</a:t>
            </a:r>
          </a:p>
        </p:txBody>
      </p:sp>
      <p:sp>
        <p:nvSpPr>
          <p:cNvPr id="12" name="object 12"/>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2260600" cy="695960"/>
          </a:xfrm>
          <a:prstGeom prst="rect">
            <a:avLst/>
          </a:prstGeom>
        </p:spPr>
        <p:txBody>
          <a:bodyPr vert="horz" wrap="square" lIns="0" tIns="12700" rIns="0" bIns="0" rtlCol="0">
            <a:spAutoFit/>
          </a:bodyPr>
          <a:lstStyle/>
          <a:p>
            <a:pPr marL="12700">
              <a:lnSpc>
                <a:spcPct val="100000"/>
              </a:lnSpc>
              <a:spcBef>
                <a:spcPts val="100"/>
              </a:spcBef>
            </a:pPr>
            <a:r>
              <a:rPr spc="-15"/>
              <a:t>本章要点</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4</a:t>
            </a:fld>
          </a:p>
        </p:txBody>
      </p:sp>
      <p:sp>
        <p:nvSpPr>
          <p:cNvPr id="3" name="object 3"/>
          <p:cNvSpPr txBox="1">
            <a:spLocks noGrp="1"/>
          </p:cNvSpPr>
          <p:nvPr>
            <p:ph type="body" idx="1"/>
          </p:nvPr>
        </p:nvSpPr>
        <p:spPr>
          <a:prstGeom prst="rect">
            <a:avLst/>
          </a:prstGeom>
        </p:spPr>
        <p:txBody>
          <a:bodyPr vert="horz" wrap="square" lIns="0" tIns="112792" rIns="0" bIns="0" rtlCol="0">
            <a:spAutoFit/>
          </a:bodyPr>
          <a:lstStyle/>
          <a:p>
            <a:pPr marL="354965" marR="5080" indent="-342265">
              <a:lnSpc>
                <a:spcPts val="3020"/>
              </a:lnSpc>
              <a:spcBef>
                <a:spcPts val="480"/>
              </a:spcBef>
              <a:buClr>
                <a:srgbClr val="3333CC"/>
              </a:buClr>
              <a:buSzPct val="60714"/>
              <a:buFont typeface="Wingdings"/>
              <a:buChar char=""/>
              <a:tabLst>
                <a:tab pos="354965"/>
                <a:tab pos="355600"/>
              </a:tabLst>
            </a:pPr>
            <a:r>
              <a:rPr spc="-5"/>
              <a:t>辨析“教育”与“学习”、“灌输”、“养育</a:t>
            </a:r>
            <a:r>
              <a:rPr spc="-50"/>
              <a:t> </a:t>
            </a:r>
            <a:r>
              <a:rPr spc="-5"/>
              <a:t>”等概念之间的异同。</a:t>
            </a:r>
          </a:p>
          <a:p>
            <a:pPr marL="354965" indent="-342265">
              <a:lnSpc>
                <a:spcPct val="100000"/>
              </a:lnSpc>
              <a:spcBef>
                <a:spcPts val="300"/>
              </a:spcBef>
              <a:buClr>
                <a:srgbClr val="3333CC"/>
              </a:buClr>
              <a:buSzPct val="60714"/>
              <a:buFont typeface="Wingdings"/>
              <a:buChar char=""/>
              <a:tabLst>
                <a:tab pos="354965"/>
                <a:tab pos="355600"/>
              </a:tabLst>
            </a:pPr>
            <a:r>
              <a:rPr spc="-5"/>
              <a:t>理解教育的三个基本要素及它们之间的关系。</a:t>
            </a:r>
          </a:p>
          <a:p>
            <a:pPr marL="354965" marR="5080" indent="-342265">
              <a:lnSpc>
                <a:spcPts val="3020"/>
              </a:lnSpc>
              <a:spcBef>
                <a:spcPts val="720"/>
              </a:spcBef>
              <a:buClr>
                <a:srgbClr val="3333CC"/>
              </a:buClr>
              <a:buSzPct val="60714"/>
              <a:buFont typeface="Wingdings"/>
              <a:buChar char=""/>
              <a:tabLst>
                <a:tab pos="354965"/>
                <a:tab pos="355600"/>
              </a:tabLst>
            </a:pPr>
            <a:r>
              <a:rPr spc="-5"/>
              <a:t>理解不同教育形态的特点，比较它们之间的区</a:t>
            </a:r>
            <a:r>
              <a:rPr spc="-25"/>
              <a:t>别。</a:t>
            </a:r>
          </a:p>
          <a:p>
            <a:pPr marL="354965" marR="5080" indent="-342265">
              <a:lnSpc>
                <a:spcPts val="3020"/>
              </a:lnSpc>
              <a:spcBef>
                <a:spcPts val="680"/>
              </a:spcBef>
              <a:buClr>
                <a:srgbClr val="3333CC"/>
              </a:buClr>
              <a:buSzPct val="60714"/>
              <a:buFont typeface="Wingdings"/>
              <a:buChar char=""/>
              <a:tabLst>
                <a:tab pos="354965"/>
                <a:tab pos="355600"/>
              </a:tabLst>
            </a:pPr>
            <a:r>
              <a:rPr spc="-5"/>
              <a:t>了解教育学发展历史，理解他们的主要学术观点，并能够结合实际进行简要评论。</a:t>
            </a:r>
          </a:p>
          <a:p>
            <a:pPr marL="354965" indent="-342265">
              <a:lnSpc>
                <a:spcPct val="100000"/>
              </a:lnSpc>
              <a:spcBef>
                <a:spcPts val="295"/>
              </a:spcBef>
              <a:buClr>
                <a:srgbClr val="3333CC"/>
              </a:buClr>
              <a:buSzPct val="60714"/>
              <a:buFont typeface="Wingdings"/>
              <a:buChar char=""/>
              <a:tabLst>
                <a:tab pos="354965"/>
                <a:tab pos="355600"/>
              </a:tabLst>
            </a:pPr>
            <a:r>
              <a:rPr spc="-5"/>
              <a:t>理解当代教育学发发展趋势。</a:t>
            </a:r>
          </a:p>
          <a:p>
            <a:pPr marL="354965" indent="-342265">
              <a:lnSpc>
                <a:spcPct val="100000"/>
              </a:lnSpc>
              <a:spcBef>
                <a:spcPts val="335"/>
              </a:spcBef>
              <a:buClr>
                <a:srgbClr val="3333CC"/>
              </a:buClr>
              <a:buSzPct val="60714"/>
              <a:buFont typeface="Wingdings"/>
              <a:buChar char=""/>
              <a:tabLst>
                <a:tab pos="354965"/>
                <a:tab pos="355600"/>
              </a:tabLst>
            </a:pPr>
            <a:r>
              <a:rPr spc="-5"/>
              <a:t>思考教育理论对教育实践的价值。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0" y="2438399"/>
            <a:ext cx="9009380" cy="1052830"/>
            <a:chOff x="0" y="2438399"/>
            <a:chExt cx="9009380" cy="1052830"/>
          </a:xfrm>
        </p:grpSpPr>
        <p:sp>
          <p:nvSpPr>
            <p:cNvPr id="4" name="object 4"/>
            <p:cNvSpPr/>
            <p:nvPr/>
          </p:nvSpPr>
          <p:spPr>
            <a:xfrm>
              <a:off x="290512" y="2546350"/>
              <a:ext cx="383540" cy="474980"/>
            </a:xfrm>
            <a:custGeom>
              <a:rect l="l" t="t" r="r" b="b"/>
              <a:pathLst>
                <a:path w="383540" h="474980">
                  <a:moveTo>
                    <a:pt x="0" y="474662"/>
                  </a:moveTo>
                  <a:lnTo>
                    <a:pt x="382953" y="474662"/>
                  </a:lnTo>
                  <a:lnTo>
                    <a:pt x="382953" y="0"/>
                  </a:lnTo>
                  <a:lnTo>
                    <a:pt x="0" y="0"/>
                  </a:lnTo>
                  <a:lnTo>
                    <a:pt x="0" y="474662"/>
                  </a:lnTo>
                  <a:close/>
                </a:path>
              </a:pathLst>
            </a:custGeom>
            <a:solidFill>
              <a:srgbClr val="3333CC"/>
            </a:solidFill>
          </p:spPr>
          <p:txBody>
            <a:bodyPr wrap="square" lIns="0" tIns="0" rIns="0" bIns="0" rtlCol="0"/>
            <a:lstStyle/>
            <a:p/>
          </p:txBody>
        </p:sp>
        <p:pic>
          <p:nvPicPr>
            <p:cNvPr id="5" name="object 5"/>
            <p:cNvPicPr/>
            <p:nvPr/>
          </p:nvPicPr>
          <p:blipFill>
            <a:blip r:embed="rId3"/>
            <a:stretch>
              <a:fillRect/>
            </a:stretch>
          </p:blipFill>
          <p:spPr>
            <a:xfrm>
              <a:off x="673466" y="2546350"/>
              <a:ext cx="328246" cy="474662"/>
            </a:xfrm>
            <a:prstGeom prst="rect">
              <a:avLst/>
            </a:prstGeom>
          </p:spPr>
        </p:pic>
        <p:sp>
          <p:nvSpPr>
            <p:cNvPr id="6" name="object 6"/>
            <p:cNvSpPr/>
            <p:nvPr/>
          </p:nvSpPr>
          <p:spPr>
            <a:xfrm>
              <a:off x="414337" y="2968624"/>
              <a:ext cx="369570" cy="474980"/>
            </a:xfrm>
            <a:custGeom>
              <a:rect l="l" t="t" r="r" b="b"/>
              <a:pathLst>
                <a:path w="369570" h="474979">
                  <a:moveTo>
                    <a:pt x="0" y="474662"/>
                  </a:moveTo>
                  <a:lnTo>
                    <a:pt x="369093" y="474662"/>
                  </a:lnTo>
                  <a:lnTo>
                    <a:pt x="369093" y="0"/>
                  </a:lnTo>
                  <a:lnTo>
                    <a:pt x="0" y="0"/>
                  </a:lnTo>
                  <a:lnTo>
                    <a:pt x="0" y="474662"/>
                  </a:lnTo>
                  <a:close/>
                </a:path>
              </a:pathLst>
            </a:custGeom>
            <a:solidFill>
              <a:srgbClr val="FFCF01"/>
            </a:solidFill>
          </p:spPr>
          <p:txBody>
            <a:bodyPr wrap="square" lIns="0" tIns="0" rIns="0" bIns="0" rtlCol="0"/>
            <a:lstStyle/>
            <a:p/>
          </p:txBody>
        </p:sp>
        <p:pic>
          <p:nvPicPr>
            <p:cNvPr id="7" name="object 7"/>
            <p:cNvPicPr/>
            <p:nvPr/>
          </p:nvPicPr>
          <p:blipFill>
            <a:blip r:embed="rId4"/>
            <a:stretch>
              <a:fillRect/>
            </a:stretch>
          </p:blipFill>
          <p:spPr>
            <a:xfrm>
              <a:off x="783431" y="2968624"/>
              <a:ext cx="369093" cy="474662"/>
            </a:xfrm>
            <a:prstGeom prst="rect">
              <a:avLst/>
            </a:prstGeom>
          </p:spPr>
        </p:pic>
        <p:pic>
          <p:nvPicPr>
            <p:cNvPr id="8" name="object 8"/>
            <p:cNvPicPr/>
            <p:nvPr/>
          </p:nvPicPr>
          <p:blipFill>
            <a:blip r:embed="rId5"/>
            <a:stretch>
              <a:fillRect/>
            </a:stretch>
          </p:blipFill>
          <p:spPr>
            <a:xfrm>
              <a:off x="0" y="2895599"/>
              <a:ext cx="560387" cy="422274"/>
            </a:xfrm>
            <a:prstGeom prst="rect">
              <a:avLst/>
            </a:prstGeom>
          </p:spPr>
        </p:pic>
        <p:sp>
          <p:nvSpPr>
            <p:cNvPr id="9" name="object 9"/>
            <p:cNvSpPr/>
            <p:nvPr/>
          </p:nvSpPr>
          <p:spPr>
            <a:xfrm>
              <a:off x="634999" y="2438399"/>
              <a:ext cx="31750" cy="1052830"/>
            </a:xfrm>
            <a:custGeom>
              <a:rect l="l" t="t" r="r" b="b"/>
              <a:pathLst>
                <a:path w="31750" h="1052829">
                  <a:moveTo>
                    <a:pt x="31750" y="1052511"/>
                  </a:moveTo>
                  <a:lnTo>
                    <a:pt x="0" y="1052511"/>
                  </a:lnTo>
                  <a:lnTo>
                    <a:pt x="0" y="0"/>
                  </a:lnTo>
                  <a:lnTo>
                    <a:pt x="31750" y="0"/>
                  </a:lnTo>
                  <a:lnTo>
                    <a:pt x="31750" y="1052511"/>
                  </a:lnTo>
                  <a:close/>
                </a:path>
              </a:pathLst>
            </a:custGeom>
            <a:solidFill>
              <a:srgbClr val="1B1B1B"/>
            </a:solidFill>
          </p:spPr>
          <p:txBody>
            <a:bodyPr wrap="square" lIns="0" tIns="0" rIns="0" bIns="0" rtlCol="0"/>
            <a:lstStyle/>
            <a:p/>
          </p:txBody>
        </p:sp>
        <p:pic>
          <p:nvPicPr>
            <p:cNvPr id="10" name="object 10"/>
            <p:cNvPicPr/>
            <p:nvPr/>
          </p:nvPicPr>
          <p:blipFill>
            <a:blip r:embed="rId6"/>
            <a:stretch>
              <a:fillRect/>
            </a:stretch>
          </p:blipFill>
          <p:spPr>
            <a:xfrm>
              <a:off x="315912" y="3260724"/>
              <a:ext cx="8693150" cy="55562"/>
            </a:xfrm>
            <a:prstGeom prst="rect">
              <a:avLst/>
            </a:prstGeom>
          </p:spPr>
        </p:pic>
      </p:grpSp>
      <p:sp>
        <p:nvSpPr>
          <p:cNvPr id="11" name="object 11"/>
          <p:cNvSpPr txBox="1">
            <a:spLocks noGrp="1"/>
          </p:cNvSpPr>
          <p:nvPr>
            <p:ph type="title"/>
          </p:nvPr>
        </p:nvSpPr>
        <p:spPr>
          <a:xfrm>
            <a:off x="1069340" y="2260282"/>
            <a:ext cx="6451600" cy="695960"/>
          </a:xfrm>
          <a:prstGeom prst="rect">
            <a:avLst/>
          </a:prstGeom>
        </p:spPr>
        <p:txBody>
          <a:bodyPr vert="horz" wrap="square" lIns="0" tIns="12700" rIns="0" bIns="0" rtlCol="0">
            <a:spAutoFit/>
          </a:bodyPr>
          <a:lstStyle/>
          <a:p>
            <a:pPr marL="12700">
              <a:lnSpc>
                <a:spcPct val="100000"/>
              </a:lnSpc>
              <a:spcBef>
                <a:spcPts val="100"/>
              </a:spcBef>
              <a:tabLst>
                <a:tab pos="1967864"/>
              </a:tabLst>
            </a:pPr>
            <a:r>
              <a:rPr/>
              <a:t>第一</a:t>
            </a:r>
            <a:r>
              <a:rPr spc="-50"/>
              <a:t>节</a:t>
            </a:r>
            <a:r>
              <a:rPr/>
              <a:t>	教育的产生与发</a:t>
            </a:r>
            <a:r>
              <a:rPr spc="-50"/>
              <a:t>展</a:t>
            </a:r>
          </a:p>
        </p:txBody>
      </p:sp>
      <p:sp>
        <p:nvSpPr>
          <p:cNvPr id="13" name="object 1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5</a:t>
            </a:fld>
          </a:p>
        </p:txBody>
      </p:sp>
      <p:sp>
        <p:nvSpPr>
          <p:cNvPr id="12" name="object 12"/>
          <p:cNvSpPr txBox="1"/>
          <p:nvPr/>
        </p:nvSpPr>
        <p:spPr>
          <a:xfrm>
            <a:off x="3441699" y="3834384"/>
            <a:ext cx="2182495" cy="1781175"/>
          </a:xfrm>
          <a:prstGeom prst="rect">
            <a:avLst/>
          </a:prstGeom>
        </p:spPr>
        <p:txBody>
          <a:bodyPr vert="horz" wrap="square" lIns="0" tIns="109855" rIns="0" bIns="0" rtlCol="0">
            <a:spAutoFit/>
          </a:bodyPr>
          <a:lstStyle/>
          <a:p>
            <a:pPr marL="137795" indent="-125095">
              <a:lnSpc>
                <a:spcPct val="100000"/>
              </a:lnSpc>
              <a:spcBef>
                <a:spcPts val="865"/>
              </a:spcBef>
              <a:buClr>
                <a:srgbClr val="3333CC"/>
              </a:buClr>
              <a:buSzPct val="60937"/>
              <a:buFont typeface="Times New Roman"/>
              <a:buChar char="•"/>
              <a:tabLst>
                <a:tab pos="137795"/>
              </a:tabLst>
            </a:pPr>
            <a:r>
              <a:rPr sz="3200" spc="-10">
                <a:latin typeface="宋体"/>
                <a:cs typeface="宋体"/>
              </a:rPr>
              <a:t>教育的概念</a:t>
            </a:r>
            <a:endParaRPr sz="3200">
              <a:latin typeface="宋体"/>
              <a:cs typeface="宋体"/>
            </a:endParaRPr>
          </a:p>
          <a:p>
            <a:pPr marL="137795" indent="-125095">
              <a:lnSpc>
                <a:spcPct val="100000"/>
              </a:lnSpc>
              <a:spcBef>
                <a:spcPts val="770"/>
              </a:spcBef>
              <a:buClr>
                <a:srgbClr val="3333CC"/>
              </a:buClr>
              <a:buSzPct val="60937"/>
              <a:buFont typeface="Times New Roman"/>
              <a:buChar char="•"/>
              <a:tabLst>
                <a:tab pos="137795"/>
              </a:tabLst>
            </a:pPr>
            <a:r>
              <a:rPr sz="3200" spc="-10">
                <a:latin typeface="宋体"/>
                <a:cs typeface="宋体"/>
              </a:rPr>
              <a:t>教育的要素</a:t>
            </a:r>
            <a:endParaRPr sz="3200">
              <a:latin typeface="宋体"/>
              <a:cs typeface="宋体"/>
            </a:endParaRPr>
          </a:p>
          <a:p>
            <a:pPr marL="137795" indent="-125095">
              <a:lnSpc>
                <a:spcPct val="100000"/>
              </a:lnSpc>
              <a:spcBef>
                <a:spcPts val="770"/>
              </a:spcBef>
              <a:buClr>
                <a:srgbClr val="3333CC"/>
              </a:buClr>
              <a:buSzPct val="60937"/>
              <a:buFont typeface="Times New Roman"/>
              <a:buChar char="•"/>
              <a:tabLst>
                <a:tab pos="137795"/>
              </a:tabLst>
            </a:pPr>
            <a:r>
              <a:rPr sz="3200" spc="-10">
                <a:latin typeface="宋体"/>
                <a:cs typeface="宋体"/>
              </a:rPr>
              <a:t>教育的形态</a:t>
            </a:r>
            <a:endParaRPr sz="32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3937000" cy="695960"/>
          </a:xfrm>
          <a:prstGeom prst="rect">
            <a:avLst/>
          </a:prstGeom>
        </p:spPr>
        <p:txBody>
          <a:bodyPr vert="horz" wrap="square" lIns="0" tIns="12700" rIns="0" bIns="0" rtlCol="0">
            <a:spAutoFit/>
          </a:bodyPr>
          <a:lstStyle/>
          <a:p>
            <a:pPr marL="12700">
              <a:lnSpc>
                <a:spcPct val="100000"/>
              </a:lnSpc>
              <a:spcBef>
                <a:spcPts val="100"/>
              </a:spcBef>
            </a:pPr>
            <a:r>
              <a:rPr spc="-10"/>
              <a:t>一、教育的概念</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6</a:t>
            </a:fld>
          </a:p>
        </p:txBody>
      </p:sp>
      <p:sp>
        <p:nvSpPr>
          <p:cNvPr id="3" name="object 3"/>
          <p:cNvSpPr txBox="1"/>
          <p:nvPr/>
        </p:nvSpPr>
        <p:spPr>
          <a:xfrm>
            <a:off x="1261428" y="2048561"/>
            <a:ext cx="7950200" cy="2673985"/>
          </a:xfrm>
          <a:prstGeom prst="rect">
            <a:avLst/>
          </a:prstGeom>
        </p:spPr>
        <p:txBody>
          <a:bodyPr vert="horz" wrap="square" lIns="0" tIns="12700" rIns="0" bIns="0" rtlCol="0">
            <a:spAutoFit/>
          </a:bodyPr>
          <a:lstStyle/>
          <a:p>
            <a:pPr marL="621665" marR="654685" indent="-608965">
              <a:lnSpc>
                <a:spcPct val="100000"/>
              </a:lnSpc>
              <a:spcBef>
                <a:spcPts val="100"/>
              </a:spcBef>
              <a:buClr>
                <a:srgbClr val="3333CC"/>
              </a:buClr>
              <a:buSzPct val="60937"/>
              <a:buFont typeface="Wingdings"/>
              <a:buChar char=""/>
              <a:tabLst>
                <a:tab pos="621665"/>
                <a:tab pos="622300"/>
              </a:tabLst>
            </a:pPr>
            <a:r>
              <a:rPr sz="3200">
                <a:latin typeface="宋体"/>
                <a:cs typeface="宋体"/>
              </a:rPr>
              <a:t>对</a:t>
            </a:r>
            <a:r>
              <a:rPr sz="3200">
                <a:latin typeface="Tahoma"/>
                <a:cs typeface="Tahoma"/>
              </a:rPr>
              <a:t>“</a:t>
            </a:r>
            <a:r>
              <a:rPr sz="3200">
                <a:latin typeface="宋体"/>
                <a:cs typeface="宋体"/>
              </a:rPr>
              <a:t>教育</a:t>
            </a:r>
            <a:r>
              <a:rPr sz="3200">
                <a:latin typeface="Tahoma"/>
                <a:cs typeface="Tahoma"/>
              </a:rPr>
              <a:t>”</a:t>
            </a:r>
            <a:r>
              <a:rPr sz="3200">
                <a:latin typeface="宋体"/>
                <a:cs typeface="宋体"/>
              </a:rPr>
              <a:t>概念的界定，实际上是回答</a:t>
            </a:r>
            <a:r>
              <a:rPr sz="3200" spc="-50">
                <a:latin typeface="Tahoma"/>
                <a:cs typeface="Tahoma"/>
              </a:rPr>
              <a:t>“</a:t>
            </a:r>
            <a:r>
              <a:rPr sz="3200">
                <a:latin typeface="宋体"/>
                <a:cs typeface="宋体"/>
              </a:rPr>
              <a:t>教育是什么</a:t>
            </a:r>
            <a:r>
              <a:rPr sz="3200">
                <a:latin typeface="Tahoma"/>
                <a:cs typeface="Tahoma"/>
              </a:rPr>
              <a:t>”</a:t>
            </a:r>
            <a:r>
              <a:rPr sz="3200" spc="-5">
                <a:latin typeface="宋体"/>
                <a:cs typeface="宋体"/>
              </a:rPr>
              <a:t>的问题。在古今中外的教</a:t>
            </a:r>
            <a:endParaRPr sz="3200">
              <a:latin typeface="宋体"/>
              <a:cs typeface="宋体"/>
            </a:endParaRPr>
          </a:p>
          <a:p>
            <a:pPr marL="622300">
              <a:lnSpc>
                <a:spcPct val="100000"/>
              </a:lnSpc>
              <a:spcBef>
                <a:spcPts val="114"/>
              </a:spcBef>
            </a:pPr>
            <a:r>
              <a:rPr sz="3200" spc="-5">
                <a:latin typeface="宋体"/>
                <a:cs typeface="宋体"/>
              </a:rPr>
              <a:t>育著作中，出现了数不胜数的教育概念。</a:t>
            </a:r>
            <a:endParaRPr sz="3200">
              <a:latin typeface="宋体"/>
              <a:cs typeface="宋体"/>
            </a:endParaRPr>
          </a:p>
          <a:p>
            <a:pPr marL="621665" indent="-608965">
              <a:lnSpc>
                <a:spcPct val="100000"/>
              </a:lnSpc>
              <a:spcBef>
                <a:spcPts val="770"/>
              </a:spcBef>
              <a:buClr>
                <a:srgbClr val="3333CC"/>
              </a:buClr>
              <a:buSzPct val="60937"/>
              <a:buFont typeface="Wingdings"/>
              <a:buChar char=""/>
              <a:tabLst>
                <a:tab pos="621665"/>
                <a:tab pos="622300"/>
              </a:tabLst>
            </a:pPr>
            <a:r>
              <a:rPr sz="3200" spc="-10">
                <a:latin typeface="宋体"/>
                <a:cs typeface="宋体"/>
              </a:rPr>
              <a:t>常识性理解</a:t>
            </a:r>
            <a:endParaRPr sz="3200">
              <a:latin typeface="宋体"/>
              <a:cs typeface="宋体"/>
            </a:endParaRPr>
          </a:p>
          <a:p>
            <a:pPr marL="621665" indent="-608965">
              <a:lnSpc>
                <a:spcPct val="100000"/>
              </a:lnSpc>
              <a:spcBef>
                <a:spcPts val="765"/>
              </a:spcBef>
              <a:buClr>
                <a:srgbClr val="3333CC"/>
              </a:buClr>
              <a:buSzPct val="60937"/>
              <a:buFont typeface="Wingdings"/>
              <a:buChar char=""/>
              <a:tabLst>
                <a:tab pos="621665"/>
                <a:tab pos="622300"/>
              </a:tabLst>
            </a:pPr>
            <a:r>
              <a:rPr sz="3200" spc="-10">
                <a:latin typeface="宋体"/>
                <a:cs typeface="宋体"/>
              </a:rPr>
              <a:t>专业性理解</a:t>
            </a:r>
            <a:endParaRPr sz="32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1965895"/>
            <a:ext cx="7480300" cy="4003040"/>
          </a:xfrm>
          <a:prstGeom prst="rect">
            <a:avLst/>
          </a:prstGeom>
        </p:spPr>
        <p:txBody>
          <a:bodyPr vert="horz" wrap="square" lIns="0" tIns="109855" rIns="0" bIns="0" rtlCol="0">
            <a:spAutoFit/>
          </a:bodyPr>
          <a:lstStyle/>
          <a:p>
            <a:pPr marL="354965" indent="-342265">
              <a:lnSpc>
                <a:spcPct val="100000"/>
              </a:lnSpc>
              <a:spcBef>
                <a:spcPts val="865"/>
              </a:spcBef>
              <a:buClr>
                <a:srgbClr val="3333CC"/>
              </a:buClr>
              <a:buSzPct val="60937"/>
              <a:buFont typeface="Wingdings"/>
              <a:buChar char=""/>
              <a:tabLst>
                <a:tab pos="354965"/>
                <a:tab pos="355600"/>
              </a:tabLst>
            </a:pPr>
            <a:r>
              <a:rPr sz="3200" spc="-10">
                <a:solidFill>
                  <a:srgbClr val="FF0066"/>
                </a:solidFill>
                <a:latin typeface="宋体"/>
                <a:cs typeface="宋体"/>
              </a:rPr>
              <a:t>教育的日常用法</a:t>
            </a:r>
            <a:endParaRPr sz="3200">
              <a:latin typeface="宋体"/>
              <a:cs typeface="宋体"/>
            </a:endParaRPr>
          </a:p>
          <a:p>
            <a:pPr marL="355600" indent="-342900">
              <a:lnSpc>
                <a:spcPct val="100000"/>
              </a:lnSpc>
              <a:spcBef>
                <a:spcPts val="770"/>
              </a:spcBef>
              <a:buClr>
                <a:srgbClr val="3333CC"/>
              </a:buClr>
              <a:buSzPct val="60937"/>
              <a:buAutoNum type="arabicPeriod"/>
              <a:tabLst>
                <a:tab pos="355600"/>
              </a:tabLst>
            </a:pPr>
            <a:r>
              <a:rPr sz="3200" spc="-5">
                <a:latin typeface="宋体"/>
                <a:cs typeface="宋体"/>
              </a:rPr>
              <a:t>“别跟人学坏了，要接受好的教育</a:t>
            </a:r>
            <a:endParaRPr sz="3200">
              <a:latin typeface="宋体"/>
              <a:cs typeface="宋体"/>
            </a:endParaRPr>
          </a:p>
          <a:p>
            <a:pPr marL="355600">
              <a:lnSpc>
                <a:spcPct val="100000"/>
              </a:lnSpc>
              <a:tabLst>
                <a:tab pos="964565"/>
              </a:tabLst>
            </a:pPr>
            <a:r>
              <a:rPr sz="3200" spc="-50">
                <a:latin typeface="宋体"/>
                <a:cs typeface="宋体"/>
              </a:rPr>
              <a:t>”</a:t>
            </a:r>
            <a:r>
              <a:rPr sz="3200">
                <a:latin typeface="宋体"/>
                <a:cs typeface="宋体"/>
              </a:rPr>
              <a:t>	（观念</a:t>
            </a:r>
            <a:r>
              <a:rPr sz="3200" spc="-50">
                <a:latin typeface="宋体"/>
                <a:cs typeface="宋体"/>
              </a:rPr>
              <a:t>）</a:t>
            </a:r>
            <a:endParaRPr sz="3200">
              <a:latin typeface="宋体"/>
              <a:cs typeface="宋体"/>
            </a:endParaRPr>
          </a:p>
          <a:p>
            <a:pPr marL="355600" indent="-342900">
              <a:lnSpc>
                <a:spcPct val="100000"/>
              </a:lnSpc>
              <a:spcBef>
                <a:spcPts val="770"/>
              </a:spcBef>
              <a:buClr>
                <a:srgbClr val="3333CC"/>
              </a:buClr>
              <a:buSzPct val="60937"/>
              <a:buAutoNum type="arabicPeriod" startAt="2"/>
              <a:tabLst>
                <a:tab pos="355600"/>
                <a:tab pos="5841365"/>
              </a:tabLst>
            </a:pPr>
            <a:r>
              <a:rPr sz="3200">
                <a:latin typeface="宋体"/>
                <a:cs typeface="宋体"/>
              </a:rPr>
              <a:t>“从某事中受到深刻的教育</a:t>
            </a:r>
            <a:r>
              <a:rPr sz="3200" spc="-50">
                <a:latin typeface="宋体"/>
                <a:cs typeface="宋体"/>
              </a:rPr>
              <a:t>”</a:t>
            </a:r>
            <a:r>
              <a:rPr sz="3200">
                <a:latin typeface="宋体"/>
                <a:cs typeface="宋体"/>
              </a:rPr>
              <a:t>	（过程</a:t>
            </a:r>
            <a:r>
              <a:rPr sz="3200" spc="-50">
                <a:latin typeface="宋体"/>
                <a:cs typeface="宋体"/>
              </a:rPr>
              <a:t>）</a:t>
            </a:r>
            <a:endParaRPr sz="3200">
              <a:latin typeface="宋体"/>
              <a:cs typeface="宋体"/>
            </a:endParaRPr>
          </a:p>
          <a:p>
            <a:pPr marL="355600" indent="-342900">
              <a:lnSpc>
                <a:spcPct val="100000"/>
              </a:lnSpc>
              <a:spcBef>
                <a:spcPts val="765"/>
              </a:spcBef>
              <a:buClr>
                <a:srgbClr val="3333CC"/>
              </a:buClr>
              <a:buSzPct val="60937"/>
              <a:buAutoNum type="arabicPeriod" startAt="2"/>
              <a:tabLst>
                <a:tab pos="355600"/>
                <a:tab pos="5434965"/>
              </a:tabLst>
            </a:pPr>
            <a:r>
              <a:rPr sz="3200">
                <a:latin typeface="宋体"/>
                <a:cs typeface="宋体"/>
              </a:rPr>
              <a:t>“你是怎么教育孩子的</a:t>
            </a:r>
            <a:r>
              <a:rPr sz="3200" spc="-25">
                <a:latin typeface="宋体"/>
                <a:cs typeface="宋体"/>
              </a:rPr>
              <a:t>？”</a:t>
            </a:r>
            <a:r>
              <a:rPr sz="3200">
                <a:latin typeface="宋体"/>
                <a:cs typeface="宋体"/>
              </a:rPr>
              <a:t>	（方法</a:t>
            </a:r>
            <a:r>
              <a:rPr sz="3200" spc="-50">
                <a:latin typeface="宋体"/>
                <a:cs typeface="宋体"/>
              </a:rPr>
              <a:t>）</a:t>
            </a:r>
            <a:endParaRPr sz="3200">
              <a:latin typeface="宋体"/>
              <a:cs typeface="宋体"/>
            </a:endParaRPr>
          </a:p>
          <a:p>
            <a:pPr marL="355600" indent="-342900">
              <a:lnSpc>
                <a:spcPct val="100000"/>
              </a:lnSpc>
              <a:spcBef>
                <a:spcPts val="770"/>
              </a:spcBef>
              <a:buClr>
                <a:srgbClr val="3333CC"/>
              </a:buClr>
              <a:buSzPct val="60937"/>
              <a:buAutoNum type="arabicPeriod" startAt="2"/>
              <a:tabLst>
                <a:tab pos="355600"/>
                <a:tab pos="5434965"/>
              </a:tabLst>
            </a:pPr>
            <a:r>
              <a:rPr sz="3200">
                <a:latin typeface="宋体"/>
                <a:cs typeface="宋体"/>
              </a:rPr>
              <a:t>“教育是经济发展的基础</a:t>
            </a:r>
            <a:r>
              <a:rPr sz="3200" spc="-50">
                <a:latin typeface="宋体"/>
                <a:cs typeface="宋体"/>
              </a:rPr>
              <a:t>”</a:t>
            </a:r>
            <a:r>
              <a:rPr sz="3200">
                <a:latin typeface="宋体"/>
                <a:cs typeface="宋体"/>
              </a:rPr>
              <a:t>	（制度</a:t>
            </a:r>
            <a:r>
              <a:rPr sz="3200" spc="-50">
                <a:latin typeface="宋体"/>
                <a:cs typeface="宋体"/>
              </a:rPr>
              <a:t>)</a:t>
            </a:r>
            <a:endParaRPr sz="3200">
              <a:latin typeface="宋体"/>
              <a:cs typeface="宋体"/>
            </a:endParaRPr>
          </a:p>
          <a:p>
            <a:pPr marL="761365" indent="-748665">
              <a:lnSpc>
                <a:spcPct val="100000"/>
              </a:lnSpc>
              <a:spcBef>
                <a:spcPts val="595"/>
              </a:spcBef>
              <a:buClr>
                <a:srgbClr val="3333CC"/>
              </a:buClr>
              <a:buSzPct val="60937"/>
              <a:buAutoNum type="arabicPeriod" startAt="2"/>
              <a:tabLst>
                <a:tab pos="761365"/>
                <a:tab pos="762000"/>
              </a:tabLst>
            </a:pPr>
            <a:r>
              <a:rPr sz="3200" spc="-5">
                <a:latin typeface="宋体"/>
                <a:cs typeface="宋体"/>
              </a:rPr>
              <a:t>常识性理解与专业性理解是不同的</a:t>
            </a:r>
            <a:endParaRPr sz="32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3835400" cy="695960"/>
          </a:xfrm>
          <a:prstGeom prst="rect">
            <a:avLst/>
          </a:prstGeom>
        </p:spPr>
        <p:txBody>
          <a:bodyPr vert="horz" wrap="square" lIns="0" tIns="12700" rIns="0" bIns="0" rtlCol="0">
            <a:spAutoFit/>
          </a:bodyPr>
          <a:lstStyle/>
          <a:p>
            <a:pPr marL="12700">
              <a:lnSpc>
                <a:spcPct val="100000"/>
              </a:lnSpc>
              <a:spcBef>
                <a:spcPts val="100"/>
              </a:spcBef>
            </a:pPr>
            <a:r>
              <a:rPr sz="3200">
                <a:solidFill>
                  <a:srgbClr val="FF0000"/>
                </a:solidFill>
              </a:rPr>
              <a:t>教育的专业性理解</a:t>
            </a:r>
            <a:r>
              <a:rPr spc="-50">
                <a:solidFill>
                  <a:srgbClr val="FF0000"/>
                </a:solidFill>
              </a:rPr>
              <a:t>：</a:t>
            </a:r>
            <a:endParaRPr sz="32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8</a:t>
            </a:fld>
          </a:p>
        </p:txBody>
      </p:sp>
      <p:sp>
        <p:nvSpPr>
          <p:cNvPr id="3" name="object 3"/>
          <p:cNvSpPr txBox="1">
            <a:spLocks noGrp="1"/>
          </p:cNvSpPr>
          <p:nvPr>
            <p:ph type="body" idx="1"/>
          </p:nvPr>
        </p:nvSpPr>
        <p:spPr>
          <a:prstGeom prst="rect">
            <a:avLst/>
          </a:prstGeom>
        </p:spPr>
        <p:txBody>
          <a:bodyPr vert="horz" wrap="square" lIns="0" tIns="60960" rIns="0" bIns="0" rtlCol="0">
            <a:spAutoFit/>
          </a:bodyPr>
          <a:lstStyle/>
          <a:p>
            <a:pPr marL="355600" indent="-342900" algn="just">
              <a:lnSpc>
                <a:spcPct val="100000"/>
              </a:lnSpc>
              <a:spcBef>
                <a:spcPts val="480"/>
              </a:spcBef>
              <a:buClr>
                <a:srgbClr val="3333CC"/>
              </a:buClr>
              <a:buSzPct val="60937"/>
              <a:buFont typeface="Wingdings"/>
              <a:buChar char=""/>
              <a:tabLst>
                <a:tab pos="355600"/>
              </a:tabLst>
            </a:pPr>
            <a:r>
              <a:rPr sz="3200" spc="-5"/>
              <a:t>荀子：“以善先人者谓之教”。</a:t>
            </a:r>
            <a:endParaRPr sz="3200"/>
          </a:p>
          <a:p>
            <a:pPr marL="355600" indent="-342900" algn="just">
              <a:lnSpc>
                <a:spcPct val="100000"/>
              </a:lnSpc>
              <a:spcBef>
                <a:spcPts val="385"/>
              </a:spcBef>
              <a:buClr>
                <a:srgbClr val="3333CC"/>
              </a:buClr>
              <a:buSzPct val="60937"/>
              <a:buFont typeface="Wingdings"/>
              <a:buChar char=""/>
              <a:tabLst>
                <a:tab pos="355600"/>
              </a:tabLst>
            </a:pPr>
            <a:r>
              <a:rPr sz="3200" spc="-5"/>
              <a:t>《学记》：教也者，长善而救其失者也</a:t>
            </a:r>
            <a:endParaRPr sz="3200"/>
          </a:p>
          <a:p>
            <a:pPr marL="355600" marR="208279" indent="-342900" algn="just">
              <a:lnSpc>
                <a:spcPts val="3460"/>
              </a:lnSpc>
              <a:spcBef>
                <a:spcPts val="815"/>
              </a:spcBef>
              <a:buClr>
                <a:srgbClr val="3333CC"/>
              </a:buClr>
              <a:buSzPct val="60937"/>
              <a:buFont typeface="Wingdings"/>
              <a:buChar char=""/>
              <a:tabLst>
                <a:tab pos="355600"/>
              </a:tabLst>
            </a:pPr>
            <a:r>
              <a:rPr sz="3200" spc="-5"/>
              <a:t>许慎在《说文解字》一书中说：“教，上所施，下所效”，“育，养子使作善</a:t>
            </a:r>
            <a:r>
              <a:rPr sz="3200" spc="-20"/>
              <a:t>也。”</a:t>
            </a:r>
            <a:endParaRPr sz="3200"/>
          </a:p>
          <a:p>
            <a:pPr marL="355600" indent="-342900" algn="just">
              <a:lnSpc>
                <a:spcPct val="100000"/>
              </a:lnSpc>
              <a:spcBef>
                <a:spcPts val="325"/>
              </a:spcBef>
              <a:buClr>
                <a:srgbClr val="3333CC"/>
              </a:buClr>
              <a:buSzPct val="60937"/>
              <a:buFont typeface="Wingdings"/>
              <a:buChar char=""/>
              <a:tabLst>
                <a:tab pos="355600"/>
              </a:tabLst>
            </a:pPr>
            <a:r>
              <a:rPr sz="3200" spc="-5"/>
              <a:t>柏拉图：“教育就是心灵的转向。”</a:t>
            </a:r>
            <a:endParaRPr sz="3200"/>
          </a:p>
          <a:p>
            <a:pPr marL="355600" marR="5080" indent="-342900" algn="just">
              <a:lnSpc>
                <a:spcPts val="3460"/>
              </a:lnSpc>
              <a:spcBef>
                <a:spcPts val="815"/>
              </a:spcBef>
              <a:buClr>
                <a:srgbClr val="3333CC"/>
              </a:buClr>
              <a:buSzPct val="60937"/>
              <a:buFont typeface="Wingdings"/>
              <a:buChar char=""/>
              <a:tabLst>
                <a:tab pos="355600"/>
              </a:tabLst>
            </a:pPr>
            <a:r>
              <a:rPr sz="3200" spc="-35"/>
              <a:t>涂尔干 ：教育就是年轻一代的社会化活</a:t>
            </a:r>
            <a:r>
              <a:rPr sz="3200" spc="-25"/>
              <a:t>动。</a:t>
            </a:r>
            <a:endParaRPr sz="3200"/>
          </a:p>
          <a:p>
            <a:pPr marL="355600" indent="-342900" algn="just">
              <a:lnSpc>
                <a:spcPct val="100000"/>
              </a:lnSpc>
              <a:spcBef>
                <a:spcPts val="330"/>
              </a:spcBef>
              <a:buClr>
                <a:srgbClr val="3333CC"/>
              </a:buClr>
              <a:buSzPct val="60937"/>
              <a:buFont typeface="Wingdings"/>
              <a:buChar char=""/>
              <a:tabLst>
                <a:tab pos="355600"/>
              </a:tabLst>
            </a:pPr>
            <a:r>
              <a:rPr sz="3200" spc="-10"/>
              <a:t>杜威：教育即生活。</a:t>
            </a:r>
            <a:endParaRPr sz="32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solidFill>
                  <a:srgbClr val="FF0066"/>
                </a:solidFill>
              </a:rPr>
              <a:t>教育的词源</a:t>
            </a:r>
          </a:p>
        </p:txBody>
      </p:sp>
      <p:sp>
        <p:nvSpPr>
          <p:cNvPr id="3" name="object 3"/>
          <p:cNvSpPr txBox="1"/>
          <p:nvPr/>
        </p:nvSpPr>
        <p:spPr>
          <a:xfrm>
            <a:off x="6684328" y="4046785"/>
            <a:ext cx="406400" cy="406400"/>
          </a:xfrm>
          <a:prstGeom prst="rect">
            <a:avLst/>
          </a:prstGeom>
        </p:spPr>
        <p:txBody>
          <a:bodyPr vert="horz" wrap="square" lIns="0" tIns="0" rIns="0" bIns="0" rtlCol="0">
            <a:spAutoFit/>
          </a:bodyPr>
          <a:lstStyle/>
          <a:p>
            <a:pPr>
              <a:lnSpc>
                <a:spcPts val="3200"/>
              </a:lnSpc>
            </a:pPr>
            <a:r>
              <a:rPr sz="3200">
                <a:latin typeface="宋体"/>
                <a:cs typeface="宋体"/>
              </a:rPr>
              <a:t>法</a:t>
            </a:r>
            <a:endParaRPr sz="3200">
              <a:latin typeface="宋体"/>
              <a:cs typeface="宋体"/>
            </a:endParaRPr>
          </a:p>
        </p:txBody>
      </p:sp>
      <p:sp>
        <p:nvSpPr>
          <p:cNvPr id="4" name="object 4"/>
          <p:cNvSpPr txBox="1"/>
          <p:nvPr/>
        </p:nvSpPr>
        <p:spPr>
          <a:xfrm>
            <a:off x="1261428" y="2026215"/>
            <a:ext cx="7493000" cy="3853815"/>
          </a:xfrm>
          <a:prstGeom prst="rect">
            <a:avLst/>
          </a:prstGeom>
        </p:spPr>
        <p:txBody>
          <a:bodyPr vert="horz" wrap="square" lIns="0" tIns="67310" rIns="0" bIns="0" rtlCol="0">
            <a:spAutoFit/>
          </a:bodyPr>
          <a:lstStyle/>
          <a:p>
            <a:pPr marL="545465" marR="31115" indent="-532765">
              <a:lnSpc>
                <a:spcPts val="3460"/>
              </a:lnSpc>
              <a:spcBef>
                <a:spcPts val="530"/>
              </a:spcBef>
              <a:buClr>
                <a:srgbClr val="3333CC"/>
              </a:buClr>
              <a:buSzPct val="60937"/>
              <a:buFont typeface="Wingdings"/>
              <a:buChar char=""/>
              <a:tabLst>
                <a:tab pos="545465"/>
                <a:tab pos="546100"/>
              </a:tabLst>
            </a:pPr>
            <a:r>
              <a:rPr sz="3200">
                <a:latin typeface="宋体"/>
                <a:cs typeface="宋体"/>
              </a:rPr>
              <a:t>西方：education，</a:t>
            </a:r>
            <a:r>
              <a:rPr sz="3200" spc="-10">
                <a:latin typeface="宋体"/>
                <a:cs typeface="宋体"/>
              </a:rPr>
              <a:t>起源于拉丁文</a:t>
            </a:r>
            <a:r>
              <a:rPr sz="3200" spc="-50">
                <a:latin typeface="宋体"/>
                <a:cs typeface="宋体"/>
              </a:rPr>
              <a:t> </a:t>
            </a:r>
            <a:r>
              <a:rPr sz="3200">
                <a:latin typeface="宋体"/>
                <a:cs typeface="宋体"/>
              </a:rPr>
              <a:t>“educare”,</a:t>
            </a:r>
            <a:r>
              <a:rPr sz="3200" spc="-5">
                <a:latin typeface="宋体"/>
                <a:cs typeface="宋体"/>
              </a:rPr>
              <a:t>其意为引导人的潜能变成</a:t>
            </a:r>
            <a:r>
              <a:rPr sz="3200" spc="-25">
                <a:latin typeface="宋体"/>
                <a:cs typeface="宋体"/>
              </a:rPr>
              <a:t>现实</a:t>
            </a:r>
            <a:endParaRPr sz="3200">
              <a:latin typeface="宋体"/>
              <a:cs typeface="宋体"/>
            </a:endParaRPr>
          </a:p>
          <a:p>
            <a:pPr marL="545465" indent="-532765">
              <a:lnSpc>
                <a:spcPct val="100000"/>
              </a:lnSpc>
              <a:spcBef>
                <a:spcPts val="325"/>
              </a:spcBef>
              <a:buClr>
                <a:srgbClr val="3333CC"/>
              </a:buClr>
              <a:buSzPct val="60937"/>
              <a:buFont typeface="Wingdings"/>
              <a:buChar char=""/>
              <a:tabLst>
                <a:tab pos="545465"/>
                <a:tab pos="546100"/>
              </a:tabLst>
            </a:pPr>
            <a:r>
              <a:rPr sz="3200" spc="-20">
                <a:latin typeface="宋体"/>
                <a:cs typeface="宋体"/>
              </a:rPr>
              <a:t>中国：</a:t>
            </a:r>
            <a:endParaRPr sz="3200">
              <a:latin typeface="宋体"/>
              <a:cs typeface="宋体"/>
            </a:endParaRPr>
          </a:p>
          <a:p>
            <a:pPr marL="545465" indent="-532765">
              <a:lnSpc>
                <a:spcPct val="100000"/>
              </a:lnSpc>
              <a:spcBef>
                <a:spcPts val="384"/>
              </a:spcBef>
              <a:buClr>
                <a:srgbClr val="3333CC"/>
              </a:buClr>
              <a:buSzPct val="60937"/>
              <a:buFont typeface="Wingdings"/>
              <a:buChar char=""/>
              <a:tabLst>
                <a:tab pos="545465"/>
                <a:tab pos="546100"/>
              </a:tabLst>
            </a:pPr>
            <a:r>
              <a:rPr sz="3200" spc="-5">
                <a:latin typeface="宋体"/>
                <a:cs typeface="宋体"/>
              </a:rPr>
              <a:t>“教”与“育”的甲骨文写</a:t>
            </a:r>
            <a:endParaRPr sz="3200">
              <a:latin typeface="宋体"/>
              <a:cs typeface="宋体"/>
            </a:endParaRPr>
          </a:p>
          <a:p>
            <a:pPr marL="545465" marR="5080" indent="-532765">
              <a:lnSpc>
                <a:spcPts val="3020"/>
              </a:lnSpc>
              <a:spcBef>
                <a:spcPts val="695"/>
              </a:spcBef>
              <a:buClr>
                <a:srgbClr val="3333CC"/>
              </a:buClr>
              <a:buSzPct val="60714"/>
              <a:buFont typeface="Wingdings"/>
              <a:buChar char=""/>
              <a:tabLst>
                <a:tab pos="545465"/>
                <a:tab pos="546100"/>
              </a:tabLst>
            </a:pPr>
            <a:r>
              <a:rPr sz="2800" spc="-5">
                <a:latin typeface="宋体"/>
                <a:cs typeface="宋体"/>
              </a:rPr>
              <a:t>最早把教育连在一起用的是孟子:“得天下英才而教育之，三乐也。”</a:t>
            </a:r>
            <a:endParaRPr sz="2800">
              <a:latin typeface="宋体"/>
              <a:cs typeface="宋体"/>
            </a:endParaRPr>
          </a:p>
          <a:p>
            <a:pPr marL="545465" indent="-532765">
              <a:lnSpc>
                <a:spcPct val="100000"/>
              </a:lnSpc>
              <a:spcBef>
                <a:spcPts val="365"/>
              </a:spcBef>
              <a:buClr>
                <a:srgbClr val="3333CC"/>
              </a:buClr>
              <a:buSzPct val="60937"/>
              <a:buFont typeface="Wingdings"/>
              <a:buChar char=""/>
              <a:tabLst>
                <a:tab pos="545465"/>
                <a:tab pos="546100"/>
              </a:tabLst>
            </a:pPr>
            <a:r>
              <a:rPr sz="3200" spc="-10">
                <a:latin typeface="宋体"/>
                <a:cs typeface="宋体"/>
              </a:rPr>
              <a:t>“教”与“学”</a:t>
            </a:r>
            <a:endParaRPr sz="3200">
              <a:latin typeface="宋体"/>
              <a:cs typeface="宋体"/>
            </a:endParaRPr>
          </a:p>
        </p:txBody>
      </p:sp>
      <p:pic>
        <p:nvPicPr>
          <p:cNvPr id="5" name="object 5"/>
          <p:cNvPicPr/>
          <p:nvPr/>
        </p:nvPicPr>
        <p:blipFill>
          <a:blip r:embed="rId2"/>
          <a:stretch>
            <a:fillRect/>
          </a:stretch>
        </p:blipFill>
        <p:spPr>
          <a:xfrm>
            <a:off x="5219700" y="5448300"/>
            <a:ext cx="741362" cy="1027112"/>
          </a:xfrm>
          <a:prstGeom prst="rect">
            <a:avLst/>
          </a:prstGeom>
        </p:spPr>
      </p:pic>
      <p:pic>
        <p:nvPicPr>
          <p:cNvPr id="6" name="object 6"/>
          <p:cNvPicPr/>
          <p:nvPr/>
        </p:nvPicPr>
        <p:blipFill>
          <a:blip r:embed="rId3"/>
          <a:stretch>
            <a:fillRect/>
          </a:stretch>
        </p:blipFill>
        <p:spPr>
          <a:xfrm>
            <a:off x="3924299" y="5445125"/>
            <a:ext cx="1169987" cy="1033462"/>
          </a:xfrm>
          <a:prstGeom prst="rect">
            <a:avLst/>
          </a:prstGeom>
        </p:spPr>
      </p:pic>
      <p:pic>
        <p:nvPicPr>
          <p:cNvPr id="7" name="object 7"/>
          <p:cNvPicPr/>
          <p:nvPr/>
        </p:nvPicPr>
        <p:blipFill>
          <a:blip r:embed="rId4"/>
          <a:stretch>
            <a:fillRect/>
          </a:stretch>
        </p:blipFill>
        <p:spPr>
          <a:xfrm>
            <a:off x="6807200" y="3073400"/>
            <a:ext cx="2117725" cy="1368425"/>
          </a:xfrm>
          <a:prstGeom prst="rect">
            <a:avLst/>
          </a:prstGeom>
        </p:spPr>
      </p:pic>
      <p:sp>
        <p:nvSpPr>
          <p:cNvPr id="8" name="object 8"/>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2061844"/>
            <a:ext cx="7480300" cy="3524885"/>
          </a:xfrm>
          <a:prstGeom prst="rect">
            <a:avLst/>
          </a:prstGeom>
        </p:spPr>
        <p:txBody>
          <a:bodyPr vert="horz" wrap="square" lIns="0" tIns="12700" rIns="0" bIns="0" rtlCol="0">
            <a:spAutoFit/>
          </a:bodyPr>
          <a:lstStyle/>
          <a:p>
            <a:pPr marL="355600" marR="5080" indent="-342900" algn="just">
              <a:lnSpc>
                <a:spcPct val="100000"/>
              </a:lnSpc>
              <a:spcBef>
                <a:spcPts val="100"/>
              </a:spcBef>
              <a:buClr>
                <a:srgbClr val="3333CC"/>
              </a:buClr>
              <a:buSzPct val="60714"/>
              <a:buFont typeface="Wingdings"/>
              <a:buChar char=""/>
              <a:tabLst>
                <a:tab pos="355600"/>
              </a:tabLst>
            </a:pPr>
            <a:r>
              <a:rPr sz="2800" spc="-5">
                <a:latin typeface="宋体"/>
                <a:cs typeface="宋体"/>
              </a:rPr>
              <a:t>在中外教育史上，尽管关于教育的概念，不同的人有不同的理解与表述。但却存在着一个共同的基本点，即都把教育看作是培养人的社会活动。这是教育区别于其他事物现象的根本特征，是教育的质的规定性或教育的本质。</a:t>
            </a:r>
            <a:endParaRPr sz="2800">
              <a:latin typeface="宋体"/>
              <a:cs typeface="宋体"/>
            </a:endParaRPr>
          </a:p>
          <a:p>
            <a:pPr marL="355600" marR="5080" indent="-342900" algn="just">
              <a:lnSpc>
                <a:spcPct val="100000"/>
              </a:lnSpc>
              <a:spcBef>
                <a:spcPts val="670"/>
              </a:spcBef>
              <a:buClr>
                <a:srgbClr val="3333CC"/>
              </a:buClr>
              <a:buSzPct val="60714"/>
              <a:buFont typeface="Wingdings"/>
              <a:buChar char=""/>
              <a:tabLst>
                <a:tab pos="355600"/>
              </a:tabLst>
            </a:pPr>
            <a:r>
              <a:rPr sz="2800" spc="-5">
                <a:latin typeface="宋体"/>
                <a:cs typeface="宋体"/>
              </a:rPr>
              <a:t>在教育学中，为了更好地表述教育的概念，在肯定教育是培养人的社会活动的基础上，把教育分为广义的教育和狭义的教育两种。</a:t>
            </a:r>
            <a:endParaRPr sz="28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教育的定义</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11</a:t>
            </a:fld>
          </a:p>
        </p:txBody>
      </p:sp>
      <p:sp>
        <p:nvSpPr>
          <p:cNvPr id="3" name="object 3"/>
          <p:cNvSpPr txBox="1"/>
          <p:nvPr/>
        </p:nvSpPr>
        <p:spPr>
          <a:xfrm>
            <a:off x="1261428" y="2026215"/>
            <a:ext cx="7950200" cy="3244215"/>
          </a:xfrm>
          <a:prstGeom prst="rect">
            <a:avLst/>
          </a:prstGeom>
        </p:spPr>
        <p:txBody>
          <a:bodyPr vert="horz" wrap="square" lIns="0" tIns="67310" rIns="0" bIns="0" rtlCol="0">
            <a:spAutoFit/>
          </a:bodyPr>
          <a:lstStyle/>
          <a:p>
            <a:pPr marL="621665" marR="5080" indent="-608965">
              <a:lnSpc>
                <a:spcPts val="3460"/>
              </a:lnSpc>
              <a:spcBef>
                <a:spcPts val="530"/>
              </a:spcBef>
              <a:buClr>
                <a:srgbClr val="3333CC"/>
              </a:buClr>
              <a:buSzPct val="60937"/>
              <a:buFont typeface="Wingdings"/>
              <a:buChar char=""/>
              <a:tabLst>
                <a:tab pos="621665"/>
                <a:tab pos="622300"/>
              </a:tabLst>
            </a:pPr>
            <a:r>
              <a:rPr sz="3200" spc="-5">
                <a:latin typeface="宋体"/>
                <a:cs typeface="宋体"/>
              </a:rPr>
              <a:t>广义的教育指的是一切增进人们的知识、技能，影响人们的思想，增进人们的体</a:t>
            </a:r>
            <a:r>
              <a:rPr sz="3200" spc="-50">
                <a:latin typeface="宋体"/>
                <a:cs typeface="宋体"/>
              </a:rPr>
              <a:t> </a:t>
            </a:r>
            <a:r>
              <a:rPr sz="3200" spc="-10">
                <a:latin typeface="宋体"/>
                <a:cs typeface="宋体"/>
              </a:rPr>
              <a:t>质的活动。</a:t>
            </a:r>
            <a:endParaRPr sz="3200">
              <a:latin typeface="宋体"/>
              <a:cs typeface="宋体"/>
            </a:endParaRPr>
          </a:p>
          <a:p>
            <a:pPr marL="622300" marR="411480" indent="-609600" algn="just">
              <a:lnSpc>
                <a:spcPts val="3460"/>
              </a:lnSpc>
              <a:spcBef>
                <a:spcPts val="755"/>
              </a:spcBef>
              <a:buClr>
                <a:srgbClr val="3333CC"/>
              </a:buClr>
              <a:buSzPct val="60937"/>
              <a:buFont typeface="Wingdings"/>
              <a:buChar char=""/>
              <a:tabLst>
                <a:tab pos="622300"/>
              </a:tabLst>
            </a:pPr>
            <a:r>
              <a:rPr sz="3200" spc="-5">
                <a:latin typeface="宋体"/>
                <a:cs typeface="宋体"/>
              </a:rPr>
              <a:t>广义的教育自从有了人类社会以来就已产生了，广泛存在于生产生活当中，如文化、宗教、政治、经济等社会活动对</a:t>
            </a:r>
            <a:r>
              <a:rPr sz="3200" spc="-10">
                <a:latin typeface="宋体"/>
                <a:cs typeface="宋体"/>
              </a:rPr>
              <a:t>人的影响。</a:t>
            </a:r>
            <a:endParaRPr sz="32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2063431"/>
            <a:ext cx="7277100" cy="3536950"/>
          </a:xfrm>
          <a:prstGeom prst="rect">
            <a:avLst/>
          </a:prstGeom>
        </p:spPr>
        <p:txBody>
          <a:bodyPr vert="horz" wrap="square" lIns="0" tIns="12700" rIns="0" bIns="0" rtlCol="0">
            <a:spAutoFit/>
          </a:bodyPr>
          <a:lstStyle/>
          <a:p>
            <a:pPr marL="355600" marR="5080" indent="-342900" algn="just">
              <a:lnSpc>
                <a:spcPct val="100000"/>
              </a:lnSpc>
              <a:spcBef>
                <a:spcPts val="100"/>
              </a:spcBef>
              <a:buClr>
                <a:srgbClr val="3333CC"/>
              </a:buClr>
              <a:buSzPct val="60937"/>
              <a:buFont typeface="Wingdings"/>
              <a:buChar char=""/>
              <a:tabLst>
                <a:tab pos="355600"/>
              </a:tabLst>
            </a:pPr>
            <a:r>
              <a:rPr sz="3200" spc="-5">
                <a:latin typeface="宋体"/>
                <a:cs typeface="宋体"/>
              </a:rPr>
              <a:t>狭义的教育主要指学校教育，即根据一定的社会要求和受教育者的发展需要，有目的、有计划、有组织地对受教育者</a:t>
            </a:r>
            <a:r>
              <a:rPr sz="3200">
                <a:latin typeface="宋体"/>
                <a:cs typeface="宋体"/>
              </a:rPr>
              <a:t>施加影响，以培养一定社会（或阶级</a:t>
            </a:r>
            <a:r>
              <a:rPr sz="3200" spc="-50">
                <a:latin typeface="宋体"/>
                <a:cs typeface="宋体"/>
              </a:rPr>
              <a:t>）</a:t>
            </a:r>
            <a:r>
              <a:rPr sz="3200" spc="-10">
                <a:latin typeface="宋体"/>
                <a:cs typeface="宋体"/>
              </a:rPr>
              <a:t>所需要的人的活动。</a:t>
            </a:r>
            <a:endParaRPr sz="3200">
              <a:latin typeface="宋体"/>
              <a:cs typeface="宋体"/>
            </a:endParaRPr>
          </a:p>
          <a:p>
            <a:pPr marL="355600" marR="5080" indent="-342900" algn="just">
              <a:lnSpc>
                <a:spcPct val="100000"/>
              </a:lnSpc>
              <a:spcBef>
                <a:spcPts val="765"/>
              </a:spcBef>
              <a:buClr>
                <a:srgbClr val="3333CC"/>
              </a:buClr>
              <a:buSzPct val="60937"/>
              <a:buFont typeface="Wingdings"/>
              <a:buChar char=""/>
              <a:tabLst>
                <a:tab pos="355600"/>
              </a:tabLst>
            </a:pPr>
            <a:r>
              <a:rPr sz="3200" spc="-5">
                <a:latin typeface="宋体"/>
                <a:cs typeface="宋体"/>
              </a:rPr>
              <a:t>狭义的教育是人类发展到一定历史阶段</a:t>
            </a:r>
            <a:r>
              <a:rPr sz="3200" spc="-15">
                <a:latin typeface="宋体"/>
                <a:cs typeface="宋体"/>
              </a:rPr>
              <a:t>的产物。</a:t>
            </a:r>
            <a:endParaRPr sz="32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1990997"/>
            <a:ext cx="7683500" cy="3119755"/>
          </a:xfrm>
          <a:prstGeom prst="rect">
            <a:avLst/>
          </a:prstGeom>
        </p:spPr>
        <p:txBody>
          <a:bodyPr vert="horz" wrap="square" lIns="0" tIns="47625" rIns="0" bIns="0" rtlCol="0">
            <a:spAutoFit/>
          </a:bodyPr>
          <a:lstStyle/>
          <a:p>
            <a:pPr marL="354965" indent="-342265">
              <a:lnSpc>
                <a:spcPct val="100000"/>
              </a:lnSpc>
              <a:spcBef>
                <a:spcPts val="375"/>
              </a:spcBef>
              <a:buClr>
                <a:srgbClr val="3333CC"/>
              </a:buClr>
              <a:buSzPct val="60937"/>
              <a:buFont typeface="Wingdings"/>
              <a:buChar char=""/>
              <a:tabLst>
                <a:tab pos="354965"/>
                <a:tab pos="355600"/>
              </a:tabLst>
            </a:pPr>
            <a:r>
              <a:rPr sz="3200" spc="-5">
                <a:latin typeface="宋体"/>
                <a:cs typeface="宋体"/>
              </a:rPr>
              <a:t>学校教育与广义教育相比，其优势在于：</a:t>
            </a:r>
            <a:endParaRPr sz="3200">
              <a:latin typeface="宋体"/>
              <a:cs typeface="宋体"/>
            </a:endParaRPr>
          </a:p>
          <a:p>
            <a:pPr marL="354965" indent="-342265">
              <a:lnSpc>
                <a:spcPct val="100000"/>
              </a:lnSpc>
              <a:spcBef>
                <a:spcPts val="280"/>
              </a:spcBef>
              <a:buClr>
                <a:srgbClr val="3333CC"/>
              </a:buClr>
              <a:buSzPct val="60937"/>
              <a:buFont typeface="Wingdings"/>
              <a:buChar char=""/>
              <a:tabLst>
                <a:tab pos="354965"/>
                <a:tab pos="355600"/>
              </a:tabLst>
            </a:pPr>
            <a:r>
              <a:rPr sz="3200">
                <a:latin typeface="MS Gothic"/>
                <a:cs typeface="MS Gothic"/>
              </a:rPr>
              <a:t>①</a:t>
            </a:r>
            <a:r>
              <a:rPr sz="3200" spc="-5">
                <a:latin typeface="宋体"/>
                <a:cs typeface="宋体"/>
              </a:rPr>
              <a:t>有十分明确的教育目的；</a:t>
            </a:r>
            <a:endParaRPr sz="3200">
              <a:latin typeface="宋体"/>
              <a:cs typeface="宋体"/>
            </a:endParaRPr>
          </a:p>
          <a:p>
            <a:pPr marL="354965" indent="-342265">
              <a:lnSpc>
                <a:spcPct val="100000"/>
              </a:lnSpc>
              <a:spcBef>
                <a:spcPts val="380"/>
              </a:spcBef>
              <a:buClr>
                <a:srgbClr val="3333CC"/>
              </a:buClr>
              <a:buSzPct val="60937"/>
              <a:buFont typeface="Wingdings"/>
              <a:buChar char=""/>
              <a:tabLst>
                <a:tab pos="354965"/>
                <a:tab pos="355600"/>
              </a:tabLst>
            </a:pPr>
            <a:r>
              <a:rPr sz="3200">
                <a:latin typeface="MS Gothic"/>
                <a:cs typeface="MS Gothic"/>
              </a:rPr>
              <a:t>②</a:t>
            </a:r>
            <a:r>
              <a:rPr sz="3200" spc="-5">
                <a:latin typeface="宋体"/>
                <a:cs typeface="宋体"/>
              </a:rPr>
              <a:t>有专门训练的教育者；</a:t>
            </a:r>
            <a:endParaRPr sz="3200">
              <a:latin typeface="宋体"/>
              <a:cs typeface="宋体"/>
            </a:endParaRPr>
          </a:p>
          <a:p>
            <a:pPr marL="354965" indent="-342265">
              <a:lnSpc>
                <a:spcPct val="100000"/>
              </a:lnSpc>
              <a:spcBef>
                <a:spcPts val="385"/>
              </a:spcBef>
              <a:buClr>
                <a:srgbClr val="3333CC"/>
              </a:buClr>
              <a:buSzPct val="60937"/>
              <a:buFont typeface="Wingdings"/>
              <a:buChar char=""/>
              <a:tabLst>
                <a:tab pos="354965"/>
                <a:tab pos="355600"/>
              </a:tabLst>
            </a:pPr>
            <a:r>
              <a:rPr sz="3200">
                <a:latin typeface="MS Gothic"/>
                <a:cs typeface="MS Gothic"/>
              </a:rPr>
              <a:t>③</a:t>
            </a:r>
            <a:r>
              <a:rPr sz="3200" spc="-5">
                <a:latin typeface="宋体"/>
                <a:cs typeface="宋体"/>
              </a:rPr>
              <a:t>有专门的教育机构和稳定的教育内容；</a:t>
            </a:r>
            <a:endParaRPr sz="3200">
              <a:latin typeface="宋体"/>
              <a:cs typeface="宋体"/>
            </a:endParaRPr>
          </a:p>
          <a:p>
            <a:pPr marL="354965" marR="411480" indent="-342265">
              <a:lnSpc>
                <a:spcPts val="3460"/>
              </a:lnSpc>
              <a:spcBef>
                <a:spcPts val="815"/>
              </a:spcBef>
              <a:buClr>
                <a:srgbClr val="3333CC"/>
              </a:buClr>
              <a:buSzPct val="60937"/>
              <a:buFont typeface="Wingdings"/>
              <a:buChar char=""/>
              <a:tabLst>
                <a:tab pos="354965"/>
                <a:tab pos="355600"/>
              </a:tabLst>
            </a:pPr>
            <a:r>
              <a:rPr sz="3200">
                <a:latin typeface="MS Gothic"/>
                <a:cs typeface="MS Gothic"/>
              </a:rPr>
              <a:t>④</a:t>
            </a:r>
            <a:r>
              <a:rPr sz="3200" spc="-5">
                <a:latin typeface="宋体"/>
                <a:cs typeface="宋体"/>
              </a:rPr>
              <a:t>对受教育者身心两个方面全面而系统</a:t>
            </a:r>
            <a:r>
              <a:rPr sz="3200" spc="-15">
                <a:latin typeface="宋体"/>
                <a:cs typeface="宋体"/>
              </a:rPr>
              <a:t>的影响。</a:t>
            </a:r>
            <a:endParaRPr sz="32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4216400" cy="695960"/>
          </a:xfrm>
          <a:prstGeom prst="rect">
            <a:avLst/>
          </a:prstGeom>
        </p:spPr>
        <p:txBody>
          <a:bodyPr vert="horz" wrap="square" lIns="0" tIns="12700" rIns="0" bIns="0" rtlCol="0">
            <a:spAutoFit/>
          </a:bodyPr>
          <a:lstStyle/>
          <a:p>
            <a:pPr marL="12700">
              <a:lnSpc>
                <a:spcPct val="100000"/>
              </a:lnSpc>
              <a:spcBef>
                <a:spcPts val="100"/>
              </a:spcBef>
              <a:tabLst>
                <a:tab pos="1409065"/>
              </a:tabLst>
            </a:pPr>
            <a:r>
              <a:rPr/>
              <a:t>二</a:t>
            </a:r>
            <a:r>
              <a:rPr spc="-50"/>
              <a:t>、</a:t>
            </a:r>
            <a:r>
              <a:rPr/>
              <a:t>	教育的要</a:t>
            </a:r>
            <a:r>
              <a:rPr spc="-50"/>
              <a:t>素</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14</a:t>
            </a:fld>
          </a:p>
        </p:txBody>
      </p:sp>
      <p:sp>
        <p:nvSpPr>
          <p:cNvPr id="3" name="object 3"/>
          <p:cNvSpPr txBox="1">
            <a:spLocks noGrp="1"/>
          </p:cNvSpPr>
          <p:nvPr>
            <p:ph type="body" idx="1"/>
          </p:nvPr>
        </p:nvSpPr>
        <p:spPr>
          <a:prstGeom prst="rect">
            <a:avLst/>
          </a:prstGeom>
        </p:spPr>
        <p:txBody>
          <a:bodyPr vert="horz" wrap="square" lIns="0" tIns="55244" rIns="0" bIns="0" rtlCol="0">
            <a:spAutoFit/>
          </a:bodyPr>
          <a:lstStyle/>
          <a:p>
            <a:pPr marL="354965" indent="-342265">
              <a:lnSpc>
                <a:spcPct val="100000"/>
              </a:lnSpc>
              <a:spcBef>
                <a:spcPts val="434"/>
              </a:spcBef>
              <a:buClr>
                <a:srgbClr val="3333CC"/>
              </a:buClr>
              <a:buSzPct val="60714"/>
              <a:buFont typeface="Wingdings"/>
              <a:buChar char=""/>
              <a:tabLst>
                <a:tab pos="354965"/>
                <a:tab pos="355600"/>
              </a:tabLst>
            </a:pPr>
            <a:r>
              <a:rPr spc="-10"/>
              <a:t>三类基本要素：</a:t>
            </a:r>
          </a:p>
          <a:p>
            <a:pPr marL="354965" indent="-342265">
              <a:lnSpc>
                <a:spcPct val="100000"/>
              </a:lnSpc>
              <a:spcBef>
                <a:spcPts val="335"/>
              </a:spcBef>
              <a:buClr>
                <a:srgbClr val="3333CC"/>
              </a:buClr>
              <a:buSzPct val="60714"/>
              <a:buFont typeface="Wingdings"/>
              <a:buChar char=""/>
              <a:tabLst>
                <a:tab pos="354965"/>
                <a:tab pos="355600"/>
              </a:tabLst>
            </a:pPr>
            <a:r>
              <a:rPr spc="-20"/>
              <a:t>教育者</a:t>
            </a:r>
          </a:p>
          <a:p>
            <a:pPr marL="354965" indent="-342265">
              <a:lnSpc>
                <a:spcPct val="100000"/>
              </a:lnSpc>
              <a:spcBef>
                <a:spcPts val="335"/>
              </a:spcBef>
              <a:buClr>
                <a:srgbClr val="3333CC"/>
              </a:buClr>
              <a:buSzPct val="60714"/>
              <a:buFont typeface="Wingdings"/>
              <a:buChar char=""/>
              <a:tabLst>
                <a:tab pos="354965"/>
                <a:tab pos="355600"/>
              </a:tabLst>
            </a:pPr>
            <a:r>
              <a:rPr spc="-20"/>
              <a:t>学习者</a:t>
            </a:r>
          </a:p>
          <a:p>
            <a:pPr marL="354965" indent="-342265">
              <a:lnSpc>
                <a:spcPct val="100000"/>
              </a:lnSpc>
              <a:spcBef>
                <a:spcPts val="335"/>
              </a:spcBef>
              <a:buClr>
                <a:srgbClr val="3333CC"/>
              </a:buClr>
              <a:buSzPct val="60714"/>
              <a:buFont typeface="Wingdings"/>
              <a:buChar char=""/>
              <a:tabLst>
                <a:tab pos="354965"/>
                <a:tab pos="355600"/>
              </a:tabLst>
            </a:pPr>
            <a:r>
              <a:rPr spc="-15"/>
              <a:t>教育影响</a:t>
            </a:r>
          </a:p>
          <a:p>
            <a:pPr marL="355600" marR="5080" indent="-342900" algn="just">
              <a:lnSpc>
                <a:spcPts val="3020"/>
              </a:lnSpc>
              <a:spcBef>
                <a:spcPts val="720"/>
              </a:spcBef>
              <a:buClr>
                <a:srgbClr val="3333CC"/>
              </a:buClr>
              <a:buSzPct val="60714"/>
              <a:buFont typeface="Wingdings"/>
              <a:buChar char=""/>
              <a:tabLst>
                <a:tab pos="355600"/>
              </a:tabLst>
            </a:pPr>
            <a:r>
              <a:rPr spc="-5"/>
              <a:t>这三个要素相互独立又相互规定，构成了一个完整的教育实践活动系统。</a:t>
            </a:r>
          </a:p>
          <a:p>
            <a:pPr marL="355600" marR="5080" indent="-342900" algn="just">
              <a:lnSpc>
                <a:spcPts val="3020"/>
              </a:lnSpc>
              <a:spcBef>
                <a:spcPts val="680"/>
              </a:spcBef>
              <a:buClr>
                <a:srgbClr val="3333CC"/>
              </a:buClr>
              <a:buSzPct val="60714"/>
              <a:buFont typeface="Wingdings"/>
              <a:buChar char=""/>
              <a:tabLst>
                <a:tab pos="355600"/>
              </a:tabLst>
            </a:pPr>
            <a:r>
              <a:rPr spc="-5"/>
              <a:t>各个要素本身的变化，必然导致教育系统整体的变化不同教育要素变化及其组合方式，最终形成了多样的教育形态。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08393"/>
            <a:ext cx="1549400" cy="635000"/>
          </a:xfrm>
          <a:prstGeom prst="rect">
            <a:avLst/>
          </a:prstGeom>
        </p:spPr>
        <p:txBody>
          <a:bodyPr vert="horz" wrap="square" lIns="0" tIns="12700" rIns="0" bIns="0" rtlCol="0">
            <a:spAutoFit/>
          </a:bodyPr>
          <a:lstStyle/>
          <a:p>
            <a:pPr marL="12700">
              <a:lnSpc>
                <a:spcPct val="100000"/>
              </a:lnSpc>
              <a:spcBef>
                <a:spcPts val="100"/>
              </a:spcBef>
            </a:pPr>
            <a:r>
              <a:rPr sz="4000" spc="-20"/>
              <a:t>教育者</a:t>
            </a:r>
            <a:endParaRPr sz="40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15</a:t>
            </a:fld>
          </a:p>
        </p:txBody>
      </p:sp>
      <p:sp>
        <p:nvSpPr>
          <p:cNvPr id="3" name="object 3"/>
          <p:cNvSpPr txBox="1">
            <a:spLocks noGrp="1"/>
          </p:cNvSpPr>
          <p:nvPr>
            <p:ph type="body" idx="1"/>
          </p:nvPr>
        </p:nvSpPr>
        <p:spPr>
          <a:prstGeom prst="rect">
            <a:avLst/>
          </a:prstGeom>
        </p:spPr>
        <p:txBody>
          <a:bodyPr vert="horz" wrap="square" lIns="0" tIns="97096" rIns="0" bIns="0" rtlCol="0">
            <a:spAutoFit/>
          </a:bodyPr>
          <a:lstStyle/>
          <a:p>
            <a:pPr marL="355600" marR="5080" indent="-342900" algn="just">
              <a:lnSpc>
                <a:spcPct val="100000"/>
              </a:lnSpc>
              <a:spcBef>
                <a:spcPts val="100"/>
              </a:spcBef>
              <a:buClr>
                <a:srgbClr val="3333CC"/>
              </a:buClr>
              <a:buSzPct val="60714"/>
              <a:buFont typeface="Wingdings"/>
              <a:buChar char=""/>
              <a:tabLst>
                <a:tab pos="355600"/>
              </a:tabLst>
            </a:pPr>
            <a:r>
              <a:rPr spc="-5"/>
              <a:t>教育者：根据不同的教育定义会出现不同的“教育者”。但真正的教育者是能够在一定社会背景下促使个体社会化和个性化活动的人。</a:t>
            </a:r>
          </a:p>
          <a:p>
            <a:pPr marL="355600" marR="5080" indent="-342900" algn="just">
              <a:lnSpc>
                <a:spcPct val="100000"/>
              </a:lnSpc>
              <a:spcBef>
                <a:spcPts val="670"/>
              </a:spcBef>
              <a:buClr>
                <a:srgbClr val="3333CC"/>
              </a:buClr>
              <a:buSzPct val="60714"/>
              <a:buFont typeface="Wingdings"/>
              <a:buChar char=""/>
              <a:tabLst>
                <a:tab pos="355600"/>
              </a:tabLst>
            </a:pPr>
            <a:r>
              <a:rPr spc="-5"/>
              <a:t>教育者的特征：目的明确、教育责任感与使命感、有教育方法与知识等。</a:t>
            </a:r>
          </a:p>
          <a:p>
            <a:pPr marL="355600" marR="5080" indent="-342900" algn="just">
              <a:lnSpc>
                <a:spcPct val="100000"/>
              </a:lnSpc>
              <a:spcBef>
                <a:spcPts val="675"/>
              </a:spcBef>
              <a:buClr>
                <a:srgbClr val="3333CC"/>
              </a:buClr>
              <a:buSzPct val="60714"/>
              <a:buFont typeface="Wingdings"/>
              <a:buChar char=""/>
              <a:tabLst>
                <a:tab pos="355600"/>
              </a:tabLst>
            </a:pPr>
            <a:r>
              <a:rPr spc="-5"/>
              <a:t>所以，作为教育者与抚育者的家长是不同的，作为教育者与教书匠的教师是不同的。</a:t>
            </a:r>
          </a:p>
          <a:p>
            <a:pPr marL="367665">
              <a:lnSpc>
                <a:spcPct val="100000"/>
              </a:lnSpc>
              <a:spcBef>
                <a:spcPts val="520"/>
              </a:spcBef>
            </a:pPr>
            <a:r>
              <a:rPr spc="-5">
                <a:solidFill>
                  <a:srgbClr val="FF0000"/>
                </a:solidFill>
              </a:rPr>
              <a:t>教育者意味着一种资格、责任、使命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08393"/>
            <a:ext cx="1549400" cy="635000"/>
          </a:xfrm>
          <a:prstGeom prst="rect">
            <a:avLst/>
          </a:prstGeom>
        </p:spPr>
        <p:txBody>
          <a:bodyPr vert="horz" wrap="square" lIns="0" tIns="12700" rIns="0" bIns="0" rtlCol="0">
            <a:spAutoFit/>
          </a:bodyPr>
          <a:lstStyle/>
          <a:p>
            <a:pPr marL="12700">
              <a:lnSpc>
                <a:spcPct val="100000"/>
              </a:lnSpc>
              <a:spcBef>
                <a:spcPts val="100"/>
              </a:spcBef>
            </a:pPr>
            <a:r>
              <a:rPr sz="4000" spc="-20"/>
              <a:t>学习者</a:t>
            </a:r>
            <a:endParaRPr sz="40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16</a:t>
            </a:fld>
          </a:p>
        </p:txBody>
      </p:sp>
      <p:sp>
        <p:nvSpPr>
          <p:cNvPr id="3" name="object 3"/>
          <p:cNvSpPr txBox="1"/>
          <p:nvPr/>
        </p:nvSpPr>
        <p:spPr>
          <a:xfrm>
            <a:off x="1261428" y="2010726"/>
            <a:ext cx="7645400" cy="3997325"/>
          </a:xfrm>
          <a:prstGeom prst="rect">
            <a:avLst/>
          </a:prstGeom>
        </p:spPr>
        <p:txBody>
          <a:bodyPr vert="horz" wrap="square" lIns="0" tIns="34290" rIns="0" bIns="0" rtlCol="0">
            <a:spAutoFit/>
          </a:bodyPr>
          <a:lstStyle/>
          <a:p>
            <a:pPr marL="316865" marR="309880" indent="-304800">
              <a:lnSpc>
                <a:spcPct val="100000"/>
              </a:lnSpc>
              <a:spcBef>
                <a:spcPts val="270"/>
              </a:spcBef>
              <a:buClr>
                <a:srgbClr val="3333CC"/>
              </a:buClr>
              <a:buSzPct val="60416"/>
              <a:buFont typeface="Wingdings"/>
              <a:buChar char=""/>
              <a:tabLst>
                <a:tab pos="354965"/>
                <a:tab pos="355600"/>
              </a:tabLst>
            </a:pPr>
            <a:r>
              <a:rPr/>
              <a:t>	</a:t>
            </a:r>
            <a:r>
              <a:rPr sz="2400" spc="-5">
                <a:latin typeface="宋体"/>
                <a:cs typeface="宋体"/>
              </a:rPr>
              <a:t>学习者不同于“受教育者”和“学生”两个概念。一般意义上，教育活动的第二个基本要素被称为“受教育者”、“学生”。这里使用“学习者”。</a:t>
            </a:r>
            <a:endParaRPr sz="2400">
              <a:latin typeface="宋体"/>
              <a:cs typeface="宋体"/>
            </a:endParaRPr>
          </a:p>
          <a:p>
            <a:pPr marL="355600" marR="271780" indent="-342900" algn="just">
              <a:lnSpc>
                <a:spcPts val="2590"/>
              </a:lnSpc>
              <a:spcBef>
                <a:spcPts val="615"/>
              </a:spcBef>
              <a:buClr>
                <a:srgbClr val="3333CC"/>
              </a:buClr>
              <a:buSzPct val="60416"/>
              <a:buFont typeface="Wingdings"/>
              <a:buChar char=""/>
              <a:tabLst>
                <a:tab pos="355600"/>
              </a:tabLst>
            </a:pPr>
            <a:r>
              <a:rPr sz="2400" spc="-5">
                <a:latin typeface="宋体"/>
                <a:cs typeface="宋体"/>
              </a:rPr>
              <a:t>原因在于受教育者是把教育对象看成被动的人；学生概念则把教育对象的范围限定起来了。</a:t>
            </a:r>
            <a:endParaRPr sz="2400">
              <a:latin typeface="宋体"/>
              <a:cs typeface="宋体"/>
            </a:endParaRPr>
          </a:p>
          <a:p>
            <a:pPr marL="355600" marR="271780" indent="-342900" algn="just">
              <a:lnSpc>
                <a:spcPts val="2590"/>
              </a:lnSpc>
              <a:spcBef>
                <a:spcPts val="580"/>
              </a:spcBef>
              <a:buClr>
                <a:srgbClr val="3333CC"/>
              </a:buClr>
              <a:buSzPct val="60416"/>
              <a:buFont typeface="Wingdings"/>
              <a:buChar char=""/>
              <a:tabLst>
                <a:tab pos="355600"/>
              </a:tabLst>
            </a:pPr>
            <a:r>
              <a:rPr sz="2400" spc="-5">
                <a:latin typeface="宋体"/>
                <a:cs typeface="宋体"/>
              </a:rPr>
              <a:t>学习者的特征：学习目的各不相同；各种背景与学习风格不同；遭遇的学习困难各不相同；自我认识、反思能力、学习效率各不相同等。</a:t>
            </a:r>
            <a:endParaRPr sz="2400">
              <a:latin typeface="宋体"/>
              <a:cs typeface="宋体"/>
            </a:endParaRPr>
          </a:p>
          <a:p>
            <a:pPr marL="355600" marR="5080" indent="-342900">
              <a:lnSpc>
                <a:spcPts val="2590"/>
              </a:lnSpc>
              <a:spcBef>
                <a:spcPts val="580"/>
              </a:spcBef>
            </a:pPr>
            <a:r>
              <a:rPr sz="2400" spc="-5">
                <a:solidFill>
                  <a:srgbClr val="FF0000"/>
                </a:solidFill>
                <a:latin typeface="宋体"/>
                <a:cs typeface="宋体"/>
              </a:rPr>
              <a:t>总之：学习者是在教育活动的共性中体现出各自个性的。在这一意义上，对学习者个性的把握，往往决定着教</a:t>
            </a:r>
            <a:r>
              <a:rPr sz="2400" spc="-10">
                <a:solidFill>
                  <a:srgbClr val="FF0000"/>
                </a:solidFill>
                <a:latin typeface="宋体"/>
                <a:cs typeface="宋体"/>
              </a:rPr>
              <a:t>育的成效。</a:t>
            </a:r>
            <a:endParaRPr sz="24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08393"/>
            <a:ext cx="2057400" cy="635000"/>
          </a:xfrm>
          <a:prstGeom prst="rect">
            <a:avLst/>
          </a:prstGeom>
        </p:spPr>
        <p:txBody>
          <a:bodyPr vert="horz" wrap="square" lIns="0" tIns="12700" rIns="0" bIns="0" rtlCol="0">
            <a:spAutoFit/>
          </a:bodyPr>
          <a:lstStyle/>
          <a:p>
            <a:pPr marL="12700">
              <a:lnSpc>
                <a:spcPct val="100000"/>
              </a:lnSpc>
              <a:spcBef>
                <a:spcPts val="100"/>
              </a:spcBef>
            </a:pPr>
            <a:r>
              <a:rPr sz="4000" spc="-15"/>
              <a:t>教育影响</a:t>
            </a:r>
            <a:endParaRPr sz="40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17</a:t>
            </a:fld>
          </a:p>
        </p:txBody>
      </p:sp>
      <p:sp>
        <p:nvSpPr>
          <p:cNvPr id="3" name="object 3"/>
          <p:cNvSpPr txBox="1"/>
          <p:nvPr/>
        </p:nvSpPr>
        <p:spPr>
          <a:xfrm>
            <a:off x="1261428" y="2003520"/>
            <a:ext cx="7378700" cy="3667125"/>
          </a:xfrm>
          <a:prstGeom prst="rect">
            <a:avLst/>
          </a:prstGeom>
        </p:spPr>
        <p:txBody>
          <a:bodyPr vert="horz" wrap="square" lIns="0" tIns="69215" rIns="0" bIns="0" rtlCol="0">
            <a:spAutoFit/>
          </a:bodyPr>
          <a:lstStyle/>
          <a:p>
            <a:pPr marL="355600" indent="-342900" algn="just">
              <a:lnSpc>
                <a:spcPct val="100000"/>
              </a:lnSpc>
              <a:spcBef>
                <a:spcPts val="545"/>
              </a:spcBef>
              <a:buClr>
                <a:srgbClr val="3333CC"/>
              </a:buClr>
              <a:buSzPct val="60416"/>
              <a:buFont typeface="Wingdings"/>
              <a:buChar char=""/>
              <a:tabLst>
                <a:tab pos="355600"/>
              </a:tabLst>
            </a:pPr>
            <a:r>
              <a:rPr sz="2400" spc="-15">
                <a:latin typeface="宋体"/>
                <a:cs typeface="宋体"/>
              </a:rPr>
              <a:t>教育影响</a:t>
            </a:r>
            <a:endParaRPr sz="2400">
              <a:latin typeface="宋体"/>
              <a:cs typeface="宋体"/>
            </a:endParaRPr>
          </a:p>
          <a:p>
            <a:pPr marL="355600" marR="5080" indent="-38100" algn="just">
              <a:lnSpc>
                <a:spcPct val="102200"/>
              </a:lnSpc>
              <a:spcBef>
                <a:spcPts val="385"/>
              </a:spcBef>
            </a:pPr>
            <a:r>
              <a:rPr sz="2400" spc="-5">
                <a:latin typeface="宋体"/>
                <a:cs typeface="宋体"/>
              </a:rPr>
              <a:t>教育活动中教育者作用于学习者的全部信息，包括了信息的内容、信息选择、传递和反馈的形式。教育影响是内容和形式的统一。</a:t>
            </a:r>
            <a:endParaRPr sz="2400">
              <a:latin typeface="宋体"/>
              <a:cs typeface="宋体"/>
            </a:endParaRPr>
          </a:p>
          <a:p>
            <a:pPr marL="355600" marR="43815" indent="-342900">
              <a:lnSpc>
                <a:spcPct val="100000"/>
              </a:lnSpc>
              <a:spcBef>
                <a:spcPts val="575"/>
              </a:spcBef>
            </a:pPr>
            <a:r>
              <a:rPr sz="2400" spc="-5">
                <a:latin typeface="宋体"/>
                <a:cs typeface="宋体"/>
              </a:rPr>
              <a:t>从内容上看：就是教育材料、教育内容或教科书、有意识营造的学校文化等。</a:t>
            </a:r>
            <a:endParaRPr sz="2400">
              <a:latin typeface="宋体"/>
              <a:cs typeface="宋体"/>
            </a:endParaRPr>
          </a:p>
          <a:p>
            <a:pPr marL="12700">
              <a:lnSpc>
                <a:spcPct val="100000"/>
              </a:lnSpc>
              <a:spcBef>
                <a:spcPts val="575"/>
              </a:spcBef>
            </a:pPr>
            <a:r>
              <a:rPr sz="2400" spc="-5">
                <a:latin typeface="宋体"/>
                <a:cs typeface="宋体"/>
              </a:rPr>
              <a:t>从形式上看：就是教育手段、方法、组织形式等。</a:t>
            </a:r>
            <a:endParaRPr sz="2400">
              <a:latin typeface="宋体"/>
              <a:cs typeface="宋体"/>
            </a:endParaRPr>
          </a:p>
          <a:p>
            <a:pPr marL="355600" marR="43815" indent="-342900">
              <a:lnSpc>
                <a:spcPct val="100000"/>
              </a:lnSpc>
              <a:spcBef>
                <a:spcPts val="575"/>
              </a:spcBef>
            </a:pPr>
            <a:r>
              <a:rPr sz="2400" spc="-5">
                <a:latin typeface="宋体"/>
                <a:cs typeface="宋体"/>
              </a:rPr>
              <a:t>正是教育内容和形式的统一所构成的教育影响，使得教育活动区别于其他产生教育影响的各种社会活动。</a:t>
            </a:r>
            <a:endParaRPr sz="24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5892800" cy="695960"/>
          </a:xfrm>
          <a:prstGeom prst="rect">
            <a:avLst/>
          </a:prstGeom>
        </p:spPr>
        <p:txBody>
          <a:bodyPr vert="horz" wrap="square" lIns="0" tIns="12700" rIns="0" bIns="0" rtlCol="0">
            <a:spAutoFit/>
          </a:bodyPr>
          <a:lstStyle/>
          <a:p>
            <a:pPr marL="12700">
              <a:lnSpc>
                <a:spcPct val="100000"/>
              </a:lnSpc>
              <a:spcBef>
                <a:spcPts val="100"/>
              </a:spcBef>
              <a:tabLst>
                <a:tab pos="1409065"/>
              </a:tabLst>
            </a:pPr>
            <a:r>
              <a:rPr/>
              <a:t>三</a:t>
            </a:r>
            <a:r>
              <a:rPr spc="-50"/>
              <a:t>、</a:t>
            </a:r>
            <a:r>
              <a:rPr/>
              <a:t>	教育的起源与发</a:t>
            </a:r>
            <a:r>
              <a:rPr spc="-50"/>
              <a:t>展</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18</a:t>
            </a:fld>
          </a:p>
        </p:txBody>
      </p:sp>
      <p:sp>
        <p:nvSpPr>
          <p:cNvPr id="3" name="object 3"/>
          <p:cNvSpPr txBox="1"/>
          <p:nvPr/>
        </p:nvSpPr>
        <p:spPr>
          <a:xfrm>
            <a:off x="1261428" y="1977447"/>
            <a:ext cx="7277100" cy="3926840"/>
          </a:xfrm>
          <a:prstGeom prst="rect">
            <a:avLst/>
          </a:prstGeom>
        </p:spPr>
        <p:txBody>
          <a:bodyPr vert="horz" wrap="square" lIns="0" tIns="60960" rIns="0" bIns="0" rtlCol="0">
            <a:spAutoFit/>
          </a:bodyPr>
          <a:lstStyle/>
          <a:p>
            <a:pPr marL="355600" indent="-342900" algn="just">
              <a:lnSpc>
                <a:spcPct val="100000"/>
              </a:lnSpc>
              <a:spcBef>
                <a:spcPts val="480"/>
              </a:spcBef>
              <a:buClr>
                <a:srgbClr val="3333CC"/>
              </a:buClr>
              <a:buSzPct val="60937"/>
              <a:buFont typeface="Wingdings"/>
              <a:buChar char=""/>
              <a:tabLst>
                <a:tab pos="355600"/>
              </a:tabLst>
            </a:pPr>
            <a:r>
              <a:rPr sz="3200" spc="-10">
                <a:latin typeface="宋体"/>
                <a:cs typeface="宋体"/>
              </a:rPr>
              <a:t>教育的神话起源说</a:t>
            </a:r>
            <a:endParaRPr sz="3200">
              <a:latin typeface="宋体"/>
              <a:cs typeface="宋体"/>
            </a:endParaRPr>
          </a:p>
          <a:p>
            <a:pPr marL="355600" marR="5080" indent="-342900" algn="just">
              <a:lnSpc>
                <a:spcPts val="3460"/>
              </a:lnSpc>
              <a:spcBef>
                <a:spcPts val="820"/>
              </a:spcBef>
              <a:buClr>
                <a:srgbClr val="3333CC"/>
              </a:buClr>
              <a:buSzPct val="60937"/>
              <a:buFont typeface="Wingdings"/>
              <a:buChar char=""/>
              <a:tabLst>
                <a:tab pos="355600"/>
              </a:tabLst>
            </a:pPr>
            <a:r>
              <a:rPr sz="3200" spc="-5">
                <a:latin typeface="宋体"/>
                <a:cs typeface="宋体"/>
              </a:rPr>
              <a:t>教育的生物起源说：教育学史上第一个起源说。代表人物：法国勒图尔诺《人</a:t>
            </a:r>
            <a:r>
              <a:rPr sz="3200">
                <a:latin typeface="宋体"/>
                <a:cs typeface="宋体"/>
              </a:rPr>
              <a:t>类各种人种的教育演化》（1900）</a:t>
            </a:r>
            <a:r>
              <a:rPr sz="3200" spc="-25">
                <a:latin typeface="宋体"/>
                <a:cs typeface="宋体"/>
              </a:rPr>
              <a:t>、英</a:t>
            </a:r>
            <a:r>
              <a:rPr sz="3200" spc="-5">
                <a:latin typeface="宋体"/>
                <a:cs typeface="宋体"/>
              </a:rPr>
              <a:t>国沛西.能《教育原理》。</a:t>
            </a:r>
            <a:endParaRPr sz="3200">
              <a:latin typeface="宋体"/>
              <a:cs typeface="宋体"/>
            </a:endParaRPr>
          </a:p>
          <a:p>
            <a:pPr marL="355600" marR="5080" indent="-342900" algn="just">
              <a:lnSpc>
                <a:spcPts val="3460"/>
              </a:lnSpc>
              <a:spcBef>
                <a:spcPts val="750"/>
              </a:spcBef>
              <a:buClr>
                <a:srgbClr val="3333CC"/>
              </a:buClr>
              <a:buSzPct val="60937"/>
              <a:buFont typeface="Wingdings"/>
              <a:buChar char=""/>
              <a:tabLst>
                <a:tab pos="355600"/>
              </a:tabLst>
            </a:pPr>
            <a:r>
              <a:rPr sz="3200" spc="-5">
                <a:latin typeface="宋体"/>
                <a:cs typeface="宋体"/>
              </a:rPr>
              <a:t>教育的心理起源说：强调儿童对成人的无意识模仿。美国孟禄。</a:t>
            </a:r>
            <a:endParaRPr sz="3200">
              <a:latin typeface="宋体"/>
              <a:cs typeface="宋体"/>
            </a:endParaRPr>
          </a:p>
          <a:p>
            <a:pPr marL="355600" indent="-342900" algn="just">
              <a:lnSpc>
                <a:spcPct val="100000"/>
              </a:lnSpc>
              <a:spcBef>
                <a:spcPts val="330"/>
              </a:spcBef>
              <a:buClr>
                <a:srgbClr val="3333CC"/>
              </a:buClr>
              <a:buSzPct val="60937"/>
              <a:buFont typeface="Wingdings"/>
              <a:buChar char=""/>
              <a:tabLst>
                <a:tab pos="355600"/>
              </a:tabLst>
            </a:pPr>
            <a:r>
              <a:rPr sz="3200">
                <a:latin typeface="宋体"/>
                <a:cs typeface="宋体"/>
              </a:rPr>
              <a:t>教育的劳动起源说（社会起源说</a:t>
            </a:r>
            <a:r>
              <a:rPr sz="3200" spc="-50">
                <a:latin typeface="宋体"/>
                <a:cs typeface="宋体"/>
              </a:rPr>
              <a:t>）</a:t>
            </a:r>
            <a:endParaRPr sz="32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b="1" spc="-10">
                <a:latin typeface="Microsoft JhengHei"/>
                <a:cs typeface="Microsoft JhengHei"/>
              </a:rPr>
              <a:t>教育的发展</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19</a:t>
            </a:fld>
          </a:p>
        </p:txBody>
      </p:sp>
      <p:sp>
        <p:nvSpPr>
          <p:cNvPr id="3" name="object 3"/>
          <p:cNvSpPr txBox="1"/>
          <p:nvPr/>
        </p:nvSpPr>
        <p:spPr>
          <a:xfrm>
            <a:off x="1261428" y="1995769"/>
            <a:ext cx="7378700" cy="3683000"/>
          </a:xfrm>
          <a:prstGeom prst="rect">
            <a:avLst/>
          </a:prstGeom>
        </p:spPr>
        <p:txBody>
          <a:bodyPr vert="horz" wrap="square" lIns="0" tIns="48895" rIns="0" bIns="0" rtlCol="0">
            <a:spAutoFit/>
          </a:bodyPr>
          <a:lstStyle/>
          <a:p>
            <a:pPr marL="354965" indent="-342265">
              <a:lnSpc>
                <a:spcPct val="100000"/>
              </a:lnSpc>
              <a:spcBef>
                <a:spcPts val="385"/>
              </a:spcBef>
              <a:buClr>
                <a:srgbClr val="3333CC"/>
              </a:buClr>
              <a:buSzPct val="60416"/>
              <a:buFont typeface="Wingdings"/>
              <a:buChar char=""/>
              <a:tabLst>
                <a:tab pos="354965"/>
                <a:tab pos="355600"/>
              </a:tabLst>
            </a:pPr>
            <a:r>
              <a:rPr sz="2400" b="1" spc="-5">
                <a:latin typeface="Microsoft JhengHei"/>
                <a:cs typeface="Microsoft JhengHei"/>
              </a:rPr>
              <a:t>教育的发展可从教育发展的不同形态来分析。</a:t>
            </a:r>
            <a:endParaRPr sz="2400">
              <a:latin typeface="Microsoft JhengHei"/>
              <a:cs typeface="Microsoft JhengHei"/>
            </a:endParaRPr>
          </a:p>
          <a:p>
            <a:pPr marL="355600" marR="43180" indent="-342900">
              <a:lnSpc>
                <a:spcPts val="2590"/>
              </a:lnSpc>
              <a:spcBef>
                <a:spcPts val="615"/>
              </a:spcBef>
            </a:pPr>
            <a:r>
              <a:rPr sz="2400" b="1">
                <a:solidFill>
                  <a:srgbClr val="FF0066"/>
                </a:solidFill>
                <a:latin typeface="Microsoft JhengHei"/>
                <a:cs typeface="Microsoft JhengHei"/>
              </a:rPr>
              <a:t>教育的形态</a:t>
            </a:r>
            <a:r>
              <a:rPr sz="2400" b="1" spc="-5">
                <a:latin typeface="Microsoft JhengHei"/>
                <a:cs typeface="Microsoft JhengHei"/>
              </a:rPr>
              <a:t>是指由教育三个基本要素所构成的教育系统在不同时空背景下的变化形式。</a:t>
            </a:r>
            <a:endParaRPr sz="2400">
              <a:latin typeface="Microsoft JhengHei"/>
              <a:cs typeface="Microsoft JhengHei"/>
            </a:endParaRPr>
          </a:p>
          <a:p>
            <a:pPr marL="355600" marR="5080" indent="-342900" algn="just">
              <a:lnSpc>
                <a:spcPts val="2590"/>
              </a:lnSpc>
              <a:spcBef>
                <a:spcPts val="580"/>
              </a:spcBef>
              <a:buClr>
                <a:srgbClr val="3333CC"/>
              </a:buClr>
              <a:buSzPct val="60416"/>
              <a:buFont typeface="Wingdings"/>
              <a:buChar char=""/>
              <a:tabLst>
                <a:tab pos="355600"/>
              </a:tabLst>
            </a:pPr>
            <a:r>
              <a:rPr sz="2400" b="1" spc="-5">
                <a:latin typeface="Microsoft JhengHei"/>
                <a:cs typeface="Microsoft JhengHei"/>
              </a:rPr>
              <a:t>从教育系统自身的标准出发，可划分为“非制度化的教育”与“制度化的教育”。</a:t>
            </a:r>
            <a:endParaRPr sz="2400">
              <a:latin typeface="Microsoft JhengHei"/>
              <a:cs typeface="Microsoft JhengHei"/>
            </a:endParaRPr>
          </a:p>
          <a:p>
            <a:pPr marL="355600" marR="5080" indent="-342900" algn="just">
              <a:lnSpc>
                <a:spcPts val="2590"/>
              </a:lnSpc>
              <a:spcBef>
                <a:spcPts val="580"/>
              </a:spcBef>
              <a:buClr>
                <a:srgbClr val="3333CC"/>
              </a:buClr>
              <a:buSzPct val="60416"/>
              <a:buFont typeface="Wingdings"/>
              <a:buChar char=""/>
              <a:tabLst>
                <a:tab pos="355600"/>
              </a:tabLst>
            </a:pPr>
            <a:r>
              <a:rPr sz="2400" b="1" spc="-5">
                <a:latin typeface="Microsoft JhengHei"/>
                <a:cs typeface="Microsoft JhengHei"/>
              </a:rPr>
              <a:t>从教育系统所赖以运行的场所或空间标准出发，可划分为“家庭教育”、“学校教育”与“社会教育”。</a:t>
            </a:r>
            <a:endParaRPr sz="2400">
              <a:latin typeface="Microsoft JhengHei"/>
              <a:cs typeface="Microsoft JhengHei"/>
            </a:endParaRPr>
          </a:p>
          <a:p>
            <a:pPr marL="355600" marR="5080" indent="-342900" algn="just">
              <a:lnSpc>
                <a:spcPts val="2590"/>
              </a:lnSpc>
              <a:spcBef>
                <a:spcPts val="580"/>
              </a:spcBef>
              <a:buClr>
                <a:srgbClr val="3333CC"/>
              </a:buClr>
              <a:buSzPct val="60416"/>
              <a:buFont typeface="Wingdings"/>
              <a:buChar char=""/>
              <a:tabLst>
                <a:tab pos="355600"/>
              </a:tabLst>
            </a:pPr>
            <a:r>
              <a:rPr sz="2400" b="1" spc="-5">
                <a:latin typeface="Microsoft JhengHei"/>
                <a:cs typeface="Microsoft JhengHei"/>
              </a:rPr>
              <a:t>从教育系统赖以运行的时间标准以及社会形态出发，可划分为“农业社会的教育”、“工业社会的教育”与“信息社会的教育”。</a:t>
            </a:r>
            <a:endParaRPr sz="2400">
              <a:latin typeface="Microsoft JhengHei"/>
              <a:cs typeface="Microsoft JhengHei"/>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67765"/>
            <a:ext cx="5969000" cy="574040"/>
          </a:xfrm>
          <a:prstGeom prst="rect">
            <a:avLst/>
          </a:prstGeom>
        </p:spPr>
        <p:txBody>
          <a:bodyPr vert="horz" wrap="square" lIns="0" tIns="12700" rIns="0" bIns="0" rtlCol="0">
            <a:spAutoFit/>
          </a:bodyPr>
          <a:lstStyle/>
          <a:p>
            <a:pPr marL="12700">
              <a:lnSpc>
                <a:spcPct val="100000"/>
              </a:lnSpc>
              <a:spcBef>
                <a:spcPts val="100"/>
              </a:spcBef>
            </a:pPr>
            <a:r>
              <a:rPr sz="3600" b="1" spc="-5">
                <a:latin typeface="Microsoft JhengHei"/>
                <a:cs typeface="Microsoft JhengHei"/>
              </a:rPr>
              <a:t>非制度化教育与制度化的教育</a:t>
            </a:r>
            <a:endParaRPr sz="360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20</a:t>
            </a:fld>
          </a:p>
        </p:txBody>
      </p:sp>
      <p:sp>
        <p:nvSpPr>
          <p:cNvPr id="3" name="object 3"/>
          <p:cNvSpPr txBox="1"/>
          <p:nvPr/>
        </p:nvSpPr>
        <p:spPr>
          <a:xfrm>
            <a:off x="1261428" y="1986608"/>
            <a:ext cx="7835900" cy="3055620"/>
          </a:xfrm>
          <a:prstGeom prst="rect">
            <a:avLst/>
          </a:prstGeom>
        </p:spPr>
        <p:txBody>
          <a:bodyPr vert="horz" wrap="square" lIns="0" tIns="55244" rIns="0" bIns="0" rtlCol="0">
            <a:spAutoFit/>
          </a:bodyPr>
          <a:lstStyle/>
          <a:p>
            <a:pPr marL="12700">
              <a:lnSpc>
                <a:spcPct val="100000"/>
              </a:lnSpc>
              <a:spcBef>
                <a:spcPts val="434"/>
              </a:spcBef>
            </a:pPr>
            <a:r>
              <a:rPr sz="2800" spc="-5">
                <a:latin typeface="宋体"/>
                <a:cs typeface="宋体"/>
              </a:rPr>
              <a:t>根据教育的形式化程度：</a:t>
            </a:r>
            <a:endParaRPr sz="2800">
              <a:latin typeface="宋体"/>
              <a:cs typeface="宋体"/>
            </a:endParaRPr>
          </a:p>
          <a:p>
            <a:pPr marL="354965" marR="5080" indent="-342265">
              <a:lnSpc>
                <a:spcPts val="3020"/>
              </a:lnSpc>
              <a:spcBef>
                <a:spcPts val="720"/>
              </a:spcBef>
              <a:buClr>
                <a:srgbClr val="3333CC"/>
              </a:buClr>
              <a:buSzPct val="60714"/>
              <a:buFont typeface="Wingdings"/>
              <a:buChar char=""/>
              <a:tabLst>
                <a:tab pos="354965"/>
                <a:tab pos="355600"/>
              </a:tabLst>
            </a:pPr>
            <a:r>
              <a:rPr sz="2800" spc="-5">
                <a:latin typeface="宋体"/>
                <a:cs typeface="宋体"/>
              </a:rPr>
              <a:t>非制度化教育：没有形成相对独立的教育形式</a:t>
            </a:r>
            <a:r>
              <a:rPr sz="2800" spc="-50">
                <a:latin typeface="宋体"/>
                <a:cs typeface="宋体"/>
              </a:rPr>
              <a:t> </a:t>
            </a:r>
            <a:r>
              <a:rPr sz="2800" spc="-5">
                <a:latin typeface="宋体"/>
                <a:cs typeface="宋体"/>
              </a:rPr>
              <a:t>的教育。学校产生以前的教育活动。这种教育</a:t>
            </a:r>
            <a:r>
              <a:rPr sz="2800" spc="-50">
                <a:latin typeface="宋体"/>
                <a:cs typeface="宋体"/>
              </a:rPr>
              <a:t> </a:t>
            </a:r>
            <a:r>
              <a:rPr sz="2800" spc="-5">
                <a:latin typeface="宋体"/>
                <a:cs typeface="宋体"/>
              </a:rPr>
              <a:t>是与社会生产、生活高度一体化的。当前也有。</a:t>
            </a:r>
            <a:endParaRPr sz="2800">
              <a:latin typeface="宋体"/>
              <a:cs typeface="宋体"/>
            </a:endParaRPr>
          </a:p>
          <a:p>
            <a:pPr marL="354965" marR="360680" indent="-342265">
              <a:lnSpc>
                <a:spcPts val="3020"/>
              </a:lnSpc>
              <a:spcBef>
                <a:spcPts val="685"/>
              </a:spcBef>
              <a:buClr>
                <a:srgbClr val="3333CC"/>
              </a:buClr>
              <a:buSzPct val="60714"/>
              <a:buFont typeface="Wingdings"/>
              <a:buChar char=""/>
              <a:tabLst>
                <a:tab pos="354965"/>
                <a:tab pos="355600"/>
              </a:tabLst>
            </a:pPr>
            <a:r>
              <a:rPr sz="2800" spc="-5">
                <a:latin typeface="宋体"/>
                <a:cs typeface="宋体"/>
              </a:rPr>
              <a:t>制度化教育：由专门教育人员、机构及其运行制度所构成的教育形态。</a:t>
            </a:r>
            <a:endParaRPr sz="2800">
              <a:latin typeface="宋体"/>
              <a:cs typeface="宋体"/>
            </a:endParaRPr>
          </a:p>
          <a:p>
            <a:pPr marL="354965" indent="-342265">
              <a:lnSpc>
                <a:spcPct val="100000"/>
              </a:lnSpc>
              <a:spcBef>
                <a:spcPts val="295"/>
              </a:spcBef>
              <a:buClr>
                <a:srgbClr val="3333CC"/>
              </a:buClr>
              <a:buSzPct val="60714"/>
              <a:buFont typeface="Wingdings"/>
              <a:buChar char=""/>
              <a:tabLst>
                <a:tab pos="354965"/>
                <a:tab pos="355600"/>
              </a:tabLst>
            </a:pPr>
            <a:r>
              <a:rPr sz="2800">
                <a:latin typeface="宋体"/>
                <a:cs typeface="宋体"/>
              </a:rPr>
              <a:t>制度化教育形态就是</a:t>
            </a:r>
            <a:r>
              <a:rPr sz="2800" b="1" u="heavy">
                <a:uFill>
                  <a:solidFill>
                    <a:srgbClr val="000000"/>
                  </a:solidFill>
                </a:uFill>
                <a:latin typeface="Microsoft JhengHei"/>
                <a:cs typeface="Microsoft JhengHei"/>
              </a:rPr>
              <a:t>学校</a:t>
            </a:r>
            <a:r>
              <a:rPr sz="2800" spc="-20">
                <a:latin typeface="宋体"/>
                <a:cs typeface="宋体"/>
              </a:rPr>
              <a:t>的产生</a:t>
            </a:r>
            <a:endParaRPr sz="28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2061844"/>
            <a:ext cx="7835900" cy="3695700"/>
          </a:xfrm>
          <a:prstGeom prst="rect">
            <a:avLst/>
          </a:prstGeom>
        </p:spPr>
        <p:txBody>
          <a:bodyPr vert="horz" wrap="square" lIns="0" tIns="12700" rIns="0" bIns="0" rtlCol="0">
            <a:spAutoFit/>
          </a:bodyPr>
          <a:lstStyle/>
          <a:p>
            <a:pPr marL="354965" marR="5080" indent="-342265">
              <a:lnSpc>
                <a:spcPct val="100000"/>
              </a:lnSpc>
              <a:spcBef>
                <a:spcPts val="100"/>
              </a:spcBef>
              <a:buClr>
                <a:srgbClr val="3333CC"/>
              </a:buClr>
              <a:buSzPct val="60714"/>
              <a:buFont typeface="Wingdings"/>
              <a:buChar char=""/>
              <a:tabLst>
                <a:tab pos="354965"/>
                <a:tab pos="355600"/>
              </a:tabLst>
            </a:pPr>
            <a:r>
              <a:rPr sz="2800" spc="-5">
                <a:latin typeface="宋体"/>
                <a:cs typeface="宋体"/>
              </a:rPr>
              <a:t>古代学校的产生。人类最早的学校出现在公元</a:t>
            </a:r>
            <a:r>
              <a:rPr sz="2800" spc="-50">
                <a:latin typeface="宋体"/>
                <a:cs typeface="宋体"/>
              </a:rPr>
              <a:t> </a:t>
            </a:r>
            <a:r>
              <a:rPr sz="2800">
                <a:latin typeface="宋体"/>
                <a:cs typeface="宋体"/>
              </a:rPr>
              <a:t>前2500年的埃及。我国是公元前1000</a:t>
            </a:r>
            <a:r>
              <a:rPr sz="2800" spc="-10">
                <a:latin typeface="宋体"/>
                <a:cs typeface="宋体"/>
              </a:rPr>
              <a:t>多年的夏、商、周“三代”。</a:t>
            </a:r>
            <a:endParaRPr sz="2800">
              <a:latin typeface="宋体"/>
              <a:cs typeface="宋体"/>
            </a:endParaRPr>
          </a:p>
          <a:p>
            <a:pPr marL="354965" indent="-342265">
              <a:lnSpc>
                <a:spcPct val="100000"/>
              </a:lnSpc>
              <a:spcBef>
                <a:spcPts val="570"/>
              </a:spcBef>
              <a:buClr>
                <a:srgbClr val="3333CC"/>
              </a:buClr>
              <a:buSzPct val="60714"/>
              <a:buFont typeface="Wingdings"/>
              <a:buChar char=""/>
              <a:tabLst>
                <a:tab pos="354965"/>
                <a:tab pos="355600"/>
              </a:tabLst>
            </a:pPr>
            <a:r>
              <a:rPr sz="2800">
                <a:latin typeface="Tahoma"/>
                <a:cs typeface="Tahoma"/>
              </a:rPr>
              <a:t>“</a:t>
            </a:r>
            <a:r>
              <a:rPr sz="2800">
                <a:latin typeface="宋体"/>
                <a:cs typeface="宋体"/>
              </a:rPr>
              <a:t>夏曰校、殷曰序、周曰庠，学则三代共之</a:t>
            </a:r>
            <a:r>
              <a:rPr sz="2800" spc="-50">
                <a:latin typeface="Tahoma"/>
                <a:cs typeface="Tahoma"/>
              </a:rPr>
              <a:t>”</a:t>
            </a:r>
            <a:endParaRPr sz="2800">
              <a:latin typeface="Tahoma"/>
              <a:cs typeface="Tahoma"/>
            </a:endParaRPr>
          </a:p>
          <a:p>
            <a:pPr marL="354965" marR="5080" indent="-342265">
              <a:lnSpc>
                <a:spcPct val="100000"/>
              </a:lnSpc>
              <a:spcBef>
                <a:spcPts val="770"/>
              </a:spcBef>
              <a:buClr>
                <a:srgbClr val="3333CC"/>
              </a:buClr>
              <a:buSzPct val="60714"/>
              <a:buFont typeface="Wingdings"/>
              <a:buChar char=""/>
              <a:tabLst>
                <a:tab pos="354965"/>
                <a:tab pos="355600"/>
              </a:tabLst>
            </a:pPr>
            <a:r>
              <a:rPr sz="2800" spc="-5">
                <a:latin typeface="宋体"/>
                <a:cs typeface="宋体"/>
              </a:rPr>
              <a:t>封建社会：汉代太学；南朝的儒学馆、史学馆</a:t>
            </a:r>
            <a:r>
              <a:rPr sz="2800" spc="-50">
                <a:latin typeface="宋体"/>
                <a:cs typeface="宋体"/>
              </a:rPr>
              <a:t> </a:t>
            </a:r>
            <a:r>
              <a:rPr sz="2800" spc="-5">
                <a:latin typeface="宋体"/>
                <a:cs typeface="宋体"/>
              </a:rPr>
              <a:t>等；唐朝的二馆六学；宋代以后又出现的书院。</a:t>
            </a:r>
            <a:endParaRPr sz="2800">
              <a:latin typeface="宋体"/>
              <a:cs typeface="宋体"/>
            </a:endParaRPr>
          </a:p>
          <a:p>
            <a:pPr marL="354965" marR="360680" indent="-342265">
              <a:lnSpc>
                <a:spcPct val="100000"/>
              </a:lnSpc>
              <a:spcBef>
                <a:spcPts val="675"/>
              </a:spcBef>
              <a:buClr>
                <a:srgbClr val="3333CC"/>
              </a:buClr>
              <a:buSzPct val="60714"/>
              <a:buFont typeface="Wingdings"/>
              <a:buChar char=""/>
              <a:tabLst>
                <a:tab pos="354965"/>
                <a:tab pos="355600"/>
              </a:tabLst>
            </a:pPr>
            <a:r>
              <a:rPr sz="2800" spc="-5">
                <a:latin typeface="宋体"/>
                <a:cs typeface="宋体"/>
              </a:rPr>
              <a:t>西方：古希腊斯巴达雅典培训武士、商人的学校；西欧的骑士学校、教会学校等。</a:t>
            </a:r>
            <a:endParaRPr sz="28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21</a:t>
            </a:fld>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2039384"/>
            <a:ext cx="7277100" cy="3035935"/>
          </a:xfrm>
          <a:prstGeom prst="rect">
            <a:avLst/>
          </a:prstGeom>
        </p:spPr>
        <p:txBody>
          <a:bodyPr vert="horz" wrap="square" lIns="0" tIns="17780" rIns="0" bIns="0" rtlCol="0">
            <a:spAutoFit/>
          </a:bodyPr>
          <a:lstStyle/>
          <a:p>
            <a:pPr marL="354965" indent="-342265">
              <a:lnSpc>
                <a:spcPct val="100000"/>
              </a:lnSpc>
              <a:spcBef>
                <a:spcPts val="140"/>
              </a:spcBef>
              <a:buClr>
                <a:srgbClr val="3333CC"/>
              </a:buClr>
              <a:buSzPct val="58208"/>
              <a:buFont typeface="Wingdings"/>
              <a:buChar char=""/>
              <a:tabLst>
                <a:tab pos="354965"/>
                <a:tab pos="355600"/>
              </a:tabLst>
            </a:pPr>
            <a:r>
              <a:rPr sz="3350" spc="-175">
                <a:solidFill>
                  <a:srgbClr val="FF0000"/>
                </a:solidFill>
                <a:latin typeface="宋体"/>
                <a:cs typeface="宋体"/>
              </a:rPr>
              <a:t>讨论：学校产生的条</a:t>
            </a:r>
            <a:r>
              <a:rPr sz="3350" spc="-50">
                <a:solidFill>
                  <a:srgbClr val="FF0000"/>
                </a:solidFill>
                <a:latin typeface="宋体"/>
                <a:cs typeface="宋体"/>
              </a:rPr>
              <a:t>件</a:t>
            </a:r>
            <a:endParaRPr sz="3350">
              <a:latin typeface="宋体"/>
              <a:cs typeface="宋体"/>
            </a:endParaRPr>
          </a:p>
          <a:p>
            <a:pPr>
              <a:lnSpc>
                <a:spcPct val="100000"/>
              </a:lnSpc>
              <a:spcBef>
                <a:spcPts val="35"/>
              </a:spcBef>
              <a:buClr>
                <a:srgbClr val="3333CC"/>
              </a:buClr>
              <a:buFont typeface="Wingdings"/>
              <a:buChar char=""/>
            </a:pPr>
            <a:endParaRPr sz="3950">
              <a:latin typeface="宋体"/>
              <a:cs typeface="宋体"/>
            </a:endParaRPr>
          </a:p>
          <a:p>
            <a:pPr marL="354965" marR="5080" indent="-342265">
              <a:lnSpc>
                <a:spcPts val="3460"/>
              </a:lnSpc>
              <a:spcBef>
                <a:spcPts val="5"/>
              </a:spcBef>
              <a:buClr>
                <a:srgbClr val="3333CC"/>
              </a:buClr>
              <a:buSzPct val="60937"/>
              <a:buFont typeface="Wingdings"/>
              <a:buChar char=""/>
              <a:tabLst>
                <a:tab pos="354965"/>
                <a:tab pos="355600"/>
              </a:tabLst>
            </a:pPr>
            <a:r>
              <a:rPr sz="3200" spc="-5">
                <a:latin typeface="宋体"/>
                <a:cs typeface="宋体"/>
              </a:rPr>
              <a:t>制度化教育的不足：压制性、同质性和</a:t>
            </a:r>
            <a:r>
              <a:rPr sz="3200" spc="-15">
                <a:latin typeface="宋体"/>
                <a:cs typeface="宋体"/>
              </a:rPr>
              <a:t>破坏性。</a:t>
            </a:r>
            <a:endParaRPr sz="3200">
              <a:latin typeface="宋体"/>
              <a:cs typeface="宋体"/>
            </a:endParaRPr>
          </a:p>
          <a:p>
            <a:pPr marL="354965" marR="5080" indent="-342265">
              <a:lnSpc>
                <a:spcPts val="3460"/>
              </a:lnSpc>
              <a:spcBef>
                <a:spcPts val="760"/>
              </a:spcBef>
              <a:buClr>
                <a:srgbClr val="3333CC"/>
              </a:buClr>
              <a:buSzPct val="60937"/>
              <a:buFont typeface="Wingdings"/>
              <a:buChar char=""/>
              <a:tabLst>
                <a:tab pos="354965"/>
                <a:tab pos="355600"/>
              </a:tabLst>
            </a:pPr>
            <a:r>
              <a:rPr sz="3200" spc="-5">
                <a:latin typeface="宋体"/>
                <a:cs typeface="宋体"/>
              </a:rPr>
              <a:t>制度化教育的主要批判者，美国教育家</a:t>
            </a:r>
            <a:r>
              <a:rPr sz="3200">
                <a:latin typeface="宋体"/>
                <a:cs typeface="宋体"/>
              </a:rPr>
              <a:t>伊利奇《非学校化社会》</a:t>
            </a:r>
            <a:r>
              <a:rPr sz="3200" spc="-10">
                <a:latin typeface="宋体"/>
                <a:cs typeface="宋体"/>
              </a:rPr>
              <a:t>（1971）</a:t>
            </a:r>
            <a:endParaRPr sz="32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22</a:t>
            </a:fld>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5613400" cy="695960"/>
          </a:xfrm>
          <a:prstGeom prst="rect">
            <a:avLst/>
          </a:prstGeom>
        </p:spPr>
        <p:txBody>
          <a:bodyPr vert="horz" wrap="square" lIns="0" tIns="12700" rIns="0" bIns="0" rtlCol="0">
            <a:spAutoFit/>
          </a:bodyPr>
          <a:lstStyle/>
          <a:p>
            <a:pPr marL="12700">
              <a:lnSpc>
                <a:spcPct val="100000"/>
              </a:lnSpc>
              <a:spcBef>
                <a:spcPts val="100"/>
              </a:spcBef>
            </a:pPr>
            <a:r>
              <a:rPr spc="-5"/>
              <a:t>家庭、学校与社会教育</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23</a:t>
            </a:fld>
          </a:p>
        </p:txBody>
      </p:sp>
      <p:sp>
        <p:nvSpPr>
          <p:cNvPr id="3" name="object 3"/>
          <p:cNvSpPr txBox="1"/>
          <p:nvPr/>
        </p:nvSpPr>
        <p:spPr>
          <a:xfrm>
            <a:off x="1261428" y="1986608"/>
            <a:ext cx="7493000" cy="4292600"/>
          </a:xfrm>
          <a:prstGeom prst="rect">
            <a:avLst/>
          </a:prstGeom>
        </p:spPr>
        <p:txBody>
          <a:bodyPr vert="horz" wrap="square" lIns="0" tIns="55244" rIns="0" bIns="0" rtlCol="0">
            <a:spAutoFit/>
          </a:bodyPr>
          <a:lstStyle/>
          <a:p>
            <a:pPr marL="12700">
              <a:lnSpc>
                <a:spcPct val="100000"/>
              </a:lnSpc>
              <a:spcBef>
                <a:spcPts val="434"/>
              </a:spcBef>
            </a:pPr>
            <a:r>
              <a:rPr sz="2800" spc="-5">
                <a:latin typeface="宋体"/>
                <a:cs typeface="宋体"/>
              </a:rPr>
              <a:t>根据教育发生的空间角度：</a:t>
            </a:r>
            <a:endParaRPr sz="2800">
              <a:latin typeface="宋体"/>
              <a:cs typeface="宋体"/>
            </a:endParaRPr>
          </a:p>
          <a:p>
            <a:pPr marL="355600" marR="18415" indent="-342900" algn="just">
              <a:lnSpc>
                <a:spcPts val="3020"/>
              </a:lnSpc>
              <a:spcBef>
                <a:spcPts val="720"/>
              </a:spcBef>
              <a:buClr>
                <a:srgbClr val="3333CC"/>
              </a:buClr>
              <a:buSzPct val="60714"/>
              <a:buFont typeface="Wingdings"/>
              <a:buChar char=""/>
              <a:tabLst>
                <a:tab pos="355600"/>
              </a:tabLst>
            </a:pPr>
            <a:r>
              <a:rPr sz="2800" spc="-5">
                <a:latin typeface="宋体"/>
                <a:cs typeface="宋体"/>
              </a:rPr>
              <a:t>家庭教育：以家庭为单位的教育活动。历史上起了重大作用。东西方家庭教育的历史经验在</a:t>
            </a:r>
            <a:r>
              <a:rPr sz="2800" spc="-10">
                <a:latin typeface="宋体"/>
                <a:cs typeface="宋体"/>
              </a:rPr>
              <a:t>当代的借鉴。</a:t>
            </a:r>
            <a:endParaRPr sz="2800">
              <a:latin typeface="宋体"/>
              <a:cs typeface="宋体"/>
            </a:endParaRPr>
          </a:p>
          <a:p>
            <a:pPr marL="355600" marR="18415" indent="-342900" algn="just">
              <a:lnSpc>
                <a:spcPts val="3020"/>
              </a:lnSpc>
              <a:spcBef>
                <a:spcPts val="685"/>
              </a:spcBef>
              <a:buClr>
                <a:srgbClr val="3333CC"/>
              </a:buClr>
              <a:buSzPct val="60714"/>
              <a:buFont typeface="Wingdings"/>
              <a:buChar char=""/>
              <a:tabLst>
                <a:tab pos="355600"/>
              </a:tabLst>
            </a:pPr>
            <a:r>
              <a:rPr sz="2800" spc="-5">
                <a:latin typeface="宋体"/>
                <a:cs typeface="宋体"/>
              </a:rPr>
              <a:t>学校教育：有悠久的历史。改良学校、教育改</a:t>
            </a:r>
            <a:r>
              <a:rPr sz="2800" spc="-10">
                <a:latin typeface="宋体"/>
                <a:cs typeface="宋体"/>
              </a:rPr>
              <a:t>革的永恒性。</a:t>
            </a:r>
            <a:endParaRPr sz="2800">
              <a:latin typeface="宋体"/>
              <a:cs typeface="宋体"/>
            </a:endParaRPr>
          </a:p>
          <a:p>
            <a:pPr marL="355600" marR="18415" indent="-342900" algn="just">
              <a:lnSpc>
                <a:spcPts val="3020"/>
              </a:lnSpc>
              <a:spcBef>
                <a:spcPts val="680"/>
              </a:spcBef>
              <a:buClr>
                <a:srgbClr val="3333CC"/>
              </a:buClr>
              <a:buSzPct val="60714"/>
              <a:buFont typeface="Wingdings"/>
              <a:buChar char=""/>
              <a:tabLst>
                <a:tab pos="355600"/>
              </a:tabLst>
            </a:pPr>
            <a:r>
              <a:rPr sz="2800" spc="-5">
                <a:latin typeface="宋体"/>
                <a:cs typeface="宋体"/>
              </a:rPr>
              <a:t>社会教育：各种仪式与宗教活动。社会教化。</a:t>
            </a:r>
            <a:r>
              <a:rPr sz="2800" spc="-10">
                <a:latin typeface="宋体"/>
                <a:cs typeface="宋体"/>
              </a:rPr>
              <a:t>自古就有。</a:t>
            </a:r>
            <a:endParaRPr sz="2800">
              <a:latin typeface="宋体"/>
              <a:cs typeface="宋体"/>
            </a:endParaRPr>
          </a:p>
          <a:p>
            <a:pPr marL="355600" marR="5080" indent="-342900">
              <a:lnSpc>
                <a:spcPts val="3020"/>
              </a:lnSpc>
              <a:spcBef>
                <a:spcPts val="680"/>
              </a:spcBef>
            </a:pPr>
            <a:r>
              <a:rPr sz="2800" spc="-5">
                <a:latin typeface="宋体"/>
                <a:cs typeface="宋体"/>
              </a:rPr>
              <a:t>三者的“教育合力”如何整合是一个重大而持久</a:t>
            </a:r>
            <a:r>
              <a:rPr sz="2800" spc="-15">
                <a:latin typeface="宋体"/>
                <a:cs typeface="宋体"/>
              </a:rPr>
              <a:t>的课题。</a:t>
            </a:r>
            <a:endParaRPr sz="2800">
              <a:latin typeface="宋体"/>
              <a:cs typeface="宋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08393"/>
            <a:ext cx="6629400" cy="635000"/>
          </a:xfrm>
          <a:prstGeom prst="rect">
            <a:avLst/>
          </a:prstGeom>
        </p:spPr>
        <p:txBody>
          <a:bodyPr vert="horz" wrap="square" lIns="0" tIns="12700" rIns="0" bIns="0" rtlCol="0">
            <a:spAutoFit/>
          </a:bodyPr>
          <a:lstStyle/>
          <a:p>
            <a:pPr marL="12700">
              <a:lnSpc>
                <a:spcPct val="100000"/>
              </a:lnSpc>
              <a:spcBef>
                <a:spcPts val="100"/>
              </a:spcBef>
            </a:pPr>
            <a:r>
              <a:rPr sz="4000" spc="-5"/>
              <a:t>农业、工业与信息社会的教育</a:t>
            </a:r>
            <a:endParaRPr sz="4000"/>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24</a:t>
            </a:fld>
          </a:p>
        </p:txBody>
      </p:sp>
      <p:sp>
        <p:nvSpPr>
          <p:cNvPr id="3" name="object 3"/>
          <p:cNvSpPr txBox="1"/>
          <p:nvPr/>
        </p:nvSpPr>
        <p:spPr>
          <a:xfrm>
            <a:off x="1261428" y="2029280"/>
            <a:ext cx="7391400" cy="3865879"/>
          </a:xfrm>
          <a:prstGeom prst="rect">
            <a:avLst/>
          </a:prstGeom>
        </p:spPr>
        <p:txBody>
          <a:bodyPr vert="horz" wrap="square" lIns="0" tIns="55244" rIns="0" bIns="0" rtlCol="0">
            <a:spAutoFit/>
          </a:bodyPr>
          <a:lstStyle/>
          <a:p>
            <a:pPr marL="622300" marR="5080" indent="-609600" algn="just">
              <a:lnSpc>
                <a:spcPct val="90000"/>
              </a:lnSpc>
              <a:spcBef>
                <a:spcPts val="434"/>
              </a:spcBef>
              <a:buClr>
                <a:srgbClr val="3333CC"/>
              </a:buClr>
              <a:buSzPct val="60714"/>
              <a:buFont typeface="Wingdings"/>
              <a:buChar char=""/>
              <a:tabLst>
                <a:tab pos="622300"/>
              </a:tabLst>
            </a:pPr>
            <a:r>
              <a:rPr sz="2800" spc="-5">
                <a:latin typeface="宋体"/>
                <a:cs typeface="宋体"/>
              </a:rPr>
              <a:t>教育受制于社会变迁，但不同社会的教育不</a:t>
            </a:r>
            <a:r>
              <a:rPr sz="2800">
                <a:latin typeface="宋体"/>
                <a:cs typeface="宋体"/>
              </a:rPr>
              <a:t>等同于</a:t>
            </a:r>
            <a:r>
              <a:rPr sz="2800">
                <a:latin typeface="Tahoma"/>
                <a:cs typeface="Tahoma"/>
              </a:rPr>
              <a:t>X</a:t>
            </a:r>
            <a:r>
              <a:rPr sz="2800" spc="-10">
                <a:latin typeface="Tahoma"/>
                <a:cs typeface="Tahoma"/>
              </a:rPr>
              <a:t> </a:t>
            </a:r>
            <a:r>
              <a:rPr sz="2800">
                <a:latin typeface="Tahoma"/>
                <a:cs typeface="Tahoma"/>
              </a:rPr>
              <a:t>X</a:t>
            </a:r>
            <a:r>
              <a:rPr sz="2800" spc="-5">
                <a:latin typeface="Tahoma"/>
                <a:cs typeface="Tahoma"/>
              </a:rPr>
              <a:t> </a:t>
            </a:r>
            <a:r>
              <a:rPr sz="2800" spc="-5">
                <a:latin typeface="宋体"/>
                <a:cs typeface="宋体"/>
              </a:rPr>
              <a:t>教育，不同社会形态的教育之间</a:t>
            </a:r>
            <a:r>
              <a:rPr sz="2800" spc="-10">
                <a:latin typeface="宋体"/>
                <a:cs typeface="宋体"/>
              </a:rPr>
              <a:t>具有连续性。</a:t>
            </a:r>
            <a:endParaRPr sz="2800">
              <a:latin typeface="宋体"/>
              <a:cs typeface="宋体"/>
            </a:endParaRPr>
          </a:p>
          <a:p>
            <a:pPr marL="622300" indent="-609600" algn="just">
              <a:lnSpc>
                <a:spcPct val="100000"/>
              </a:lnSpc>
              <a:spcBef>
                <a:spcPts val="335"/>
              </a:spcBef>
              <a:buClr>
                <a:srgbClr val="3333CC"/>
              </a:buClr>
              <a:buSzPct val="60714"/>
              <a:buFont typeface="Wingdings"/>
              <a:buChar char=""/>
              <a:tabLst>
                <a:tab pos="622300"/>
              </a:tabLst>
            </a:pPr>
            <a:r>
              <a:rPr sz="2800" spc="-5">
                <a:latin typeface="宋体"/>
                <a:cs typeface="宋体"/>
              </a:rPr>
              <a:t>农业社会的教育之特点：</a:t>
            </a:r>
            <a:endParaRPr sz="2800">
              <a:latin typeface="宋体"/>
              <a:cs typeface="宋体"/>
            </a:endParaRPr>
          </a:p>
          <a:p>
            <a:pPr marL="621665" marR="5080" indent="-608965">
              <a:lnSpc>
                <a:spcPts val="3020"/>
              </a:lnSpc>
              <a:spcBef>
                <a:spcPts val="720"/>
              </a:spcBef>
              <a:buClr>
                <a:srgbClr val="3333CC"/>
              </a:buClr>
              <a:buSzPct val="60714"/>
              <a:buFont typeface="Tahoma"/>
              <a:buAutoNum type="arabicPeriod"/>
              <a:tabLst>
                <a:tab pos="621665"/>
                <a:tab pos="622300"/>
              </a:tabLst>
            </a:pPr>
            <a:r>
              <a:rPr sz="2800" spc="-5">
                <a:latin typeface="宋体"/>
                <a:cs typeface="宋体"/>
              </a:rPr>
              <a:t>古代学校的共同特征：古典学校、统治阶</a:t>
            </a:r>
            <a:r>
              <a:rPr sz="2800" spc="-50">
                <a:latin typeface="宋体"/>
                <a:cs typeface="宋体"/>
              </a:rPr>
              <a:t> </a:t>
            </a:r>
            <a:r>
              <a:rPr sz="2800" spc="-5">
                <a:latin typeface="宋体"/>
                <a:cs typeface="宋体"/>
              </a:rPr>
              <a:t>层人才目的、严格的方法、体罚盛行、个别</a:t>
            </a:r>
            <a:r>
              <a:rPr sz="2800" spc="-10">
                <a:latin typeface="宋体"/>
                <a:cs typeface="宋体"/>
              </a:rPr>
              <a:t>化教学为主</a:t>
            </a:r>
            <a:endParaRPr sz="2800">
              <a:latin typeface="宋体"/>
              <a:cs typeface="宋体"/>
            </a:endParaRPr>
          </a:p>
          <a:p>
            <a:pPr marL="621665" indent="-608965">
              <a:lnSpc>
                <a:spcPct val="100000"/>
              </a:lnSpc>
              <a:spcBef>
                <a:spcPts val="300"/>
              </a:spcBef>
              <a:buClr>
                <a:srgbClr val="3333CC"/>
              </a:buClr>
              <a:buSzPct val="60714"/>
              <a:buFont typeface="Tahoma"/>
              <a:buAutoNum type="arabicPeriod"/>
              <a:tabLst>
                <a:tab pos="621665"/>
                <a:tab pos="622300"/>
              </a:tabLst>
            </a:pPr>
            <a:r>
              <a:rPr sz="2800" spc="-5">
                <a:latin typeface="宋体"/>
                <a:cs typeface="宋体"/>
              </a:rPr>
              <a:t>教育的阶级性、等级性，不平等</a:t>
            </a:r>
            <a:endParaRPr sz="2800">
              <a:latin typeface="宋体"/>
              <a:cs typeface="宋体"/>
            </a:endParaRPr>
          </a:p>
          <a:p>
            <a:pPr marL="621665" indent="-608965">
              <a:lnSpc>
                <a:spcPct val="100000"/>
              </a:lnSpc>
              <a:spcBef>
                <a:spcPts val="335"/>
              </a:spcBef>
              <a:buClr>
                <a:srgbClr val="3333CC"/>
              </a:buClr>
              <a:buSzPct val="60714"/>
              <a:buFont typeface="Tahoma"/>
              <a:buAutoNum type="arabicPeriod"/>
              <a:tabLst>
                <a:tab pos="621665"/>
                <a:tab pos="622300"/>
              </a:tabLst>
            </a:pPr>
            <a:r>
              <a:rPr sz="2800" spc="-5">
                <a:latin typeface="宋体"/>
                <a:cs typeface="宋体"/>
              </a:rPr>
              <a:t>教育与生产劳动相分离</a:t>
            </a:r>
            <a:endParaRPr sz="2800">
              <a:latin typeface="宋体"/>
              <a:cs typeface="宋体"/>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3937000" cy="695960"/>
          </a:xfrm>
          <a:prstGeom prst="rect">
            <a:avLst/>
          </a:prstGeom>
        </p:spPr>
        <p:txBody>
          <a:bodyPr vert="horz" wrap="square" lIns="0" tIns="12700" rIns="0" bIns="0" rtlCol="0">
            <a:spAutoFit/>
          </a:bodyPr>
          <a:lstStyle/>
          <a:p>
            <a:pPr marL="12700">
              <a:lnSpc>
                <a:spcPct val="100000"/>
              </a:lnSpc>
              <a:spcBef>
                <a:spcPts val="100"/>
              </a:spcBef>
            </a:pPr>
            <a:r>
              <a:rPr spc="-10"/>
              <a:t>工业社会的教育</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25</a:t>
            </a:fld>
          </a:p>
        </p:txBody>
      </p:sp>
      <p:sp>
        <p:nvSpPr>
          <p:cNvPr id="3" name="object 3"/>
          <p:cNvSpPr txBox="1"/>
          <p:nvPr/>
        </p:nvSpPr>
        <p:spPr>
          <a:xfrm>
            <a:off x="1261428" y="1989511"/>
            <a:ext cx="7391400" cy="3938270"/>
          </a:xfrm>
          <a:prstGeom prst="rect">
            <a:avLst/>
          </a:prstGeom>
        </p:spPr>
        <p:txBody>
          <a:bodyPr vert="horz" wrap="square" lIns="0" tIns="85090" rIns="0" bIns="0" rtlCol="0">
            <a:spAutoFit/>
          </a:bodyPr>
          <a:lstStyle/>
          <a:p>
            <a:pPr marL="621665" indent="-608965">
              <a:lnSpc>
                <a:spcPct val="100000"/>
              </a:lnSpc>
              <a:spcBef>
                <a:spcPts val="670"/>
              </a:spcBef>
              <a:buClr>
                <a:srgbClr val="3333CC"/>
              </a:buClr>
              <a:buSzPct val="60714"/>
              <a:buFont typeface="Wingdings"/>
              <a:buChar char=""/>
              <a:tabLst>
                <a:tab pos="621665"/>
                <a:tab pos="622300"/>
              </a:tabLst>
            </a:pPr>
            <a:r>
              <a:rPr sz="2800" spc="-25">
                <a:latin typeface="宋体"/>
                <a:cs typeface="宋体"/>
              </a:rPr>
              <a:t>特点</a:t>
            </a:r>
            <a:endParaRPr sz="2800">
              <a:latin typeface="宋体"/>
              <a:cs typeface="宋体"/>
            </a:endParaRPr>
          </a:p>
          <a:p>
            <a:pPr marL="621665" marR="327660" indent="-608965">
              <a:lnSpc>
                <a:spcPct val="103000"/>
              </a:lnSpc>
              <a:spcBef>
                <a:spcPts val="465"/>
              </a:spcBef>
              <a:buClr>
                <a:srgbClr val="3333CC"/>
              </a:buClr>
              <a:buSzPct val="60714"/>
              <a:buFont typeface="Tahoma"/>
              <a:buAutoNum type="arabicPeriod"/>
              <a:tabLst>
                <a:tab pos="621665"/>
                <a:tab pos="622300"/>
              </a:tabLst>
            </a:pPr>
            <a:r>
              <a:rPr sz="2800">
                <a:latin typeface="宋体"/>
                <a:cs typeface="宋体"/>
              </a:rPr>
              <a:t>现代学校产生：最早出现在</a:t>
            </a:r>
            <a:r>
              <a:rPr sz="2800" spc="-10">
                <a:latin typeface="Tahoma"/>
                <a:cs typeface="Tahoma"/>
              </a:rPr>
              <a:t>18</a:t>
            </a:r>
            <a:r>
              <a:rPr sz="2800" spc="-10">
                <a:latin typeface="宋体"/>
                <a:cs typeface="宋体"/>
              </a:rPr>
              <a:t>世纪，适应</a:t>
            </a:r>
            <a:r>
              <a:rPr sz="2800" spc="-5">
                <a:latin typeface="宋体"/>
                <a:cs typeface="宋体"/>
              </a:rPr>
              <a:t>工业生产要求。班级授课制</a:t>
            </a:r>
            <a:endParaRPr sz="2800">
              <a:latin typeface="宋体"/>
              <a:cs typeface="宋体"/>
            </a:endParaRPr>
          </a:p>
          <a:p>
            <a:pPr marL="621665" marR="5080" indent="-608965">
              <a:lnSpc>
                <a:spcPct val="100000"/>
              </a:lnSpc>
              <a:spcBef>
                <a:spcPts val="675"/>
              </a:spcBef>
              <a:buClr>
                <a:srgbClr val="3333CC"/>
              </a:buClr>
              <a:buSzPct val="60714"/>
              <a:buFont typeface="Tahoma"/>
              <a:buAutoNum type="arabicPeriod"/>
              <a:tabLst>
                <a:tab pos="621665"/>
                <a:tab pos="622300"/>
              </a:tabLst>
            </a:pPr>
            <a:r>
              <a:rPr sz="2800" spc="-5">
                <a:latin typeface="宋体"/>
                <a:cs typeface="宋体"/>
              </a:rPr>
              <a:t>教育与生产劳动相互结合：教育的生产性、</a:t>
            </a:r>
            <a:r>
              <a:rPr sz="2800" spc="-10">
                <a:latin typeface="宋体"/>
                <a:cs typeface="宋体"/>
              </a:rPr>
              <a:t>经济功能的强化。</a:t>
            </a:r>
            <a:endParaRPr sz="2800">
              <a:latin typeface="宋体"/>
              <a:cs typeface="宋体"/>
            </a:endParaRPr>
          </a:p>
          <a:p>
            <a:pPr marL="621665" indent="-608965">
              <a:lnSpc>
                <a:spcPct val="100000"/>
              </a:lnSpc>
              <a:spcBef>
                <a:spcPts val="670"/>
              </a:spcBef>
              <a:buClr>
                <a:srgbClr val="3333CC"/>
              </a:buClr>
              <a:buSzPct val="60714"/>
              <a:buFont typeface="Tahoma"/>
              <a:buAutoNum type="arabicPeriod"/>
              <a:tabLst>
                <a:tab pos="621665"/>
                <a:tab pos="622300"/>
              </a:tabLst>
            </a:pPr>
            <a:r>
              <a:rPr sz="2800" spc="-5">
                <a:latin typeface="宋体"/>
                <a:cs typeface="宋体"/>
              </a:rPr>
              <a:t>教育的公共性强化：义务教育、社会事业</a:t>
            </a:r>
            <a:endParaRPr sz="2800">
              <a:latin typeface="宋体"/>
              <a:cs typeface="宋体"/>
            </a:endParaRPr>
          </a:p>
          <a:p>
            <a:pPr marL="621665" indent="-608965">
              <a:lnSpc>
                <a:spcPct val="100000"/>
              </a:lnSpc>
              <a:spcBef>
                <a:spcPts val="675"/>
              </a:spcBef>
              <a:buClr>
                <a:srgbClr val="3333CC"/>
              </a:buClr>
              <a:buSzPct val="60714"/>
              <a:buFont typeface="Tahoma"/>
              <a:buAutoNum type="arabicPeriod"/>
              <a:tabLst>
                <a:tab pos="621665"/>
                <a:tab pos="622300"/>
              </a:tabLst>
            </a:pPr>
            <a:r>
              <a:rPr sz="2800" spc="-5">
                <a:latin typeface="宋体"/>
                <a:cs typeface="宋体"/>
              </a:rPr>
              <a:t>教育的复杂性增加：规模、结构、层次等</a:t>
            </a:r>
            <a:endParaRPr sz="2800">
              <a:latin typeface="宋体"/>
              <a:cs typeface="宋体"/>
            </a:endParaRPr>
          </a:p>
          <a:p>
            <a:pPr marL="621665" indent="-608965">
              <a:lnSpc>
                <a:spcPct val="100000"/>
              </a:lnSpc>
              <a:spcBef>
                <a:spcPts val="670"/>
              </a:spcBef>
              <a:buClr>
                <a:srgbClr val="3333CC"/>
              </a:buClr>
              <a:buSzPct val="60714"/>
              <a:buFont typeface="Tahoma"/>
              <a:buAutoNum type="arabicPeriod"/>
              <a:tabLst>
                <a:tab pos="621665"/>
                <a:tab pos="622300"/>
              </a:tabLst>
            </a:pPr>
            <a:r>
              <a:rPr sz="2800" spc="-5">
                <a:latin typeface="宋体"/>
                <a:cs typeface="宋体"/>
              </a:rPr>
              <a:t>教育的理论自觉性强化：教育研究</a:t>
            </a:r>
            <a:endParaRPr sz="2800">
              <a:latin typeface="宋体"/>
              <a:cs typeface="宋体"/>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3937000" cy="695960"/>
          </a:xfrm>
          <a:prstGeom prst="rect">
            <a:avLst/>
          </a:prstGeom>
        </p:spPr>
        <p:txBody>
          <a:bodyPr vert="horz" wrap="square" lIns="0" tIns="12700" rIns="0" bIns="0" rtlCol="0">
            <a:spAutoFit/>
          </a:bodyPr>
          <a:lstStyle/>
          <a:p>
            <a:pPr marL="12700">
              <a:lnSpc>
                <a:spcPct val="100000"/>
              </a:lnSpc>
              <a:spcBef>
                <a:spcPts val="100"/>
              </a:spcBef>
            </a:pPr>
            <a:r>
              <a:rPr spc="-10"/>
              <a:t>信息社会的教育</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26</a:t>
            </a:fld>
          </a:p>
        </p:txBody>
      </p:sp>
      <p:sp>
        <p:nvSpPr>
          <p:cNvPr id="3" name="object 3"/>
          <p:cNvSpPr txBox="1"/>
          <p:nvPr/>
        </p:nvSpPr>
        <p:spPr>
          <a:xfrm>
            <a:off x="1261428" y="1998464"/>
            <a:ext cx="7527925" cy="4366260"/>
          </a:xfrm>
          <a:prstGeom prst="rect">
            <a:avLst/>
          </a:prstGeom>
        </p:spPr>
        <p:txBody>
          <a:bodyPr vert="horz" wrap="square" lIns="0" tIns="43180" rIns="0" bIns="0" rtlCol="0">
            <a:spAutoFit/>
          </a:bodyPr>
          <a:lstStyle/>
          <a:p>
            <a:pPr marL="621665" indent="-608965">
              <a:lnSpc>
                <a:spcPct val="100000"/>
              </a:lnSpc>
              <a:spcBef>
                <a:spcPts val="340"/>
              </a:spcBef>
              <a:buClr>
                <a:srgbClr val="3333CC"/>
              </a:buClr>
              <a:buSzPct val="60714"/>
              <a:buFont typeface="Wingdings"/>
              <a:buChar char=""/>
              <a:tabLst>
                <a:tab pos="621665"/>
                <a:tab pos="622300"/>
              </a:tabLst>
            </a:pPr>
            <a:r>
              <a:rPr sz="2800">
                <a:latin typeface="宋体"/>
                <a:cs typeface="宋体"/>
              </a:rPr>
              <a:t>特点（后工业社会、知识社会等</a:t>
            </a:r>
            <a:r>
              <a:rPr sz="2800" spc="-50">
                <a:latin typeface="宋体"/>
                <a:cs typeface="宋体"/>
              </a:rPr>
              <a:t>）</a:t>
            </a:r>
            <a:endParaRPr sz="2800">
              <a:latin typeface="宋体"/>
              <a:cs typeface="宋体"/>
            </a:endParaRPr>
          </a:p>
          <a:p>
            <a:pPr marL="621665" marR="5080" indent="-608965">
              <a:lnSpc>
                <a:spcPct val="90900"/>
              </a:lnSpc>
              <a:spcBef>
                <a:spcPts val="550"/>
              </a:spcBef>
              <a:buClr>
                <a:srgbClr val="3333CC"/>
              </a:buClr>
              <a:buSzPct val="60714"/>
              <a:buFont typeface="Tahoma"/>
              <a:buAutoNum type="arabicPeriod"/>
              <a:tabLst>
                <a:tab pos="621665"/>
                <a:tab pos="622300"/>
              </a:tabLst>
            </a:pPr>
            <a:r>
              <a:rPr sz="2800">
                <a:latin typeface="宋体"/>
                <a:cs typeface="宋体"/>
              </a:rPr>
              <a:t>学校将发生一些列新变化：目的涉及功利</a:t>
            </a:r>
            <a:r>
              <a:rPr sz="2800" spc="-50">
                <a:latin typeface="Tahoma"/>
                <a:cs typeface="Tahoma"/>
              </a:rPr>
              <a:t>/ </a:t>
            </a:r>
            <a:r>
              <a:rPr sz="2800">
                <a:latin typeface="宋体"/>
                <a:cs typeface="宋体"/>
              </a:rPr>
              <a:t>价值的、科学</a:t>
            </a:r>
            <a:r>
              <a:rPr sz="2800">
                <a:latin typeface="Tahoma"/>
                <a:cs typeface="Tahoma"/>
              </a:rPr>
              <a:t>/</a:t>
            </a:r>
            <a:r>
              <a:rPr sz="2800" spc="-5">
                <a:latin typeface="宋体"/>
                <a:cs typeface="宋体"/>
              </a:rPr>
              <a:t>人文；类型多样化；学校教育</a:t>
            </a:r>
            <a:r>
              <a:rPr sz="2800">
                <a:latin typeface="宋体"/>
                <a:cs typeface="宋体"/>
              </a:rPr>
              <a:t>网络形成；学校与市场关系密切；教学组织</a:t>
            </a:r>
            <a:r>
              <a:rPr sz="2800" spc="-50">
                <a:latin typeface="Tahoma"/>
                <a:cs typeface="Tahoma"/>
              </a:rPr>
              <a:t>/</a:t>
            </a:r>
            <a:r>
              <a:rPr sz="2800" spc="-5">
                <a:latin typeface="宋体"/>
                <a:cs typeface="宋体"/>
              </a:rPr>
              <a:t>方法多元化；教育公平问题突显等。</a:t>
            </a:r>
            <a:endParaRPr sz="2800">
              <a:latin typeface="宋体"/>
              <a:cs typeface="宋体"/>
            </a:endParaRPr>
          </a:p>
          <a:p>
            <a:pPr marL="621665" marR="140970" indent="-608965">
              <a:lnSpc>
                <a:spcPts val="3020"/>
              </a:lnSpc>
              <a:spcBef>
                <a:spcPts val="720"/>
              </a:spcBef>
              <a:buClr>
                <a:srgbClr val="3333CC"/>
              </a:buClr>
              <a:buSzPct val="60714"/>
              <a:buFont typeface="Tahoma"/>
              <a:buAutoNum type="arabicPeriod"/>
              <a:tabLst>
                <a:tab pos="621665"/>
                <a:tab pos="622300"/>
              </a:tabLst>
            </a:pPr>
            <a:r>
              <a:rPr sz="2800" spc="-5">
                <a:latin typeface="宋体"/>
                <a:cs typeface="宋体"/>
              </a:rPr>
              <a:t>教育功能进一步释放：教育从社会的边缘逐</a:t>
            </a:r>
            <a:r>
              <a:rPr sz="2800" spc="-10">
                <a:latin typeface="宋体"/>
                <a:cs typeface="宋体"/>
              </a:rPr>
              <a:t>渐走向中心。</a:t>
            </a:r>
            <a:endParaRPr sz="2800">
              <a:latin typeface="宋体"/>
              <a:cs typeface="宋体"/>
            </a:endParaRPr>
          </a:p>
          <a:p>
            <a:pPr marL="621665" indent="-608965">
              <a:lnSpc>
                <a:spcPct val="100000"/>
              </a:lnSpc>
              <a:spcBef>
                <a:spcPts val="295"/>
              </a:spcBef>
              <a:buClr>
                <a:srgbClr val="3333CC"/>
              </a:buClr>
              <a:buSzPct val="60714"/>
              <a:buFont typeface="Tahoma"/>
              <a:buAutoNum type="arabicPeriod"/>
              <a:tabLst>
                <a:tab pos="621665"/>
                <a:tab pos="622300"/>
              </a:tabLst>
            </a:pPr>
            <a:r>
              <a:rPr sz="2800" spc="-5">
                <a:latin typeface="宋体"/>
                <a:cs typeface="宋体"/>
              </a:rPr>
              <a:t>教育的国际化与本土化突显</a:t>
            </a:r>
            <a:endParaRPr sz="2800">
              <a:latin typeface="宋体"/>
              <a:cs typeface="宋体"/>
            </a:endParaRPr>
          </a:p>
          <a:p>
            <a:pPr marL="621665" indent="-608965">
              <a:lnSpc>
                <a:spcPct val="100000"/>
              </a:lnSpc>
              <a:spcBef>
                <a:spcPts val="335"/>
              </a:spcBef>
              <a:buClr>
                <a:srgbClr val="3333CC"/>
              </a:buClr>
              <a:buSzPct val="60714"/>
              <a:buFont typeface="Tahoma"/>
              <a:buAutoNum type="arabicPeriod"/>
              <a:tabLst>
                <a:tab pos="621665"/>
                <a:tab pos="622300"/>
              </a:tabLst>
            </a:pPr>
            <a:r>
              <a:rPr sz="2800" spc="-5">
                <a:latin typeface="宋体"/>
                <a:cs typeface="宋体"/>
              </a:rPr>
              <a:t>教育的终身化、全民化理念形成</a:t>
            </a:r>
            <a:endParaRPr sz="2800">
              <a:latin typeface="宋体"/>
              <a:cs typeface="宋体"/>
            </a:endParaRPr>
          </a:p>
          <a:p>
            <a:pPr marL="621665" indent="-608965">
              <a:lnSpc>
                <a:spcPct val="100000"/>
              </a:lnSpc>
              <a:spcBef>
                <a:spcPts val="340"/>
              </a:spcBef>
              <a:buClr>
                <a:srgbClr val="3333CC"/>
              </a:buClr>
              <a:buSzPct val="60714"/>
              <a:buFont typeface="Tahoma"/>
              <a:buAutoNum type="arabicPeriod"/>
              <a:tabLst>
                <a:tab pos="621665"/>
                <a:tab pos="622300"/>
              </a:tabLst>
            </a:pPr>
            <a:r>
              <a:rPr sz="2800" spc="-5">
                <a:latin typeface="宋体"/>
                <a:cs typeface="宋体"/>
              </a:rPr>
              <a:t>教育改革与社会变革的紧密联系</a:t>
            </a:r>
            <a:endParaRPr sz="2800">
              <a:latin typeface="宋体"/>
              <a:cs typeface="宋体"/>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8" y="1965895"/>
            <a:ext cx="7683500" cy="2854325"/>
          </a:xfrm>
          <a:prstGeom prst="rect">
            <a:avLst/>
          </a:prstGeom>
        </p:spPr>
        <p:txBody>
          <a:bodyPr vert="horz" wrap="square" lIns="0" tIns="109855" rIns="0" bIns="0" rtlCol="0">
            <a:spAutoFit/>
          </a:bodyPr>
          <a:lstStyle/>
          <a:p>
            <a:pPr marL="354965" indent="-342265">
              <a:lnSpc>
                <a:spcPct val="100000"/>
              </a:lnSpc>
              <a:spcBef>
                <a:spcPts val="865"/>
              </a:spcBef>
              <a:buClr>
                <a:srgbClr val="3333CC"/>
              </a:buClr>
              <a:buSzPct val="60937"/>
              <a:buFont typeface="Wingdings"/>
              <a:buChar char=""/>
              <a:tabLst>
                <a:tab pos="354965"/>
                <a:tab pos="355600"/>
              </a:tabLst>
            </a:pPr>
            <a:r>
              <a:rPr sz="3200" spc="-10">
                <a:latin typeface="宋体"/>
                <a:cs typeface="宋体"/>
              </a:rPr>
              <a:t>另一种分法：</a:t>
            </a:r>
            <a:endParaRPr sz="3200">
              <a:latin typeface="宋体"/>
              <a:cs typeface="宋体"/>
            </a:endParaRPr>
          </a:p>
          <a:p>
            <a:pPr marL="354965" indent="-342265">
              <a:lnSpc>
                <a:spcPct val="100000"/>
              </a:lnSpc>
              <a:spcBef>
                <a:spcPts val="770"/>
              </a:spcBef>
              <a:buClr>
                <a:srgbClr val="3333CC"/>
              </a:buClr>
              <a:buSzPct val="60937"/>
              <a:buFont typeface="Wingdings"/>
              <a:buChar char=""/>
              <a:tabLst>
                <a:tab pos="354965"/>
                <a:tab pos="355600"/>
              </a:tabLst>
            </a:pPr>
            <a:r>
              <a:rPr sz="3200" b="1" spc="-15">
                <a:latin typeface="Microsoft JhengHei"/>
                <a:cs typeface="Microsoft JhengHei"/>
              </a:rPr>
              <a:t>原始教育</a:t>
            </a:r>
            <a:endParaRPr sz="3200">
              <a:latin typeface="Microsoft JhengHei"/>
              <a:cs typeface="Microsoft JhengHei"/>
            </a:endParaRPr>
          </a:p>
          <a:p>
            <a:pPr marL="354965" indent="-342265">
              <a:lnSpc>
                <a:spcPct val="100000"/>
              </a:lnSpc>
              <a:spcBef>
                <a:spcPts val="770"/>
              </a:spcBef>
              <a:buClr>
                <a:srgbClr val="3333CC"/>
              </a:buClr>
              <a:buSzPct val="60937"/>
              <a:buFont typeface="Wingdings"/>
              <a:buChar char=""/>
              <a:tabLst>
                <a:tab pos="354965"/>
                <a:tab pos="355600"/>
              </a:tabLst>
            </a:pPr>
            <a:r>
              <a:rPr sz="3200" b="1">
                <a:latin typeface="Microsoft JhengHei"/>
                <a:cs typeface="Microsoft JhengHei"/>
              </a:rPr>
              <a:t>古代教育（奴隶社会和封建社会的教育</a:t>
            </a:r>
            <a:r>
              <a:rPr sz="3200" b="1" spc="-50">
                <a:latin typeface="Microsoft JhengHei"/>
                <a:cs typeface="Microsoft JhengHei"/>
              </a:rPr>
              <a:t>）</a:t>
            </a:r>
            <a:endParaRPr sz="3200">
              <a:latin typeface="Microsoft JhengHei"/>
              <a:cs typeface="Microsoft JhengHei"/>
            </a:endParaRPr>
          </a:p>
          <a:p>
            <a:pPr marL="354965" marR="411480" indent="-342265">
              <a:lnSpc>
                <a:spcPct val="100000"/>
              </a:lnSpc>
              <a:spcBef>
                <a:spcPts val="765"/>
              </a:spcBef>
              <a:buClr>
                <a:srgbClr val="3333CC"/>
              </a:buClr>
              <a:buSzPct val="60937"/>
              <a:buFont typeface="Wingdings"/>
              <a:buChar char=""/>
              <a:tabLst>
                <a:tab pos="354965"/>
                <a:tab pos="355600"/>
              </a:tabLst>
            </a:pPr>
            <a:r>
              <a:rPr sz="3200" b="1">
                <a:latin typeface="Microsoft JhengHei"/>
                <a:cs typeface="Microsoft JhengHei"/>
              </a:rPr>
              <a:t>现代教育（</a:t>
            </a:r>
            <a:r>
              <a:rPr sz="3200" b="1" spc="-5">
                <a:latin typeface="Microsoft JhengHei"/>
                <a:cs typeface="Microsoft JhengHei"/>
              </a:rPr>
              <a:t>资本主义教育和社会主义教</a:t>
            </a:r>
            <a:r>
              <a:rPr sz="3200" b="1">
                <a:latin typeface="Microsoft JhengHei"/>
                <a:cs typeface="Microsoft JhengHei"/>
              </a:rPr>
              <a:t>育</a:t>
            </a:r>
            <a:r>
              <a:rPr sz="3200" b="1" spc="-50">
                <a:latin typeface="Microsoft JhengHei"/>
                <a:cs typeface="Microsoft JhengHei"/>
              </a:rPr>
              <a:t>）</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27</a:t>
            </a:fld>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0" y="2438399"/>
            <a:ext cx="9009380" cy="1052830"/>
            <a:chOff x="0" y="2438399"/>
            <a:chExt cx="9009380" cy="1052830"/>
          </a:xfrm>
        </p:grpSpPr>
        <p:sp>
          <p:nvSpPr>
            <p:cNvPr id="4" name="object 4"/>
            <p:cNvSpPr/>
            <p:nvPr/>
          </p:nvSpPr>
          <p:spPr>
            <a:xfrm>
              <a:off x="290512" y="2546350"/>
              <a:ext cx="383540" cy="474980"/>
            </a:xfrm>
            <a:custGeom>
              <a:rect l="l" t="t" r="r" b="b"/>
              <a:pathLst>
                <a:path w="383540" h="474980">
                  <a:moveTo>
                    <a:pt x="0" y="474662"/>
                  </a:moveTo>
                  <a:lnTo>
                    <a:pt x="382953" y="474662"/>
                  </a:lnTo>
                  <a:lnTo>
                    <a:pt x="382953" y="0"/>
                  </a:lnTo>
                  <a:lnTo>
                    <a:pt x="0" y="0"/>
                  </a:lnTo>
                  <a:lnTo>
                    <a:pt x="0" y="474662"/>
                  </a:lnTo>
                  <a:close/>
                </a:path>
              </a:pathLst>
            </a:custGeom>
            <a:solidFill>
              <a:srgbClr val="3333CC"/>
            </a:solidFill>
          </p:spPr>
          <p:txBody>
            <a:bodyPr wrap="square" lIns="0" tIns="0" rIns="0" bIns="0" rtlCol="0"/>
            <a:lstStyle/>
            <a:p/>
          </p:txBody>
        </p:sp>
        <p:pic>
          <p:nvPicPr>
            <p:cNvPr id="5" name="object 5"/>
            <p:cNvPicPr/>
            <p:nvPr/>
          </p:nvPicPr>
          <p:blipFill>
            <a:blip r:embed="rId3"/>
            <a:stretch>
              <a:fillRect/>
            </a:stretch>
          </p:blipFill>
          <p:spPr>
            <a:xfrm>
              <a:off x="673466" y="2546350"/>
              <a:ext cx="328246" cy="474662"/>
            </a:xfrm>
            <a:prstGeom prst="rect">
              <a:avLst/>
            </a:prstGeom>
          </p:spPr>
        </p:pic>
        <p:sp>
          <p:nvSpPr>
            <p:cNvPr id="6" name="object 6"/>
            <p:cNvSpPr/>
            <p:nvPr/>
          </p:nvSpPr>
          <p:spPr>
            <a:xfrm>
              <a:off x="414337" y="2968624"/>
              <a:ext cx="369570" cy="474980"/>
            </a:xfrm>
            <a:custGeom>
              <a:rect l="l" t="t" r="r" b="b"/>
              <a:pathLst>
                <a:path w="369570" h="474979">
                  <a:moveTo>
                    <a:pt x="0" y="474662"/>
                  </a:moveTo>
                  <a:lnTo>
                    <a:pt x="369093" y="474662"/>
                  </a:lnTo>
                  <a:lnTo>
                    <a:pt x="369093" y="0"/>
                  </a:lnTo>
                  <a:lnTo>
                    <a:pt x="0" y="0"/>
                  </a:lnTo>
                  <a:lnTo>
                    <a:pt x="0" y="474662"/>
                  </a:lnTo>
                  <a:close/>
                </a:path>
              </a:pathLst>
            </a:custGeom>
            <a:solidFill>
              <a:srgbClr val="FFCF01"/>
            </a:solidFill>
          </p:spPr>
          <p:txBody>
            <a:bodyPr wrap="square" lIns="0" tIns="0" rIns="0" bIns="0" rtlCol="0"/>
            <a:lstStyle/>
            <a:p/>
          </p:txBody>
        </p:sp>
        <p:pic>
          <p:nvPicPr>
            <p:cNvPr id="7" name="object 7"/>
            <p:cNvPicPr/>
            <p:nvPr/>
          </p:nvPicPr>
          <p:blipFill>
            <a:blip r:embed="rId4"/>
            <a:stretch>
              <a:fillRect/>
            </a:stretch>
          </p:blipFill>
          <p:spPr>
            <a:xfrm>
              <a:off x="783431" y="2968624"/>
              <a:ext cx="369093" cy="474662"/>
            </a:xfrm>
            <a:prstGeom prst="rect">
              <a:avLst/>
            </a:prstGeom>
          </p:spPr>
        </p:pic>
        <p:pic>
          <p:nvPicPr>
            <p:cNvPr id="8" name="object 8"/>
            <p:cNvPicPr/>
            <p:nvPr/>
          </p:nvPicPr>
          <p:blipFill>
            <a:blip r:embed="rId5"/>
            <a:stretch>
              <a:fillRect/>
            </a:stretch>
          </p:blipFill>
          <p:spPr>
            <a:xfrm>
              <a:off x="0" y="2895599"/>
              <a:ext cx="560387" cy="422274"/>
            </a:xfrm>
            <a:prstGeom prst="rect">
              <a:avLst/>
            </a:prstGeom>
          </p:spPr>
        </p:pic>
        <p:sp>
          <p:nvSpPr>
            <p:cNvPr id="9" name="object 9"/>
            <p:cNvSpPr/>
            <p:nvPr/>
          </p:nvSpPr>
          <p:spPr>
            <a:xfrm>
              <a:off x="634999" y="2438399"/>
              <a:ext cx="31750" cy="1052830"/>
            </a:xfrm>
            <a:custGeom>
              <a:rect l="l" t="t" r="r" b="b"/>
              <a:pathLst>
                <a:path w="31750" h="1052829">
                  <a:moveTo>
                    <a:pt x="31750" y="1052511"/>
                  </a:moveTo>
                  <a:lnTo>
                    <a:pt x="0" y="1052511"/>
                  </a:lnTo>
                  <a:lnTo>
                    <a:pt x="0" y="0"/>
                  </a:lnTo>
                  <a:lnTo>
                    <a:pt x="31750" y="0"/>
                  </a:lnTo>
                  <a:lnTo>
                    <a:pt x="31750" y="1052511"/>
                  </a:lnTo>
                  <a:close/>
                </a:path>
              </a:pathLst>
            </a:custGeom>
            <a:solidFill>
              <a:srgbClr val="1B1B1B"/>
            </a:solidFill>
          </p:spPr>
          <p:txBody>
            <a:bodyPr wrap="square" lIns="0" tIns="0" rIns="0" bIns="0" rtlCol="0"/>
            <a:lstStyle/>
            <a:p/>
          </p:txBody>
        </p:sp>
        <p:pic>
          <p:nvPicPr>
            <p:cNvPr id="10" name="object 10"/>
            <p:cNvPicPr/>
            <p:nvPr/>
          </p:nvPicPr>
          <p:blipFill>
            <a:blip r:embed="rId6"/>
            <a:stretch>
              <a:fillRect/>
            </a:stretch>
          </p:blipFill>
          <p:spPr>
            <a:xfrm>
              <a:off x="315912" y="3260724"/>
              <a:ext cx="8693150" cy="55562"/>
            </a:xfrm>
            <a:prstGeom prst="rect">
              <a:avLst/>
            </a:prstGeom>
          </p:spPr>
        </p:pic>
      </p:grpSp>
      <p:sp>
        <p:nvSpPr>
          <p:cNvPr id="11" name="object 11"/>
          <p:cNvSpPr txBox="1">
            <a:spLocks noGrp="1"/>
          </p:cNvSpPr>
          <p:nvPr>
            <p:ph type="title"/>
          </p:nvPr>
        </p:nvSpPr>
        <p:spPr>
          <a:xfrm>
            <a:off x="1069340" y="2260282"/>
            <a:ext cx="7010400" cy="695960"/>
          </a:xfrm>
          <a:prstGeom prst="rect">
            <a:avLst/>
          </a:prstGeom>
        </p:spPr>
        <p:txBody>
          <a:bodyPr vert="horz" wrap="square" lIns="0" tIns="12700" rIns="0" bIns="0" rtlCol="0">
            <a:spAutoFit/>
          </a:bodyPr>
          <a:lstStyle/>
          <a:p>
            <a:pPr marL="12700">
              <a:lnSpc>
                <a:spcPct val="100000"/>
              </a:lnSpc>
              <a:spcBef>
                <a:spcPts val="100"/>
              </a:spcBef>
              <a:tabLst>
                <a:tab pos="1967864"/>
              </a:tabLst>
            </a:pPr>
            <a:r>
              <a:rPr b="1">
                <a:latin typeface="Microsoft JhengHei"/>
                <a:cs typeface="Microsoft JhengHei"/>
              </a:rPr>
              <a:t>第二</a:t>
            </a:r>
            <a:r>
              <a:rPr b="1" spc="-50">
                <a:latin typeface="Microsoft JhengHei"/>
                <a:cs typeface="Microsoft JhengHei"/>
              </a:rPr>
              <a:t>节</a:t>
            </a:r>
            <a:r>
              <a:rPr b="1">
                <a:latin typeface="Microsoft JhengHei"/>
                <a:cs typeface="Microsoft JhengHei"/>
              </a:rPr>
              <a:t>	教育学的产生与发</a:t>
            </a:r>
            <a:r>
              <a:rPr b="1" spc="-50">
                <a:latin typeface="Microsoft JhengHei"/>
                <a:cs typeface="Microsoft JhengHei"/>
              </a:rPr>
              <a:t>展</a:t>
            </a:r>
          </a:p>
        </p:txBody>
      </p:sp>
      <p:sp>
        <p:nvSpPr>
          <p:cNvPr id="13" name="object 1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28</a:t>
            </a:fld>
          </a:p>
        </p:txBody>
      </p:sp>
      <p:sp>
        <p:nvSpPr>
          <p:cNvPr id="12" name="object 12"/>
          <p:cNvSpPr txBox="1"/>
          <p:nvPr/>
        </p:nvSpPr>
        <p:spPr>
          <a:xfrm>
            <a:off x="1626551" y="3514246"/>
            <a:ext cx="4648200" cy="1689735"/>
          </a:xfrm>
          <a:prstGeom prst="rect">
            <a:avLst/>
          </a:prstGeom>
        </p:spPr>
        <p:txBody>
          <a:bodyPr vert="horz" wrap="square" lIns="0" tIns="140335" rIns="0" bIns="0" rtlCol="0">
            <a:spAutoFit/>
          </a:bodyPr>
          <a:lstStyle/>
          <a:p>
            <a:pPr marL="12700">
              <a:lnSpc>
                <a:spcPct val="100000"/>
              </a:lnSpc>
              <a:spcBef>
                <a:spcPts val="1105"/>
              </a:spcBef>
            </a:pPr>
            <a:r>
              <a:rPr sz="2800" b="1" spc="-5">
                <a:latin typeface="Microsoft JhengHei"/>
                <a:cs typeface="Microsoft JhengHei"/>
              </a:rPr>
              <a:t>一、教育学的萌芽阶段</a:t>
            </a:r>
            <a:endParaRPr sz="2800">
              <a:latin typeface="Microsoft JhengHei"/>
              <a:cs typeface="Microsoft JhengHei"/>
            </a:endParaRPr>
          </a:p>
          <a:p>
            <a:pPr marL="12700" marR="5080">
              <a:lnSpc>
                <a:spcPct val="130000"/>
              </a:lnSpc>
            </a:pPr>
            <a:r>
              <a:rPr sz="2800" b="1" spc="-5">
                <a:latin typeface="Microsoft JhengHei"/>
                <a:cs typeface="Microsoft JhengHei"/>
              </a:rPr>
              <a:t>二、独立形态的教育学阶段</a:t>
            </a:r>
            <a:r>
              <a:rPr sz="2800" b="1" spc="-50">
                <a:latin typeface="Microsoft JhengHei"/>
                <a:cs typeface="Microsoft JhengHei"/>
              </a:rPr>
              <a:t> </a:t>
            </a:r>
            <a:r>
              <a:rPr sz="2800" b="1" spc="-5">
                <a:latin typeface="Microsoft JhengHei"/>
                <a:cs typeface="Microsoft JhengHei"/>
              </a:rPr>
              <a:t>三、教育学的多样化发展阶段</a:t>
            </a:r>
            <a:endParaRPr sz="2800">
              <a:latin typeface="Microsoft JhengHei"/>
              <a:cs typeface="Microsoft JhengHei"/>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99556" y="1049020"/>
            <a:ext cx="4495800" cy="695960"/>
          </a:xfrm>
          <a:prstGeom prst="rect">
            <a:avLst/>
          </a:prstGeom>
        </p:spPr>
        <p:txBody>
          <a:bodyPr vert="horz" wrap="square" lIns="0" tIns="12700" rIns="0" bIns="0" rtlCol="0">
            <a:spAutoFit/>
          </a:bodyPr>
          <a:lstStyle/>
          <a:p>
            <a:pPr marL="12700">
              <a:lnSpc>
                <a:spcPct val="100000"/>
              </a:lnSpc>
              <a:spcBef>
                <a:spcPts val="100"/>
              </a:spcBef>
            </a:pPr>
            <a:r>
              <a:rPr b="1" spc="-10">
                <a:latin typeface="Microsoft JhengHei"/>
                <a:cs typeface="Microsoft JhengHei"/>
              </a:rPr>
              <a:t>一、教育学的萌芽</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29</a:t>
            </a:fld>
          </a:p>
        </p:txBody>
      </p:sp>
      <p:sp>
        <p:nvSpPr>
          <p:cNvPr id="3" name="object 3"/>
          <p:cNvSpPr txBox="1"/>
          <p:nvPr/>
        </p:nvSpPr>
        <p:spPr>
          <a:xfrm>
            <a:off x="1261428" y="1987782"/>
            <a:ext cx="7747000" cy="3417570"/>
          </a:xfrm>
          <a:prstGeom prst="rect">
            <a:avLst/>
          </a:prstGeom>
        </p:spPr>
        <p:txBody>
          <a:bodyPr vert="horz" wrap="square" lIns="0" tIns="88265" rIns="0" bIns="0" rtlCol="0">
            <a:spAutoFit/>
          </a:bodyPr>
          <a:lstStyle/>
          <a:p>
            <a:pPr marL="12700">
              <a:lnSpc>
                <a:spcPct val="100000"/>
              </a:lnSpc>
              <a:spcBef>
                <a:spcPts val="695"/>
              </a:spcBef>
            </a:pPr>
            <a:r>
              <a:rPr sz="3200" spc="-5">
                <a:latin typeface="宋体"/>
                <a:cs typeface="宋体"/>
              </a:rPr>
              <a:t>教育学的产生开始于何时?</a:t>
            </a:r>
            <a:endParaRPr sz="3200">
              <a:latin typeface="宋体"/>
              <a:cs typeface="宋体"/>
            </a:endParaRPr>
          </a:p>
          <a:p>
            <a:pPr marL="418465" marR="2037080">
              <a:lnSpc>
                <a:spcPts val="4610"/>
              </a:lnSpc>
              <a:spcBef>
                <a:spcPts val="105"/>
              </a:spcBef>
            </a:pPr>
            <a:r>
              <a:rPr sz="3200" spc="-5">
                <a:latin typeface="宋体"/>
                <a:cs typeface="宋体"/>
              </a:rPr>
              <a:t>有人论及中国孔子的&lt;论语&gt;;有人云中国战国时的&lt;学记&gt;。</a:t>
            </a:r>
            <a:endParaRPr sz="3200">
              <a:latin typeface="宋体"/>
              <a:cs typeface="宋体"/>
            </a:endParaRPr>
          </a:p>
          <a:p>
            <a:pPr marL="418465">
              <a:lnSpc>
                <a:spcPct val="100000"/>
              </a:lnSpc>
              <a:spcBef>
                <a:spcPts val="484"/>
              </a:spcBef>
            </a:pPr>
            <a:r>
              <a:rPr sz="3200" spc="-5">
                <a:latin typeface="宋体"/>
                <a:cs typeface="宋体"/>
              </a:rPr>
              <a:t>也有人把教育学的渊源追溯到古希腊时期</a:t>
            </a:r>
            <a:endParaRPr sz="3200">
              <a:latin typeface="宋体"/>
              <a:cs typeface="宋体"/>
            </a:endParaRPr>
          </a:p>
          <a:p>
            <a:pPr marL="355600" marR="208279" indent="63500">
              <a:lnSpc>
                <a:spcPct val="104500"/>
              </a:lnSpc>
              <a:spcBef>
                <a:spcPts val="595"/>
              </a:spcBef>
            </a:pPr>
            <a:r>
              <a:rPr sz="3200" spc="-5">
                <a:latin typeface="宋体"/>
                <a:cs typeface="宋体"/>
              </a:rPr>
              <a:t>此说皆似是而非,因混淆了“教育学”与</a:t>
            </a:r>
            <a:r>
              <a:rPr sz="3200" spc="-50">
                <a:latin typeface="宋体"/>
                <a:cs typeface="宋体"/>
              </a:rPr>
              <a:t> </a:t>
            </a:r>
            <a:r>
              <a:rPr sz="3200" spc="-5">
                <a:latin typeface="宋体"/>
                <a:cs typeface="宋体"/>
              </a:rPr>
              <a:t>“教育思想”的区别。</a:t>
            </a:r>
            <a:endParaRPr sz="3200">
              <a:latin typeface="宋体"/>
              <a:cs typeface="宋体"/>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604328" y="2041544"/>
            <a:ext cx="7200900" cy="3461385"/>
          </a:xfrm>
          <a:prstGeom prst="rect">
            <a:avLst/>
          </a:prstGeom>
        </p:spPr>
        <p:txBody>
          <a:bodyPr vert="horz" wrap="square" lIns="0" tIns="8890" rIns="0" bIns="0" rtlCol="0">
            <a:spAutoFit/>
          </a:bodyPr>
          <a:lstStyle/>
          <a:p>
            <a:pPr marL="12700" marR="5080" indent="266700">
              <a:lnSpc>
                <a:spcPct val="100699"/>
              </a:lnSpc>
              <a:spcBef>
                <a:spcPts val="70"/>
              </a:spcBef>
            </a:pPr>
            <a:r>
              <a:rPr sz="3200" spc="-5">
                <a:latin typeface="宋体"/>
                <a:cs typeface="宋体"/>
              </a:rPr>
              <a:t>自从有了教育活动，就有了人们对教育活动的认识。但是近代之前，人们对教育的认识活动主要停留在经验和习俗的水平，从而没有形成系统的理性认识，成为教育之“学”。因此，我们可以把这一阶段的教育认识活动称为“前教育</a:t>
            </a:r>
            <a:r>
              <a:rPr sz="3200" spc="-10">
                <a:latin typeface="宋体"/>
                <a:cs typeface="宋体"/>
              </a:rPr>
              <a:t>学时期”。</a:t>
            </a:r>
            <a:endParaRPr sz="32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30</a:t>
            </a:fld>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49020"/>
            <a:ext cx="4241800" cy="695960"/>
          </a:xfrm>
          <a:prstGeom prst="rect">
            <a:avLst/>
          </a:prstGeom>
        </p:spPr>
        <p:txBody>
          <a:bodyPr vert="horz" wrap="square" lIns="0" tIns="12700" rIns="0" bIns="0" rtlCol="0">
            <a:spAutoFit/>
          </a:bodyPr>
          <a:lstStyle/>
          <a:p>
            <a:pPr marL="12700">
              <a:lnSpc>
                <a:spcPct val="100000"/>
              </a:lnSpc>
              <a:spcBef>
                <a:spcPts val="100"/>
              </a:spcBef>
            </a:pPr>
            <a:r>
              <a:rPr sz="3600" b="1">
                <a:latin typeface="Microsoft JhengHei"/>
                <a:cs typeface="Microsoft JhengHei"/>
              </a:rPr>
              <a:t>中国古代教育思想</a:t>
            </a:r>
            <a:r>
              <a:rPr spc="-50"/>
              <a:t>：</a:t>
            </a:r>
            <a:endParaRPr sz="3600">
              <a:latin typeface="Microsoft JhengHei"/>
              <a:cs typeface="Microsoft JhengHei"/>
            </a:endParaRPr>
          </a:p>
        </p:txBody>
      </p:sp>
      <p:pic>
        <p:nvPicPr>
          <p:cNvPr id="3" name="object 3"/>
          <p:cNvPicPr/>
          <p:nvPr/>
        </p:nvPicPr>
        <p:blipFill>
          <a:blip r:embed="rId2"/>
          <a:stretch>
            <a:fillRect/>
          </a:stretch>
        </p:blipFill>
        <p:spPr>
          <a:xfrm>
            <a:off x="6966903" y="2968445"/>
            <a:ext cx="323850" cy="317500"/>
          </a:xfrm>
          <a:prstGeom prst="rect">
            <a:avLst/>
          </a:prstGeom>
        </p:spPr>
      </p:pic>
      <p:pic>
        <p:nvPicPr>
          <p:cNvPr id="4" name="object 4"/>
          <p:cNvPicPr/>
          <p:nvPr/>
        </p:nvPicPr>
        <p:blipFill>
          <a:blip r:embed="rId2"/>
          <a:stretch>
            <a:fillRect/>
          </a:stretch>
        </p:blipFill>
        <p:spPr>
          <a:xfrm>
            <a:off x="1988503" y="3352493"/>
            <a:ext cx="323850" cy="317500"/>
          </a:xfrm>
          <a:prstGeom prst="rect">
            <a:avLst/>
          </a:prstGeom>
        </p:spPr>
      </p:pic>
      <p:pic>
        <p:nvPicPr>
          <p:cNvPr id="5" name="object 5"/>
          <p:cNvPicPr/>
          <p:nvPr/>
        </p:nvPicPr>
        <p:blipFill>
          <a:blip r:embed="rId2"/>
          <a:stretch>
            <a:fillRect/>
          </a:stretch>
        </p:blipFill>
        <p:spPr>
          <a:xfrm>
            <a:off x="1632903" y="3736541"/>
            <a:ext cx="323850" cy="317500"/>
          </a:xfrm>
          <a:prstGeom prst="rect">
            <a:avLst/>
          </a:prstGeom>
        </p:spPr>
      </p:pic>
      <p:pic>
        <p:nvPicPr>
          <p:cNvPr id="6" name="object 6"/>
          <p:cNvPicPr/>
          <p:nvPr/>
        </p:nvPicPr>
        <p:blipFill>
          <a:blip r:embed="rId2"/>
          <a:stretch>
            <a:fillRect/>
          </a:stretch>
        </p:blipFill>
        <p:spPr>
          <a:xfrm>
            <a:off x="2344103" y="4504637"/>
            <a:ext cx="323850" cy="317500"/>
          </a:xfrm>
          <a:prstGeom prst="rect">
            <a:avLst/>
          </a:prstGeom>
        </p:spPr>
      </p:pic>
      <p:sp>
        <p:nvSpPr>
          <p:cNvPr id="7" name="object 7"/>
          <p:cNvSpPr txBox="1">
            <a:spLocks noGrp="1"/>
          </p:cNvSpPr>
          <p:nvPr>
            <p:ph type="body" idx="1"/>
          </p:nvPr>
        </p:nvSpPr>
        <p:spPr>
          <a:prstGeom prst="rect">
            <a:avLst/>
          </a:prstGeom>
        </p:spPr>
        <p:txBody>
          <a:bodyPr vert="horz" wrap="square" lIns="0" tIns="55244" rIns="0" bIns="0" rtlCol="0">
            <a:spAutoFit/>
          </a:bodyPr>
          <a:lstStyle/>
          <a:p>
            <a:pPr marL="354965" indent="-342265">
              <a:lnSpc>
                <a:spcPct val="100000"/>
              </a:lnSpc>
              <a:spcBef>
                <a:spcPts val="434"/>
              </a:spcBef>
              <a:buClr>
                <a:srgbClr val="3333CC"/>
              </a:buClr>
              <a:buSzPct val="60714"/>
              <a:buFont typeface="Wingdings"/>
              <a:buChar char=""/>
              <a:tabLst>
                <a:tab pos="354965"/>
                <a:tab pos="355600"/>
              </a:tabLst>
            </a:pPr>
            <a:r>
              <a:rPr spc="-15"/>
              <a:t>《学记》</a:t>
            </a:r>
          </a:p>
          <a:p>
            <a:pPr marL="354965" marR="5080" indent="-342265" algn="r">
              <a:lnSpc>
                <a:spcPts val="3020"/>
              </a:lnSpc>
              <a:spcBef>
                <a:spcPts val="720"/>
              </a:spcBef>
              <a:buClr>
                <a:srgbClr val="3333CC"/>
              </a:buClr>
              <a:buSzPct val="60714"/>
              <a:buFont typeface="Wingdings"/>
              <a:buChar char=""/>
              <a:tabLst>
                <a:tab pos="354965"/>
                <a:tab pos="355600"/>
                <a:tab pos="1066165"/>
                <a:tab pos="6044565"/>
              </a:tabLst>
            </a:pPr>
            <a:r>
              <a:rPr/>
              <a:t>战国时期无名氏所作（郭沫若认为像是孟子</a:t>
            </a:r>
            <a:r>
              <a:rPr spc="-50"/>
              <a:t>的</a:t>
            </a:r>
            <a:r>
              <a:rPr/>
              <a:t>学生乐正克所作），是我国古代</a:t>
            </a:r>
            <a:r>
              <a:rPr spc="-50"/>
              <a:t>最</a:t>
            </a:r>
            <a:r>
              <a:rPr/>
              <a:t>	、世界</a:t>
            </a:r>
            <a:r>
              <a:rPr spc="-50"/>
              <a:t>上最</a:t>
            </a:r>
            <a:r>
              <a:rPr/>
              <a:t>	的成体系的古代教育学作品。它比国外</a:t>
            </a:r>
            <a:r>
              <a:rPr spc="-50"/>
              <a:t>最</a:t>
            </a:r>
            <a:r>
              <a:rPr/>
              <a:t>的教育著作古代罗马教育家昆体良所写的</a:t>
            </a:r>
            <a:r>
              <a:rPr spc="-50"/>
              <a:t>《 </a:t>
            </a:r>
            <a:r>
              <a:rPr/>
              <a:t>论演说家的教育》（又译《雄辩术原理》）</a:t>
            </a:r>
            <a:r>
              <a:rPr spc="-50"/>
              <a:t>一</a:t>
            </a:r>
          </a:p>
          <a:p>
            <a:pPr marL="355600">
              <a:lnSpc>
                <a:spcPts val="2995"/>
              </a:lnSpc>
            </a:pPr>
            <a:r>
              <a:rPr/>
              <a:t>书还300</a:t>
            </a:r>
            <a:r>
              <a:rPr spc="-20"/>
              <a:t>多年。</a:t>
            </a:r>
          </a:p>
          <a:p>
            <a:pPr marL="355600" marR="5080" indent="-342900" algn="just">
              <a:lnSpc>
                <a:spcPts val="3020"/>
              </a:lnSpc>
              <a:spcBef>
                <a:spcPts val="720"/>
              </a:spcBef>
              <a:buClr>
                <a:srgbClr val="3333CC"/>
              </a:buClr>
              <a:buSzPct val="60714"/>
              <a:buFont typeface="Wingdings"/>
              <a:buChar char=""/>
              <a:tabLst>
                <a:tab pos="355600"/>
              </a:tabLst>
            </a:pPr>
            <a:r>
              <a:rPr/>
              <a:t>《学记》全书虽只有1229</a:t>
            </a:r>
            <a:r>
              <a:rPr spc="-10"/>
              <a:t>个字，却对教育的作</a:t>
            </a:r>
            <a:r>
              <a:rPr spc="-5"/>
              <a:t>用，教育的制度，教育和教学的原则、方法，以及师生关系等问题，作了精辟的论述。</a:t>
            </a:r>
          </a:p>
        </p:txBody>
      </p:sp>
      <p:sp>
        <p:nvSpPr>
          <p:cNvPr id="8" name="object 8"/>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31</a:t>
            </a:fld>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65468"/>
            <a:ext cx="2159000" cy="477520"/>
          </a:xfrm>
          <a:prstGeom prst="rect">
            <a:avLst/>
          </a:prstGeom>
        </p:spPr>
        <p:txBody>
          <a:bodyPr vert="horz" wrap="square" lIns="0" tIns="14604" rIns="0" bIns="0" rtlCol="0">
            <a:spAutoFit/>
          </a:bodyPr>
          <a:lstStyle/>
          <a:p>
            <a:pPr marL="12700">
              <a:lnSpc>
                <a:spcPct val="100000"/>
              </a:lnSpc>
              <a:spcBef>
                <a:spcPts val="114"/>
              </a:spcBef>
            </a:pPr>
            <a:r>
              <a:rPr sz="2950" b="1" spc="-185">
                <a:latin typeface="Microsoft JhengHei"/>
                <a:cs typeface="Microsoft JhengHei"/>
              </a:rPr>
              <a:t>《学记》摘</a:t>
            </a:r>
            <a:r>
              <a:rPr sz="2950" b="1" spc="-50">
                <a:latin typeface="Microsoft JhengHei"/>
                <a:cs typeface="Microsoft JhengHei"/>
              </a:rPr>
              <a:t>录</a:t>
            </a:r>
            <a:endParaRPr sz="295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32</a:t>
            </a:fld>
          </a:p>
        </p:txBody>
      </p:sp>
      <p:sp>
        <p:nvSpPr>
          <p:cNvPr id="3" name="object 3"/>
          <p:cNvSpPr txBox="1"/>
          <p:nvPr/>
        </p:nvSpPr>
        <p:spPr>
          <a:xfrm>
            <a:off x="1261428" y="1996716"/>
            <a:ext cx="7835900" cy="4036695"/>
          </a:xfrm>
          <a:prstGeom prst="rect">
            <a:avLst/>
          </a:prstGeom>
        </p:spPr>
        <p:txBody>
          <a:bodyPr vert="horz" wrap="square" lIns="0" tIns="94615" rIns="0" bIns="0" rtlCol="0">
            <a:spAutoFit/>
          </a:bodyPr>
          <a:lstStyle/>
          <a:p>
            <a:pPr marL="354965" marR="360680" indent="-342265">
              <a:lnSpc>
                <a:spcPts val="2690"/>
              </a:lnSpc>
              <a:spcBef>
                <a:spcPts val="745"/>
              </a:spcBef>
              <a:buClr>
                <a:srgbClr val="3333CC"/>
              </a:buClr>
              <a:buSzPct val="60714"/>
              <a:buFont typeface="Wingdings"/>
              <a:buChar char=""/>
              <a:tabLst>
                <a:tab pos="354965"/>
                <a:tab pos="355600"/>
              </a:tabLst>
            </a:pPr>
            <a:r>
              <a:rPr sz="2800">
                <a:latin typeface="宋体"/>
                <a:cs typeface="宋体"/>
              </a:rPr>
              <a:t>发虑宪，求善良，足以謏(sǒu，</a:t>
            </a:r>
            <a:r>
              <a:rPr sz="2800" spc="-10">
                <a:latin typeface="宋体"/>
                <a:cs typeface="宋体"/>
              </a:rPr>
              <a:t>小，有声音)</a:t>
            </a:r>
            <a:r>
              <a:rPr sz="2800" spc="-5">
                <a:latin typeface="宋体"/>
                <a:cs typeface="宋体"/>
              </a:rPr>
              <a:t>文，不足以动众。就贤体远，足以动众，未足以化民。君子如欲化民成俗，其必由学乎。</a:t>
            </a:r>
            <a:endParaRPr sz="2800">
              <a:latin typeface="宋体"/>
              <a:cs typeface="宋体"/>
            </a:endParaRPr>
          </a:p>
          <a:p>
            <a:pPr marL="354965" marR="360680" indent="-342265">
              <a:lnSpc>
                <a:spcPts val="2690"/>
              </a:lnSpc>
              <a:spcBef>
                <a:spcPts val="670"/>
              </a:spcBef>
              <a:buClr>
                <a:srgbClr val="3333CC"/>
              </a:buClr>
              <a:buSzPct val="60714"/>
              <a:buFont typeface="Wingdings"/>
              <a:buChar char=""/>
              <a:tabLst>
                <a:tab pos="354965"/>
                <a:tab pos="355600"/>
              </a:tabLst>
            </a:pPr>
            <a:r>
              <a:rPr sz="2800" spc="-5">
                <a:latin typeface="宋体"/>
                <a:cs typeface="宋体"/>
              </a:rPr>
              <a:t>玉不琢，不成器；人不学，不知道。是故古之</a:t>
            </a:r>
            <a:r>
              <a:rPr sz="2800">
                <a:latin typeface="宋体"/>
                <a:cs typeface="宋体"/>
              </a:rPr>
              <a:t>王者，建国君民，教学为先。“兑(yuè</a:t>
            </a:r>
            <a:r>
              <a:rPr sz="2800" spc="-20">
                <a:latin typeface="宋体"/>
                <a:cs typeface="宋体"/>
              </a:rPr>
              <a:t>说)命</a:t>
            </a:r>
            <a:r>
              <a:rPr sz="2800" spc="-50">
                <a:latin typeface="宋体"/>
                <a:cs typeface="宋体"/>
              </a:rPr>
              <a:t> </a:t>
            </a:r>
            <a:r>
              <a:rPr sz="2800" spc="-5">
                <a:latin typeface="宋体"/>
                <a:cs typeface="宋体"/>
              </a:rPr>
              <a:t>”曰：“念终始典于学”，其此之谓乎!</a:t>
            </a:r>
            <a:endParaRPr sz="2800">
              <a:latin typeface="宋体"/>
              <a:cs typeface="宋体"/>
            </a:endParaRPr>
          </a:p>
          <a:p>
            <a:pPr marL="354965" marR="5080" indent="-342265">
              <a:lnSpc>
                <a:spcPts val="2690"/>
              </a:lnSpc>
              <a:spcBef>
                <a:spcPts val="665"/>
              </a:spcBef>
              <a:buClr>
                <a:srgbClr val="3333CC"/>
              </a:buClr>
              <a:buSzPct val="60714"/>
              <a:buFont typeface="Wingdings"/>
              <a:buChar char=""/>
              <a:tabLst>
                <a:tab pos="354965"/>
                <a:tab pos="355600"/>
              </a:tabLst>
            </a:pPr>
            <a:r>
              <a:rPr sz="2800" spc="-5">
                <a:latin typeface="宋体"/>
                <a:cs typeface="宋体"/>
              </a:rPr>
              <a:t>虽有佳肴，弗食不知其旨也；虽有至道，弗学</a:t>
            </a:r>
            <a:r>
              <a:rPr sz="2800" spc="-50">
                <a:latin typeface="宋体"/>
                <a:cs typeface="宋体"/>
              </a:rPr>
              <a:t> </a:t>
            </a:r>
            <a:r>
              <a:rPr sz="2800" spc="-5">
                <a:latin typeface="宋体"/>
                <a:cs typeface="宋体"/>
              </a:rPr>
              <a:t>不知其善也。是故学然后知不足，教然后知困。知不足，然后能自反也；知困，然后能自强也。故曰：教学相长也。“兑命”曰：“学学半”，</a:t>
            </a:r>
            <a:r>
              <a:rPr sz="2800" spc="-10">
                <a:latin typeface="宋体"/>
                <a:cs typeface="宋体"/>
              </a:rPr>
              <a:t>其此之谓乎!</a:t>
            </a:r>
            <a:endParaRPr sz="2800">
              <a:latin typeface="宋体"/>
              <a:cs typeface="宋体"/>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65468"/>
            <a:ext cx="2159000" cy="477520"/>
          </a:xfrm>
          <a:prstGeom prst="rect">
            <a:avLst/>
          </a:prstGeom>
        </p:spPr>
        <p:txBody>
          <a:bodyPr vert="horz" wrap="square" lIns="0" tIns="14604" rIns="0" bIns="0" rtlCol="0">
            <a:spAutoFit/>
          </a:bodyPr>
          <a:lstStyle/>
          <a:p>
            <a:pPr marL="12700">
              <a:lnSpc>
                <a:spcPct val="100000"/>
              </a:lnSpc>
              <a:spcBef>
                <a:spcPts val="114"/>
              </a:spcBef>
            </a:pPr>
            <a:r>
              <a:rPr sz="2950" b="1" spc="-185">
                <a:latin typeface="Microsoft JhengHei"/>
                <a:cs typeface="Microsoft JhengHei"/>
              </a:rPr>
              <a:t>《学记》摘</a:t>
            </a:r>
            <a:r>
              <a:rPr sz="2950" b="1" spc="-50">
                <a:latin typeface="Microsoft JhengHei"/>
                <a:cs typeface="Microsoft JhengHei"/>
              </a:rPr>
              <a:t>录</a:t>
            </a:r>
            <a:endParaRPr sz="295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33</a:t>
            </a:fld>
          </a:p>
        </p:txBody>
      </p:sp>
      <p:sp>
        <p:nvSpPr>
          <p:cNvPr id="3" name="object 3"/>
          <p:cNvSpPr txBox="1"/>
          <p:nvPr/>
        </p:nvSpPr>
        <p:spPr>
          <a:xfrm>
            <a:off x="1261428" y="2068224"/>
            <a:ext cx="7683500" cy="3775710"/>
          </a:xfrm>
          <a:prstGeom prst="rect">
            <a:avLst/>
          </a:prstGeom>
        </p:spPr>
        <p:txBody>
          <a:bodyPr vert="horz" wrap="square" lIns="0" tIns="44450" rIns="0" bIns="0" rtlCol="0">
            <a:spAutoFit/>
          </a:bodyPr>
          <a:lstStyle/>
          <a:p>
            <a:pPr marL="354965" marR="5080" indent="-342265">
              <a:lnSpc>
                <a:spcPct val="91300"/>
              </a:lnSpc>
              <a:spcBef>
                <a:spcPts val="350"/>
              </a:spcBef>
              <a:buClr>
                <a:srgbClr val="3333CC"/>
              </a:buClr>
              <a:buSzPct val="60416"/>
              <a:buFont typeface="Wingdings"/>
              <a:buChar char=""/>
              <a:tabLst>
                <a:tab pos="354965"/>
                <a:tab pos="355600"/>
              </a:tabLst>
            </a:pPr>
            <a:r>
              <a:rPr sz="2400">
                <a:latin typeface="宋体"/>
                <a:cs typeface="宋体"/>
              </a:rPr>
              <a:t>古之教者，家(25家)有塾，党(500</a:t>
            </a:r>
            <a:r>
              <a:rPr sz="2400" spc="-55">
                <a:latin typeface="宋体"/>
                <a:cs typeface="宋体"/>
              </a:rPr>
              <a:t>家)有庠 ，术</a:t>
            </a:r>
            <a:r>
              <a:rPr sz="2400" spc="-50">
                <a:latin typeface="宋体"/>
                <a:cs typeface="宋体"/>
              </a:rPr>
              <a:t> </a:t>
            </a:r>
            <a:r>
              <a:rPr sz="2400">
                <a:latin typeface="宋体"/>
                <a:cs typeface="宋体"/>
              </a:rPr>
              <a:t>(suì)(12500</a:t>
            </a:r>
            <a:r>
              <a:rPr sz="2400" spc="-5">
                <a:latin typeface="宋体"/>
                <a:cs typeface="宋体"/>
              </a:rPr>
              <a:t>家)有序，国有学。比年入学，中年考校。一年视离经辩志；三年视敬业乐群；五年视博习亲师；七年视论学取友；谓之小成。九年知类通达，强力而</a:t>
            </a:r>
            <a:r>
              <a:rPr sz="2400" spc="-50">
                <a:latin typeface="宋体"/>
                <a:cs typeface="宋体"/>
              </a:rPr>
              <a:t> </a:t>
            </a:r>
            <a:r>
              <a:rPr sz="2400" spc="-10">
                <a:latin typeface="宋体"/>
                <a:cs typeface="宋体"/>
              </a:rPr>
              <a:t>不返，谓之大成。</a:t>
            </a:r>
            <a:endParaRPr sz="2400">
              <a:latin typeface="宋体"/>
              <a:cs typeface="宋体"/>
            </a:endParaRPr>
          </a:p>
          <a:p>
            <a:pPr marL="354965" marR="157480" indent="-342265">
              <a:lnSpc>
                <a:spcPct val="90000"/>
              </a:lnSpc>
              <a:spcBef>
                <a:spcPts val="575"/>
              </a:spcBef>
              <a:buClr>
                <a:srgbClr val="3333CC"/>
              </a:buClr>
              <a:buSzPct val="60416"/>
              <a:buFont typeface="Wingdings"/>
              <a:buChar char=""/>
              <a:tabLst>
                <a:tab pos="354965"/>
                <a:tab pos="355600"/>
              </a:tabLst>
            </a:pPr>
            <a:r>
              <a:rPr sz="2400">
                <a:latin typeface="宋体"/>
                <a:cs typeface="宋体"/>
              </a:rPr>
              <a:t>大学始教，皮弁(biàn)</a:t>
            </a:r>
            <a:r>
              <a:rPr sz="2400" spc="-5">
                <a:latin typeface="宋体"/>
                <a:cs typeface="宋体"/>
              </a:rPr>
              <a:t>祭菜，示敬道也。《宵雅》肄</a:t>
            </a:r>
            <a:r>
              <a:rPr sz="2400">
                <a:latin typeface="宋体"/>
                <a:cs typeface="宋体"/>
              </a:rPr>
              <a:t>三，官其始也。入学鼓箧（qi</a:t>
            </a:r>
            <a:r>
              <a:rPr sz="2400">
                <a:latin typeface="Tahoma"/>
                <a:cs typeface="Tahoma"/>
              </a:rPr>
              <a:t>è</a:t>
            </a:r>
            <a:r>
              <a:rPr sz="2400">
                <a:latin typeface="宋体"/>
                <a:cs typeface="宋体"/>
              </a:rPr>
              <a:t>），</a:t>
            </a:r>
            <a:r>
              <a:rPr sz="2400" spc="-10">
                <a:latin typeface="宋体"/>
                <a:cs typeface="宋体"/>
              </a:rPr>
              <a:t>孙其业也。夏</a:t>
            </a:r>
            <a:r>
              <a:rPr sz="2400" spc="-50">
                <a:latin typeface="宋体"/>
                <a:cs typeface="宋体"/>
              </a:rPr>
              <a:t> </a:t>
            </a:r>
            <a:r>
              <a:rPr sz="2400">
                <a:latin typeface="宋体"/>
                <a:cs typeface="宋体"/>
              </a:rPr>
              <a:t>(jiǎ)</a:t>
            </a:r>
            <a:r>
              <a:rPr sz="2400" spc="-5">
                <a:latin typeface="宋体"/>
                <a:cs typeface="宋体"/>
              </a:rPr>
              <a:t>楚二物，收其威也。未卜谛不视学，游其志也。</a:t>
            </a:r>
            <a:r>
              <a:rPr sz="2400">
                <a:latin typeface="宋体"/>
                <a:cs typeface="宋体"/>
              </a:rPr>
              <a:t>时观而弗语，存其心也。幼者听而弗问，学不躐</a:t>
            </a:r>
            <a:r>
              <a:rPr sz="2400" spc="-10">
                <a:latin typeface="宋体"/>
                <a:cs typeface="宋体"/>
              </a:rPr>
              <a:t>(liè)</a:t>
            </a:r>
            <a:r>
              <a:rPr sz="2400" spc="-5">
                <a:latin typeface="宋体"/>
                <a:cs typeface="宋体"/>
              </a:rPr>
              <a:t>等也。此七者教之大伦也。记曰：“凡学，官先事，士先志”，其此之谓乎。</a:t>
            </a:r>
            <a:endParaRPr sz="2400">
              <a:latin typeface="宋体"/>
              <a:cs typeface="宋体"/>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86510"/>
            <a:ext cx="21590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孔子教育思想</a:t>
            </a:r>
            <a:endParaRPr sz="2800">
              <a:latin typeface="Microsoft JhengHei"/>
              <a:cs typeface="Microsoft JhengHei"/>
            </a:endParaRPr>
          </a:p>
        </p:txBody>
      </p:sp>
      <p:sp>
        <p:nvSpPr>
          <p:cNvPr id="3" name="object 3"/>
          <p:cNvSpPr txBox="1"/>
          <p:nvPr/>
        </p:nvSpPr>
        <p:spPr>
          <a:xfrm>
            <a:off x="1717040" y="1851707"/>
            <a:ext cx="7048500" cy="3454400"/>
          </a:xfrm>
          <a:prstGeom prst="rect">
            <a:avLst/>
          </a:prstGeom>
        </p:spPr>
        <p:txBody>
          <a:bodyPr vert="horz" wrap="square" lIns="0" tIns="88900" rIns="0" bIns="0" rtlCol="0">
            <a:spAutoFit/>
          </a:bodyPr>
          <a:lstStyle/>
          <a:p>
            <a:pPr marL="177165">
              <a:lnSpc>
                <a:spcPct val="100000"/>
              </a:lnSpc>
              <a:spcBef>
                <a:spcPts val="700"/>
              </a:spcBef>
            </a:pPr>
            <a:r>
              <a:rPr sz="2000" spc="-5">
                <a:latin typeface="宋体"/>
                <a:cs typeface="宋体"/>
              </a:rPr>
              <a:t>中国伟大的思想家、教育家，儒家学派的创始人。</a:t>
            </a:r>
            <a:endParaRPr sz="2000">
              <a:latin typeface="宋体"/>
              <a:cs typeface="宋体"/>
            </a:endParaRPr>
          </a:p>
          <a:p>
            <a:pPr marL="12700" marR="5080" indent="165100">
              <a:lnSpc>
                <a:spcPct val="125000"/>
              </a:lnSpc>
            </a:pPr>
            <a:r>
              <a:rPr sz="2000" spc="-5">
                <a:latin typeface="宋体"/>
                <a:cs typeface="宋体"/>
              </a:rPr>
              <a:t>孔子在长期从事私学教育活动的基础上，积累了丰富的教育经</a:t>
            </a:r>
            <a:r>
              <a:rPr sz="2000" spc="-25">
                <a:latin typeface="宋体"/>
                <a:cs typeface="宋体"/>
              </a:rPr>
              <a:t>验。</a:t>
            </a:r>
            <a:endParaRPr sz="2000">
              <a:latin typeface="宋体"/>
              <a:cs typeface="宋体"/>
            </a:endParaRPr>
          </a:p>
          <a:p>
            <a:pPr marL="520700">
              <a:lnSpc>
                <a:spcPct val="100000"/>
              </a:lnSpc>
              <a:spcBef>
                <a:spcPts val="600"/>
              </a:spcBef>
            </a:pPr>
            <a:r>
              <a:rPr sz="2000" b="1" spc="-5">
                <a:latin typeface="Microsoft JhengHei"/>
                <a:cs typeface="Microsoft JhengHei"/>
              </a:rPr>
              <a:t>关于教师如何教的问题：</a:t>
            </a:r>
            <a:endParaRPr sz="2000">
              <a:latin typeface="Microsoft JhengHei"/>
              <a:cs typeface="Microsoft JhengHei"/>
            </a:endParaRPr>
          </a:p>
          <a:p>
            <a:pPr marL="775335" indent="-254635">
              <a:lnSpc>
                <a:spcPct val="100000"/>
              </a:lnSpc>
              <a:spcBef>
                <a:spcPts val="600"/>
              </a:spcBef>
              <a:buSzPct val="95000"/>
              <a:buAutoNum type="arabicPeriod"/>
              <a:tabLst>
                <a:tab pos="775335"/>
              </a:tabLst>
            </a:pPr>
            <a:r>
              <a:rPr sz="2000">
                <a:latin typeface="宋体"/>
                <a:cs typeface="宋体"/>
              </a:rPr>
              <a:t>［启发诱导</a:t>
            </a:r>
            <a:r>
              <a:rPr sz="2000" spc="-25">
                <a:latin typeface="宋体"/>
                <a:cs typeface="宋体"/>
              </a:rPr>
              <a:t>］；</a:t>
            </a:r>
            <a:endParaRPr sz="2000">
              <a:latin typeface="宋体"/>
              <a:cs typeface="宋体"/>
            </a:endParaRPr>
          </a:p>
          <a:p>
            <a:pPr marL="775335" indent="-254635">
              <a:lnSpc>
                <a:spcPct val="100000"/>
              </a:lnSpc>
              <a:spcBef>
                <a:spcPts val="600"/>
              </a:spcBef>
              <a:buSzPct val="95000"/>
              <a:buAutoNum type="arabicPeriod"/>
              <a:tabLst>
                <a:tab pos="775335"/>
              </a:tabLst>
            </a:pPr>
            <a:r>
              <a:rPr sz="2000">
                <a:latin typeface="宋体"/>
                <a:cs typeface="宋体"/>
              </a:rPr>
              <a:t>［因材施教］</a:t>
            </a:r>
            <a:r>
              <a:rPr sz="2000" spc="-50">
                <a:latin typeface="宋体"/>
                <a:cs typeface="宋体"/>
              </a:rPr>
              <a:t>。</a:t>
            </a:r>
            <a:endParaRPr sz="2000">
              <a:latin typeface="宋体"/>
              <a:cs typeface="宋体"/>
            </a:endParaRPr>
          </a:p>
          <a:p>
            <a:pPr marL="520700">
              <a:lnSpc>
                <a:spcPct val="100000"/>
              </a:lnSpc>
              <a:spcBef>
                <a:spcPts val="600"/>
              </a:spcBef>
            </a:pPr>
            <a:r>
              <a:rPr sz="2000" b="1" spc="-5">
                <a:latin typeface="Microsoft JhengHei"/>
                <a:cs typeface="Microsoft JhengHei"/>
              </a:rPr>
              <a:t>关于学生如何学的问题：</a:t>
            </a:r>
            <a:endParaRPr sz="2000">
              <a:latin typeface="Microsoft JhengHei"/>
              <a:cs typeface="Microsoft JhengHei"/>
            </a:endParaRPr>
          </a:p>
          <a:p>
            <a:pPr marL="775335" indent="-254635">
              <a:lnSpc>
                <a:spcPct val="100000"/>
              </a:lnSpc>
              <a:spcBef>
                <a:spcPts val="600"/>
              </a:spcBef>
              <a:buSzPct val="95000"/>
              <a:buAutoNum type="arabicPeriod"/>
              <a:tabLst>
                <a:tab pos="775335"/>
              </a:tabLst>
            </a:pPr>
            <a:r>
              <a:rPr sz="2000">
                <a:latin typeface="宋体"/>
                <a:cs typeface="宋体"/>
              </a:rPr>
              <a:t>［立志有恒，锲而不舍</a:t>
            </a:r>
            <a:r>
              <a:rPr sz="2000" spc="-25">
                <a:latin typeface="宋体"/>
                <a:cs typeface="宋体"/>
              </a:rPr>
              <a:t>］；</a:t>
            </a:r>
            <a:endParaRPr sz="2000">
              <a:latin typeface="宋体"/>
              <a:cs typeface="宋体"/>
            </a:endParaRPr>
          </a:p>
          <a:p>
            <a:pPr marL="775335" indent="-254635">
              <a:lnSpc>
                <a:spcPct val="100000"/>
              </a:lnSpc>
              <a:spcBef>
                <a:spcPts val="600"/>
              </a:spcBef>
              <a:buSzPct val="95000"/>
              <a:buAutoNum type="arabicPeriod"/>
              <a:tabLst>
                <a:tab pos="775335"/>
              </a:tabLst>
            </a:pPr>
            <a:r>
              <a:rPr sz="2000">
                <a:latin typeface="宋体"/>
                <a:cs typeface="宋体"/>
              </a:rPr>
              <a:t>［虚心笃实，不耻下问</a:t>
            </a:r>
            <a:r>
              <a:rPr sz="2000" spc="-25">
                <a:latin typeface="宋体"/>
                <a:cs typeface="宋体"/>
              </a:rPr>
              <a:t>］；</a:t>
            </a:r>
            <a:endParaRPr sz="2000">
              <a:latin typeface="宋体"/>
              <a:cs typeface="宋体"/>
            </a:endParaRPr>
          </a:p>
        </p:txBody>
      </p:sp>
      <p:sp>
        <p:nvSpPr>
          <p:cNvPr id="4" name="object 4"/>
          <p:cNvSpPr txBox="1"/>
          <p:nvPr/>
        </p:nvSpPr>
        <p:spPr>
          <a:xfrm>
            <a:off x="2225040" y="5280707"/>
            <a:ext cx="3327400" cy="787400"/>
          </a:xfrm>
          <a:prstGeom prst="rect">
            <a:avLst/>
          </a:prstGeom>
        </p:spPr>
        <p:txBody>
          <a:bodyPr vert="horz" wrap="square" lIns="0" tIns="88900" rIns="0" bIns="0" rtlCol="0">
            <a:spAutoFit/>
          </a:bodyPr>
          <a:lstStyle/>
          <a:p>
            <a:pPr marL="267335" indent="-254635">
              <a:lnSpc>
                <a:spcPct val="100000"/>
              </a:lnSpc>
              <a:spcBef>
                <a:spcPts val="700"/>
              </a:spcBef>
              <a:buSzPct val="95000"/>
              <a:buAutoNum type="arabicPeriod" startAt="3"/>
              <a:tabLst>
                <a:tab pos="267335"/>
              </a:tabLst>
            </a:pPr>
            <a:r>
              <a:rPr sz="2000">
                <a:latin typeface="宋体"/>
                <a:cs typeface="宋体"/>
              </a:rPr>
              <a:t>［学思结合，学思并重</a:t>
            </a:r>
            <a:r>
              <a:rPr sz="2000" spc="-25">
                <a:latin typeface="宋体"/>
                <a:cs typeface="宋体"/>
              </a:rPr>
              <a:t>］；</a:t>
            </a:r>
            <a:endParaRPr sz="2000">
              <a:latin typeface="宋体"/>
              <a:cs typeface="宋体"/>
            </a:endParaRPr>
          </a:p>
          <a:p>
            <a:pPr marL="267335" indent="-254635">
              <a:lnSpc>
                <a:spcPct val="100000"/>
              </a:lnSpc>
              <a:spcBef>
                <a:spcPts val="600"/>
              </a:spcBef>
              <a:buSzPct val="95000"/>
              <a:buAutoNum type="arabicPeriod" startAt="3"/>
              <a:tabLst>
                <a:tab pos="267335"/>
              </a:tabLst>
            </a:pPr>
            <a:r>
              <a:rPr sz="2000">
                <a:latin typeface="宋体"/>
                <a:cs typeface="宋体"/>
              </a:rPr>
              <a:t>［学行结合，学行并重］</a:t>
            </a:r>
            <a:r>
              <a:rPr sz="2000" spc="-50">
                <a:latin typeface="宋体"/>
                <a:cs typeface="宋体"/>
              </a:rPr>
              <a:t>。</a:t>
            </a:r>
            <a:endParaRPr sz="2000">
              <a:latin typeface="宋体"/>
              <a:cs typeface="宋体"/>
            </a:endParaRPr>
          </a:p>
        </p:txBody>
      </p:sp>
      <p:pic>
        <p:nvPicPr>
          <p:cNvPr id="5" name="object 5"/>
          <p:cNvPicPr/>
          <p:nvPr/>
        </p:nvPicPr>
        <p:blipFill>
          <a:blip r:embed="rId2"/>
          <a:stretch>
            <a:fillRect/>
          </a:stretch>
        </p:blipFill>
        <p:spPr>
          <a:xfrm>
            <a:off x="5905500" y="2921000"/>
            <a:ext cx="2427663" cy="2537813"/>
          </a:xfrm>
          <a:prstGeom prst="rect">
            <a:avLst/>
          </a:prstGeom>
        </p:spPr>
      </p:pic>
      <p:sp>
        <p:nvSpPr>
          <p:cNvPr id="6" name="object 6"/>
          <p:cNvSpPr txBox="1"/>
          <p:nvPr/>
        </p:nvSpPr>
        <p:spPr>
          <a:xfrm>
            <a:off x="5728492" y="5546111"/>
            <a:ext cx="2870200" cy="269240"/>
          </a:xfrm>
          <a:prstGeom prst="rect">
            <a:avLst/>
          </a:prstGeom>
        </p:spPr>
        <p:txBody>
          <a:bodyPr vert="horz" wrap="square" lIns="0" tIns="12700" rIns="0" bIns="0" rtlCol="0">
            <a:spAutoFit/>
          </a:bodyPr>
          <a:lstStyle/>
          <a:p>
            <a:pPr marL="12700">
              <a:lnSpc>
                <a:spcPct val="100000"/>
              </a:lnSpc>
              <a:spcBef>
                <a:spcPts val="100"/>
              </a:spcBef>
            </a:pPr>
            <a:r>
              <a:rPr sz="1600" b="1">
                <a:latin typeface="Microsoft JhengHei"/>
                <a:cs typeface="Microsoft JhengHei"/>
              </a:rPr>
              <a:t>孔子（公元前55l年～前</a:t>
            </a:r>
            <a:r>
              <a:rPr sz="1600" b="1" spc="-170">
                <a:latin typeface="Microsoft JhengHei"/>
                <a:cs typeface="Microsoft JhengHei"/>
              </a:rPr>
              <a:t>479</a:t>
            </a:r>
            <a:r>
              <a:rPr sz="1600" b="1">
                <a:latin typeface="Microsoft JhengHei"/>
                <a:cs typeface="Microsoft JhengHei"/>
              </a:rPr>
              <a:t>年</a:t>
            </a:r>
            <a:r>
              <a:rPr sz="1600" b="1" spc="-50">
                <a:latin typeface="Microsoft JhengHei"/>
                <a:cs typeface="Microsoft JhengHei"/>
              </a:rPr>
              <a:t>）</a:t>
            </a:r>
            <a:endParaRPr sz="1600">
              <a:latin typeface="Microsoft JhengHei"/>
              <a:cs typeface="Microsoft JhengHei"/>
            </a:endParaRPr>
          </a:p>
        </p:txBody>
      </p:sp>
      <p:sp>
        <p:nvSpPr>
          <p:cNvPr id="7" name="object 7"/>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34</a:t>
            </a:fld>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020128" y="1902832"/>
            <a:ext cx="5207000"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000000"/>
                </a:solidFill>
                <a:latin typeface="Microsoft JhengHei"/>
                <a:cs typeface="Microsoft JhengHei"/>
              </a:rPr>
              <a:t>朱熹</a:t>
            </a:r>
            <a:r>
              <a:rPr sz="2400" spc="-5">
                <a:solidFill>
                  <a:srgbClr val="000000"/>
                </a:solidFill>
              </a:rPr>
              <a:t>是我国南宋思想家、教育家。集宋</a:t>
            </a:r>
            <a:endParaRPr sz="2400">
              <a:latin typeface="Microsoft JhengHei"/>
              <a:cs typeface="Microsoft JhengHei"/>
            </a:endParaRPr>
          </a:p>
        </p:txBody>
      </p:sp>
      <p:sp>
        <p:nvSpPr>
          <p:cNvPr id="3" name="object 3"/>
          <p:cNvSpPr txBox="1"/>
          <p:nvPr/>
        </p:nvSpPr>
        <p:spPr>
          <a:xfrm>
            <a:off x="601028" y="2195440"/>
            <a:ext cx="5511800" cy="2146935"/>
          </a:xfrm>
          <a:prstGeom prst="rect">
            <a:avLst/>
          </a:prstGeom>
        </p:spPr>
        <p:txBody>
          <a:bodyPr vert="horz" wrap="square" lIns="0" tIns="83820" rIns="0" bIns="0" rtlCol="0">
            <a:spAutoFit/>
          </a:bodyPr>
          <a:lstStyle/>
          <a:p>
            <a:pPr marL="12700" marR="5080" algn="just">
              <a:lnSpc>
                <a:spcPts val="2300"/>
              </a:lnSpc>
              <a:spcBef>
                <a:spcPts val="660"/>
              </a:spcBef>
            </a:pPr>
            <a:r>
              <a:rPr sz="2400" spc="-5">
                <a:latin typeface="宋体"/>
                <a:cs typeface="宋体"/>
              </a:rPr>
              <a:t>代理学之大成。提出了明天理，灭人欲的教育目的论。天理、人欲是互相对立、互为消长的。必须通过教育和自我修养，逐步达到“革尽人欲，复尽天理”。因此，他严厉批评当时学校以科举为直接目标乃是一种“干禄蹈利”、“忘本逐末”的教育导致社会风俗败坏，人才衰乏。</a:t>
            </a:r>
            <a:endParaRPr sz="2400">
              <a:latin typeface="宋体"/>
              <a:cs typeface="宋体"/>
            </a:endParaRPr>
          </a:p>
        </p:txBody>
      </p:sp>
      <p:sp>
        <p:nvSpPr>
          <p:cNvPr id="4" name="object 4"/>
          <p:cNvSpPr txBox="1"/>
          <p:nvPr/>
        </p:nvSpPr>
        <p:spPr>
          <a:xfrm>
            <a:off x="601028" y="4303348"/>
            <a:ext cx="5816600" cy="2453005"/>
          </a:xfrm>
          <a:prstGeom prst="rect">
            <a:avLst/>
          </a:prstGeom>
        </p:spPr>
        <p:txBody>
          <a:bodyPr vert="horz" wrap="square" lIns="0" tIns="83820" rIns="0" bIns="0" rtlCol="0">
            <a:spAutoFit/>
          </a:bodyPr>
          <a:lstStyle/>
          <a:p>
            <a:pPr marL="12700" marR="5080" indent="419100">
              <a:lnSpc>
                <a:spcPct val="80500"/>
              </a:lnSpc>
              <a:spcBef>
                <a:spcPts val="660"/>
              </a:spcBef>
            </a:pPr>
            <a:r>
              <a:rPr sz="2400" spc="-5">
                <a:latin typeface="宋体"/>
                <a:cs typeface="宋体"/>
              </a:rPr>
              <a:t>他把人一生所受的教育分为两个阶段：十五岁以前受小学教育，十五岁以后受大</a:t>
            </a:r>
            <a:r>
              <a:rPr sz="2400" spc="-50">
                <a:latin typeface="宋体"/>
                <a:cs typeface="宋体"/>
              </a:rPr>
              <a:t> </a:t>
            </a:r>
            <a:r>
              <a:rPr sz="2400" spc="-5">
                <a:latin typeface="宋体"/>
                <a:cs typeface="宋体"/>
              </a:rPr>
              <a:t>学教育。认为道德教育应从儿童开始，即</a:t>
            </a:r>
            <a:r>
              <a:rPr sz="2400" spc="-50">
                <a:latin typeface="宋体"/>
                <a:cs typeface="宋体"/>
              </a:rPr>
              <a:t> </a:t>
            </a:r>
            <a:r>
              <a:rPr sz="2400" spc="-5">
                <a:latin typeface="宋体"/>
                <a:cs typeface="宋体"/>
              </a:rPr>
              <a:t>从“洒扫、应对、进退之节”的日常生活</a:t>
            </a:r>
            <a:r>
              <a:rPr sz="2400" spc="-50">
                <a:latin typeface="宋体"/>
                <a:cs typeface="宋体"/>
              </a:rPr>
              <a:t> </a:t>
            </a:r>
            <a:r>
              <a:rPr sz="2400" spc="-5">
                <a:latin typeface="宋体"/>
                <a:cs typeface="宋体"/>
              </a:rPr>
              <a:t>做起，认为开始时应是强制性的，待“积</a:t>
            </a:r>
            <a:r>
              <a:rPr sz="2400" spc="-50">
                <a:latin typeface="宋体"/>
                <a:cs typeface="宋体"/>
              </a:rPr>
              <a:t> </a:t>
            </a:r>
            <a:r>
              <a:rPr sz="2400" spc="-5">
                <a:latin typeface="宋体"/>
                <a:cs typeface="宋体"/>
              </a:rPr>
              <a:t>久成熟”，不需用心就自然而然的不越矩。他认为大学的任务在于读经穷理，提高自</a:t>
            </a:r>
            <a:r>
              <a:rPr sz="2400" spc="-50">
                <a:latin typeface="宋体"/>
                <a:cs typeface="宋体"/>
              </a:rPr>
              <a:t> </a:t>
            </a:r>
            <a:r>
              <a:rPr sz="2400" spc="-5">
                <a:latin typeface="宋体"/>
                <a:cs typeface="宋体"/>
              </a:rPr>
              <a:t>己的道德修养，以达到“齐家、治国、平</a:t>
            </a:r>
            <a:endParaRPr sz="2400">
              <a:latin typeface="宋体"/>
              <a:cs typeface="宋体"/>
            </a:endParaRPr>
          </a:p>
        </p:txBody>
      </p:sp>
      <p:pic>
        <p:nvPicPr>
          <p:cNvPr id="5" name="object 5"/>
          <p:cNvPicPr/>
          <p:nvPr/>
        </p:nvPicPr>
        <p:blipFill>
          <a:blip r:embed="rId2"/>
          <a:stretch>
            <a:fillRect/>
          </a:stretch>
        </p:blipFill>
        <p:spPr>
          <a:xfrm>
            <a:off x="6883400" y="2108200"/>
            <a:ext cx="1863725" cy="3016250"/>
          </a:xfrm>
          <a:prstGeom prst="rect">
            <a:avLst/>
          </a:prstGeom>
        </p:spPr>
      </p:pic>
      <p:sp>
        <p:nvSpPr>
          <p:cNvPr id="6" name="object 6"/>
          <p:cNvSpPr txBox="1"/>
          <p:nvPr/>
        </p:nvSpPr>
        <p:spPr>
          <a:xfrm>
            <a:off x="6595428" y="5341937"/>
            <a:ext cx="2565400" cy="330200"/>
          </a:xfrm>
          <a:prstGeom prst="rect">
            <a:avLst/>
          </a:prstGeom>
        </p:spPr>
        <p:txBody>
          <a:bodyPr vert="horz" wrap="square" lIns="0" tIns="12700" rIns="0" bIns="0" rtlCol="0">
            <a:spAutoFit/>
          </a:bodyPr>
          <a:lstStyle/>
          <a:p>
            <a:pPr marL="12700">
              <a:lnSpc>
                <a:spcPct val="100000"/>
              </a:lnSpc>
              <a:spcBef>
                <a:spcPts val="100"/>
              </a:spcBef>
            </a:pPr>
            <a:r>
              <a:rPr sz="2000" b="1">
                <a:solidFill>
                  <a:srgbClr val="000066"/>
                </a:solidFill>
                <a:latin typeface="Microsoft JhengHei"/>
                <a:cs typeface="Microsoft JhengHei"/>
              </a:rPr>
              <a:t>朱熹</a:t>
            </a:r>
            <a:r>
              <a:rPr sz="2000">
                <a:solidFill>
                  <a:srgbClr val="000066"/>
                </a:solidFill>
                <a:latin typeface="宋体"/>
                <a:cs typeface="宋体"/>
              </a:rPr>
              <a:t>（1130年～1200</a:t>
            </a:r>
            <a:r>
              <a:rPr sz="2000" spc="-50">
                <a:solidFill>
                  <a:srgbClr val="000066"/>
                </a:solidFill>
                <a:latin typeface="宋体"/>
                <a:cs typeface="宋体"/>
              </a:rPr>
              <a:t>年</a:t>
            </a:r>
            <a:endParaRPr sz="2000">
              <a:latin typeface="宋体"/>
              <a:cs typeface="宋体"/>
            </a:endParaRPr>
          </a:p>
        </p:txBody>
      </p:sp>
      <p:sp>
        <p:nvSpPr>
          <p:cNvPr id="7" name="object 7"/>
          <p:cNvSpPr txBox="1"/>
          <p:nvPr/>
        </p:nvSpPr>
        <p:spPr>
          <a:xfrm>
            <a:off x="1555114" y="1312544"/>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solidFill>
                  <a:srgbClr val="333399"/>
                </a:solidFill>
                <a:latin typeface="Microsoft JhengHei"/>
                <a:cs typeface="Microsoft JhengHei"/>
              </a:rPr>
              <a:t>朱熹</a:t>
            </a:r>
            <a:endParaRPr sz="2800">
              <a:latin typeface="Microsoft JhengHei"/>
              <a:cs typeface="Microsoft JhengHei"/>
            </a:endParaRPr>
          </a:p>
        </p:txBody>
      </p:sp>
      <p:sp>
        <p:nvSpPr>
          <p:cNvPr id="8" name="object 8"/>
          <p:cNvSpPr txBox="1"/>
          <p:nvPr/>
        </p:nvSpPr>
        <p:spPr>
          <a:xfrm>
            <a:off x="8388538" y="6509070"/>
            <a:ext cx="219710" cy="238760"/>
          </a:xfrm>
          <a:prstGeom prst="rect">
            <a:avLst/>
          </a:prstGeom>
        </p:spPr>
        <p:txBody>
          <a:bodyPr vert="horz" wrap="square" lIns="0" tIns="12700" rIns="0" bIns="0" rtlCol="0">
            <a:spAutoFit/>
          </a:bodyPr>
          <a:lstStyle/>
          <a:p>
            <a:pPr marL="12700">
              <a:lnSpc>
                <a:spcPct val="100000"/>
              </a:lnSpc>
              <a:spcBef>
                <a:spcPts val="100"/>
              </a:spcBef>
            </a:pPr>
            <a:r>
              <a:rPr sz="1400" spc="-25">
                <a:latin typeface="Tahoma"/>
                <a:cs typeface="Tahoma"/>
              </a:rPr>
              <a:t>35</a:t>
            </a:r>
            <a:endParaRPr sz="1400">
              <a:latin typeface="Tahoma"/>
              <a:cs typeface="Tahoma"/>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https://d.book118.com/667044056150006026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210</Paragraphs>
  <Slides>36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36</vt:i4>
      </vt:variant>
    </vt:vector>
  </HeadingPairs>
  <TitlesOfParts>
    <vt:vector baseType="lpstr" size="45">
      <vt:lpstr>Arial</vt:lpstr>
      <vt:lpstr>Calibri</vt:lpstr>
      <vt:lpstr>宋体</vt:lpstr>
      <vt:lpstr>Tahoma</vt:lpstr>
      <vt:lpstr>Microsoft JhengHei</vt:lpstr>
      <vt:lpstr>Wingdings</vt:lpstr>
      <vt:lpstr>Times New Roman</vt:lpstr>
      <vt:lpstr>MS Gothic</vt:lpstr>
      <vt:lpstr>Office Theme</vt:lpstr>
      <vt:lpstr>教育学
——教师教育的专业课程</vt:lpstr>
      <vt:lpstr>课程教学要求</vt:lpstr>
      <vt:lpstr>第一章	教育与教育学</vt:lpstr>
      <vt:lpstr>本章要点</vt:lpstr>
      <vt:lpstr>第一节	教育的产生与发展</vt:lpstr>
      <vt:lpstr>一、教育的概念</vt:lpstr>
      <vt:lpstr>PowerPoint Presentation</vt:lpstr>
      <vt:lpstr>教育的专业性理解：</vt:lpstr>
      <vt:lpstr>教育的词源</vt:lpstr>
      <vt:lpstr>PowerPoint Presentation</vt:lpstr>
      <vt:lpstr>教育的定义</vt:lpstr>
      <vt:lpstr>PowerPoint Presentation</vt:lpstr>
      <vt:lpstr>PowerPoint Presentation</vt:lpstr>
      <vt:lpstr>二、	教育的要素</vt:lpstr>
      <vt:lpstr>教育者</vt:lpstr>
      <vt:lpstr>学习者</vt:lpstr>
      <vt:lpstr>教育影响</vt:lpstr>
      <vt:lpstr>三、	教育的起源与发展</vt:lpstr>
      <vt:lpstr>教育的发展</vt:lpstr>
      <vt:lpstr>非制度化教育与制度化的教育</vt:lpstr>
      <vt:lpstr>PowerPoint Presentation</vt:lpstr>
      <vt:lpstr>PowerPoint Presentation</vt:lpstr>
      <vt:lpstr>家庭、学校与社会教育</vt:lpstr>
      <vt:lpstr>农业、工业与信息社会的教育</vt:lpstr>
      <vt:lpstr>工业社会的教育</vt:lpstr>
      <vt:lpstr>信息社会的教育</vt:lpstr>
      <vt:lpstr>PowerPoint Presentation</vt:lpstr>
      <vt:lpstr>第二节	教育学的产生与发展</vt:lpstr>
      <vt:lpstr>一、教育学的萌芽</vt:lpstr>
      <vt:lpstr>PowerPoint Presentation</vt:lpstr>
      <vt:lpstr>中国古代教育思想：</vt:lpstr>
      <vt:lpstr>《学记》摘录</vt:lpstr>
      <vt:lpstr>《学记》摘录</vt:lpstr>
      <vt:lpstr>孔子教育思想</vt:lpstr>
      <vt:lpstr>朱熹是我国南宋思想家、教育家。集宋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2024-09-01T04:11:38.175</cp:lastPrinted>
  <dcterms:created xsi:type="dcterms:W3CDTF">2024-08-31T20:11:38Z</dcterms:created>
  <dcterms:modified xsi:type="dcterms:W3CDTF">2024-08-31T20:11:39Z</dcterms:modified>
</cp:coreProperties>
</file>