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67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7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8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Relationship Id="rId2" Type="http://schemas.openxmlformats.org/officeDocument/2006/relationships/image" Target="../media/image9.e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33271-66C0-4C0D-AE91-FB6F42DAF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78A3D-13CF-40B8-AE2B-F2AAA9E4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3A13B-0EFF-4DCD-9A8D-60DA3DBFD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8558F4-2148-4E06-B117-4298EBA1A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A1F1E2-497F-4B0B-AD6A-188524D41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BD93E-11FE-47D9-A9B6-625F050DA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828A5C-F388-443F-8650-B6DF81A0B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F3AC1F-D776-4A05-87D1-F40EBC408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94B3D0-0940-47E4-BD35-B830F7D3B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073C2-F638-400D-8C53-A2FF920A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AADA-033E-404F-93E1-8A51EA626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 b="1" i="0" spc="30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 eaLnBrk="1" fontAlgn="auto" latinLnBrk="0" hangingPunct="1">
              <a:lnSpc>
                <a:spcPct val="110000"/>
              </a:lnSpc>
              <a:buNone/>
              <a:defRPr sz="2400" u="none" strike="noStrike" kern="1200" cap="none" spc="20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marR="0" lvl="1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914400" marR="0" lvl="2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371600" marR="0" lvl="3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1828800" marR="0" lvl="4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 b="1" i="0" u="none" strike="noStrike" kern="1200" cap="none" spc="300" normalizeH="0" baseline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lnSpc>
                <a:spcPct val="130000"/>
              </a:lnSpc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z="1600" spc="15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 panose="020b0503020204020204" pitchFamily="34" charset="-122"/>
              </a:defRPr>
            </a:lvl4pPr>
            <a:lvl5pPr>
              <a:lnSpc>
                <a:spcPct val="13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1" u="none" strike="noStrike" kern="1200" cap="none" spc="200" normalizeH="0" baseline="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1" i="0" u="none" strike="noStrike" kern="1200" cap="none" spc="2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1264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40000"/>
              </a:lnSpc>
              <a:spcBef>
                <a:spcPct val="0"/>
              </a:spcBef>
              <a:spcAft>
                <a:spcPts val="1000"/>
              </a:spcAft>
              <a:buFont typeface="Wingdings" panose="05000000000000000000" pitchFamily="2" charset="2"/>
              <a:buChar char="l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8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indent="0" eaLnBrk="1" fontAlgn="auto" latinLnBrk="0" hangingPunct="1">
              <a:lnSpc>
                <a:spcPct val="160000"/>
              </a:lnSpc>
              <a:spcAft>
                <a:spcPts val="1600"/>
              </a:spcAft>
              <a:buNone/>
              <a:defRPr spc="3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>
            <a:lvl1pPr marL="2286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6858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2pPr>
            <a:lvl3pPr marL="11430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3pPr>
            <a:lvl4pPr marL="16002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4pPr>
            <a:lvl5pPr marL="2057400" indent="-228600">
              <a:lnSpc>
                <a:spcPct val="130000"/>
              </a:lnSpc>
              <a:buFont typeface="Wingdings" panose="05000000000000000000" pitchFamily="2" charset="2"/>
              <a:buChar char="l"/>
              <a:defRPr spc="15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Arial" pitchFamily="34" charset="0"/>
                <a:ea typeface="微软雅黑" panose="020b0503020204020204" pitchFamily="34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热点聚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同侧圆角矩形 10"/>
          <p:cNvSpPr/>
          <p:nvPr userDrawn="1"/>
        </p:nvSpPr>
        <p:spPr>
          <a:xfrm>
            <a:off x="5969100" y="538157"/>
            <a:ext cx="1540556" cy="370871"/>
          </a:xfrm>
          <a:prstGeom prst="round2SameRect">
            <a:avLst/>
          </a:prstGeom>
          <a:gradFill flip="none" rotWithShape="1">
            <a:gsLst>
              <a:gs pos="0">
                <a:srgbClr val="FFD85D"/>
              </a:gs>
              <a:gs pos="100000">
                <a:srgbClr val="FFEDAB"/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考点二</a:t>
            </a:r>
            <a:endParaRPr lang="zh-CN" altLang="en-US" sz="14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2" name="直接连接符 11"/>
          <p:cNvCxnSpPr/>
          <p:nvPr userDrawn="1"/>
        </p:nvCxnSpPr>
        <p:spPr>
          <a:xfrm>
            <a:off x="6130193" y="876904"/>
            <a:ext cx="1253623" cy="0"/>
          </a:xfrm>
          <a:prstGeom prst="line">
            <a:avLst/>
          </a:prstGeom>
          <a:ln w="19050">
            <a:solidFill>
              <a:srgbClr val="FF853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10896533" y="507713"/>
            <a:ext cx="1295465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algn="ctr"/>
            <a:r>
              <a:rPr lang="en-US" altLang="zh-CN"/>
              <a:t>-</a:t>
            </a:r>
            <a:fld id="{4BF17FCF-D4DA-449D-A468-DDB7E43619E6}" type="slidenum">
              <a:rPr lang="zh-CN" altLang="en-US" smtClean="0"/>
              <a:t/>
            </a:fld>
            <a:r>
              <a:rPr lang="en-US" altLang="zh-CN"/>
              <a:t>-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背景色-2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6413"/>
          </a:xfrm>
          <a:prstGeom prst="rect">
            <a:avLst/>
          </a:prstGeom>
          <a:solidFill>
            <a:srgbClr val="E3F4FD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endParaRPr lang="zh-CN" altLang="en-US" sz="3000" b="1" noProof="1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12"/>
          <p:cNvSpPr>
            <a:spLocks noChangeArrowheads="1"/>
          </p:cNvSpPr>
          <p:nvPr userDrawn="1"/>
        </p:nvSpPr>
        <p:spPr bwMode="auto">
          <a:xfrm>
            <a:off x="630238" y="341313"/>
            <a:ext cx="10987087" cy="6175375"/>
          </a:xfrm>
          <a:prstGeom prst="rect">
            <a:avLst/>
          </a:prstGeom>
          <a:noFill/>
          <a:ln w="3175">
            <a:solidFill>
              <a:srgbClr val="D9D9D9"/>
            </a:solidFill>
            <a:round/>
          </a:ln>
        </p:spPr>
        <p:txBody>
          <a:bodyPr lIns="45593" tIns="22796" rIns="45593" bIns="22796"/>
          <a:lstStyle>
            <a:defPPr>
              <a:defRPr lang="zh-CN"/>
            </a:defPPr>
            <a:lvl1pPr marL="0" algn="l" defTabSz="911225" rtl="0" eaLnBrk="1" latinLnBrk="0" hangingPunct="1"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1225" rtl="0" eaLnBrk="1" latinLnBrk="0" hangingPunct="1"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1225" rtl="0" eaLnBrk="1" latinLnBrk="0" hangingPunct="1"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1225" rtl="0" eaLnBrk="1" latinLnBrk="0" hangingPunct="1"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1225" rtl="0" eaLnBrk="1" latinLnBrk="0" hangingPunct="1"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12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12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12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1225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1" hangingPunct="1">
              <a:buFont typeface="Arial" pitchFamily="34" charset="0"/>
              <a:buNone/>
              <a:defRPr/>
            </a:pPr>
            <a:endParaRPr lang="zh-CN" altLang="en-US" sz="900"/>
          </a:p>
        </p:txBody>
      </p:sp>
      <p:pic>
        <p:nvPicPr>
          <p:cNvPr id="4" name="27 Imagen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342688" y="6438900"/>
            <a:ext cx="390525" cy="327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15"/>
          <p:cNvSpPr txBox="1">
            <a:spLocks noChangeArrowheads="1"/>
          </p:cNvSpPr>
          <p:nvPr userDrawn="1"/>
        </p:nvSpPr>
        <p:spPr bwMode="auto">
          <a:xfrm>
            <a:off x="11356975" y="6416675"/>
            <a:ext cx="358775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9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1" hangingPunct="1"/>
            <a:fld id="{7265E3B6-A98A-471B-AD83-1BF7907BC3CD}" type="slidenum">
              <a:rPr lang="zh-CN" altLang="en-US" sz="1400" b="1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/>
            </a:fld>
            <a:r>
              <a:rPr lang="zh-CN" altLang="en-US" sz="1800">
                <a:solidFill>
                  <a:schemeClr val="bg1"/>
                </a:solidFill>
                <a:latin typeface="Arial Unicode MS" panose="020b0604020202020204" pitchFamily="34" charset="-122"/>
                <a:ea typeface="Arial Unicode MS" panose="020b0604020202020204" pitchFamily="34" charset="-122"/>
                <a:cs typeface="Arial Unicode MS" panose="020b0604020202020204" pitchFamily="34" charset="-122"/>
              </a:rPr>
              <a:t> </a:t>
            </a:r>
            <a:endParaRPr lang="zh-CN" altLang="en-US" sz="1800">
              <a:solidFill>
                <a:schemeClr val="bg1"/>
              </a:solidFill>
              <a:latin typeface="Arial Unicode MS" panose="020b0604020202020204" pitchFamily="34" charset="-122"/>
              <a:ea typeface="Arial Unicode MS" panose="020b0604020202020204" pitchFamily="34" charset="-122"/>
              <a:cs typeface="Arial Unicode MS" panose="020b0604020202020204" pitchFamily="34" charset="-122"/>
            </a:endParaRPr>
          </a:p>
        </p:txBody>
      </p:sp>
      <p:grpSp>
        <p:nvGrpSpPr>
          <p:cNvPr id="6" name="组合 9"/>
          <p:cNvGrpSpPr/>
          <p:nvPr userDrawn="1"/>
        </p:nvGrpSpPr>
        <p:grpSpPr>
          <a:xfrm>
            <a:off x="10942638" y="6426200"/>
            <a:ext cx="373062" cy="374650"/>
            <a:chOff x="11226607" y="6533712"/>
            <a:chExt cx="216000" cy="216000"/>
          </a:xfrm>
        </p:grpSpPr>
        <p:sp>
          <p:nvSpPr>
            <p:cNvPr id="7" name="椭圆 17"/>
            <p:cNvSpPr>
              <a:spLocks noChangeArrowheads="1"/>
            </p:cNvSpPr>
            <p:nvPr userDrawn="1"/>
          </p:nvSpPr>
          <p:spPr bwMode="auto">
            <a:xfrm>
              <a:off x="11226607" y="6533712"/>
              <a:ext cx="216000" cy="216000"/>
            </a:xfrm>
            <a:prstGeom prst="ellipse">
              <a:avLst/>
            </a:prstGeom>
            <a:solidFill>
              <a:srgbClr val="A2C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Tx/>
                <a:buNone/>
              </a:pPr>
              <a:endParaRPr lang="zh-CN" altLang="en-US" sz="1000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8" name="燕尾形 22">
              <a:hlinkClick action="ppaction://hlinkshowjump?jump=previousslide"/>
            </p:cNvPr>
            <p:cNvSpPr>
              <a:spLocks noChangeArrowheads="1"/>
            </p:cNvSpPr>
            <p:nvPr userDrawn="1"/>
          </p:nvSpPr>
          <p:spPr bwMode="auto">
            <a:xfrm flipH="1">
              <a:off x="11291866" y="6587712"/>
              <a:ext cx="86400" cy="108000"/>
            </a:xfrm>
            <a:prstGeom prst="chevron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Tx/>
                <a:buNone/>
              </a:pPr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</a:endParaRPr>
            </a:p>
          </p:txBody>
        </p:sp>
      </p:grpSp>
      <p:grpSp>
        <p:nvGrpSpPr>
          <p:cNvPr id="9" name="组合 13"/>
          <p:cNvGrpSpPr/>
          <p:nvPr userDrawn="1"/>
        </p:nvGrpSpPr>
        <p:grpSpPr>
          <a:xfrm>
            <a:off x="11755438" y="6438900"/>
            <a:ext cx="373062" cy="373063"/>
            <a:chOff x="11142748" y="6381312"/>
            <a:chExt cx="216000" cy="216000"/>
          </a:xfrm>
        </p:grpSpPr>
        <p:sp>
          <p:nvSpPr>
            <p:cNvPr id="10" name="椭圆 20"/>
            <p:cNvSpPr>
              <a:spLocks noChangeArrowheads="1"/>
            </p:cNvSpPr>
            <p:nvPr userDrawn="1"/>
          </p:nvSpPr>
          <p:spPr bwMode="auto">
            <a:xfrm>
              <a:off x="11142748" y="6381312"/>
              <a:ext cx="216000" cy="216000"/>
            </a:xfrm>
            <a:prstGeom prst="ellipse">
              <a:avLst/>
            </a:prstGeom>
            <a:solidFill>
              <a:srgbClr val="A2CEA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Tx/>
                <a:buNone/>
              </a:pPr>
              <a:endParaRPr lang="zh-CN" altLang="en-US" sz="1000">
                <a:solidFill>
                  <a:srgbClr val="FFFFFF"/>
                </a:solidFill>
                <a:latin typeface="Calibri" panose="020f0502020204030204" pitchFamily="34" charset="0"/>
              </a:endParaRPr>
            </a:p>
          </p:txBody>
        </p:sp>
        <p:sp>
          <p:nvSpPr>
            <p:cNvPr id="11" name="燕尾形 25">
              <a:hlinkClick action="ppaction://hlinkshowjump?jump=nextslide"/>
            </p:cNvPr>
            <p:cNvSpPr>
              <a:spLocks noChangeArrowheads="1"/>
            </p:cNvSpPr>
            <p:nvPr userDrawn="1"/>
          </p:nvSpPr>
          <p:spPr bwMode="auto">
            <a:xfrm>
              <a:off x="11208007" y="6435542"/>
              <a:ext cx="86400" cy="107540"/>
            </a:xfrm>
            <a:prstGeom prst="chevron">
              <a:avLst>
                <a:gd name="adj" fmla="val 50000"/>
              </a:avLst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900" kern="120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1" hangingPunct="1">
                <a:buFontTx/>
                <a:buNone/>
              </a:pPr>
              <a:endParaRPr lang="zh-CN" altLang="en-US" sz="1000">
                <a:solidFill>
                  <a:srgbClr val="000000"/>
                </a:solidFill>
                <a:latin typeface="Calibri" panose="020f0502020204030204" pitchFamily="34" charset="0"/>
              </a:endParaRPr>
            </a:p>
          </p:txBody>
        </p:sp>
      </p:grpSp>
      <p:pic>
        <p:nvPicPr>
          <p:cNvPr id="12" name="图片 1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5499"/>
          <a:stretch>
            <a:fillRect/>
          </a:stretch>
        </p:blipFill>
        <p:spPr bwMode="auto">
          <a:xfrm>
            <a:off x="10666413" y="2168525"/>
            <a:ext cx="1350962" cy="229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2"/>
          <p:cNvSpPr>
            <a:spLocks noGrp="1"/>
          </p:cNvSpPr>
          <p:nvPr>
            <p:ph sz="quarter" idx="11"/>
          </p:nvPr>
        </p:nvSpPr>
        <p:spPr>
          <a:xfrm>
            <a:off x="478632" y="548655"/>
            <a:ext cx="11306434" cy="5906383"/>
          </a:xfrm>
          <a:prstGeom prst="rect">
            <a:avLst/>
          </a:prstGeom>
        </p:spPr>
        <p:txBody>
          <a:bodyPr lIns="0" tIns="0" rIns="0" bIns="0">
            <a:noAutofit/>
          </a:bodyPr>
          <a:lstStyle>
            <a:lvl1pPr marL="0" indent="0" eaLnBrk="1" latinLnBrk="0" hangingPunct="0">
              <a:lnSpc>
                <a:spcPts val="4000"/>
              </a:lnSpc>
              <a:spcBef>
                <a:spcPct val="0"/>
              </a:spcBef>
              <a:buNone/>
              <a:defRPr sz="2400" b="1">
                <a:solidFill>
                  <a:srgbClr val="000000"/>
                </a:solidFill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defRPr>
            </a:lvl1pPr>
            <a:lvl2pPr marL="0" indent="0" eaLnBrk="1" latinLnBrk="0" hangingPunct="0">
              <a:lnSpc>
                <a:spcPts val="4000"/>
              </a:lnSpc>
              <a:spcBef>
                <a:spcPct val="0"/>
              </a:spcBef>
              <a:buNone/>
              <a:defRPr sz="2400" b="1">
                <a:solidFill>
                  <a:srgbClr val="0000FF"/>
                </a:solidFill>
                <a:latin typeface="Times New Roman" panose="02020603050405020304" pitchFamily="18" charset="0"/>
                <a:ea typeface="楷体_GB2312" panose="02010609030101010101" pitchFamily="49" charset="-122"/>
                <a:cs typeface="Times New Roman" panose="02020603050405020304" pitchFamily="18" charset="0"/>
              </a:defRPr>
            </a:lvl2pPr>
            <a:lvl3pPr marL="0" indent="0" eaLnBrk="1" latinLnBrk="0" hangingPunct="0">
              <a:lnSpc>
                <a:spcPts val="4000"/>
              </a:lnSpc>
              <a:spcBef>
                <a:spcPct val="0"/>
              </a:spcBef>
              <a:buNone/>
              <a:defRPr sz="2400" b="1">
                <a:solidFill>
                  <a:srgbClr val="FF0000"/>
                </a:solidFill>
                <a:latin typeface="Times New Roman" panose="02020603050405020304" pitchFamily="18" charset="0"/>
                <a:ea typeface="宋体" pitchFamily="2" charset="-122"/>
                <a:cs typeface="Times New Roman" panose="02020603050405020304" pitchFamily="18" charset="0"/>
              </a:defRPr>
            </a:lvl3pPr>
            <a:lvl4pPr marL="0" indent="0" eaLnBrk="1" latinLnBrk="0" hangingPunct="0">
              <a:lnSpc>
                <a:spcPts val="4000"/>
              </a:lnSpc>
              <a:spcBef>
                <a:spcPct val="0"/>
              </a:spcBef>
              <a:buNone/>
              <a:defRPr sz="2400" b="1">
                <a:solidFill>
                  <a:srgbClr val="00B050"/>
                </a:solidFill>
                <a:latin typeface="Times New Roman" panose="02020603050405020304" pitchFamily="18" charset="0"/>
                <a:ea typeface="仿宋_GB2312" panose="02010609030101010101" pitchFamily="49" charset="-122"/>
                <a:cs typeface="Times New Roman" panose="02020603050405020304" pitchFamily="18" charset="0"/>
              </a:defRPr>
            </a:lvl4pPr>
            <a:lvl5pPr marL="0" indent="0" eaLnBrk="1" latinLnBrk="0" hangingPunct="0">
              <a:lnSpc>
                <a:spcPts val="4000"/>
              </a:lnSpc>
              <a:spcBef>
                <a:spcPct val="0"/>
              </a:spcBef>
              <a:buNone/>
              <a:defRPr sz="2400" b="1">
                <a:solidFill>
                  <a:schemeClr val="tx1"/>
                </a:solidFill>
                <a:latin typeface="Times New Roman" panose="02020603050405020304" pitchFamily="18" charset="0"/>
                <a:ea typeface="黑体" panose="02010609060101010101" pitchFamily="2" charset="-122"/>
                <a:cs typeface="Times New Roman" panose="02020603050405020304" pitchFamily="18" charset="0"/>
              </a:defRPr>
            </a:lvl5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5058" name="图片 6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3175"/>
            <a:ext cx="12192000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4FFB15EF-10B6-4587-A87E-529AB5300899}" type="datetimeFigureOut">
              <a:rPr kumimoji="0" lang="zh-CN" altLang="en-US" sz="900" b="0" i="0" u="none" strike="noStrike" kern="1200" cap="none" spc="0" normalizeH="0" baseline="0" noProof="1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Arial" pitchFamily="34" charset="0"/>
                <a:ea typeface="宋体" pitchFamily="2" charset="-122"/>
                <a:cs typeface="+mn-cs"/>
              </a:rPr>
              <a:t/>
            </a:fld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900" b="0" i="0" u="none" strike="noStrike" kern="1200" cap="none" spc="0" normalizeH="0" baseline="0" noProof="1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Arial" pitchFamily="34" charset="0"/>
              <a:ea typeface="宋体" pitchFamily="2" charset="-122"/>
              <a:cs typeface="+mn-cs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eaLnBrk="1" hangingPunct="1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bl" preserve="1">
  <p:cSld name="标题和表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/>
              <a:t>单击此处编辑母版标题样式</a:t>
            </a:r>
            <a:endParaRPr lang="zh-CN" altLang="en-US" noProof="1"/>
          </a:p>
        </p:txBody>
      </p:sp>
      <p:sp>
        <p:nvSpPr>
          <p:cNvPr id="3" name="表格占位符 2"/>
          <p:cNvSpPr>
            <a:spLocks noGrp="1"/>
          </p:cNvSpPr>
          <p:nvPr>
            <p:ph type="tbl" idx="1"/>
          </p:nvPr>
        </p:nvSpPr>
        <p:spPr/>
        <p:txBody>
          <a:bodyPr/>
          <a:lstStyle/>
          <a:p>
            <a:pPr lvl="0"/>
            <a:endParaRPr lang="zh-CN" altLang="en-US" noProof="1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tags" Target="../tags/tag57.xml" /><Relationship Id="rId18" Type="http://schemas.openxmlformats.org/officeDocument/2006/relationships/tags" Target="../tags/tag58.xml" /><Relationship Id="rId19" Type="http://schemas.openxmlformats.org/officeDocument/2006/relationships/tags" Target="../tags/tag5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60.xml" /><Relationship Id="rId21" Type="http://schemas.openxmlformats.org/officeDocument/2006/relationships/tags" Target="../tags/tag61.xml" /><Relationship Id="rId22" Type="http://schemas.openxmlformats.org/officeDocument/2006/relationships/tags" Target="../tags/tag62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4.png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400" y="608400"/>
            <a:ext cx="10969200" cy="648000"/>
          </a:xfrm>
          <a:prstGeom prst="rect">
            <a:avLst/>
          </a:prstGeom>
        </p:spPr>
        <p:txBody>
          <a:bodyPr vert="horz" lIns="101600" tIns="38100" rIns="76200" bIns="3810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515600"/>
            <a:ext cx="10969200" cy="473688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" name="图片 1073743875" descr="学科网 zxxk.com" title=""/>
          <p:cNvPicPr>
            <a:picLocks noChangeAspect="1"/>
          </p:cNvPicPr>
          <p:nvPr/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5.xml" /><Relationship Id="rId3" Type="http://schemas.openxmlformats.org/officeDocument/2006/relationships/tags" Target="../tags/tag6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emf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7.emf" /><Relationship Id="rId6" Type="http://schemas.openxmlformats.org/officeDocument/2006/relationships/vmlDrawing" Target="../drawings/vmlDrawing1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6.emf" /><Relationship Id="rId4" Type="http://schemas.openxmlformats.org/officeDocument/2006/relationships/oleObject" Target="../embeddings/oleObject4.bin" TargetMode="Internal" /><Relationship Id="rId5" Type="http://schemas.openxmlformats.org/officeDocument/2006/relationships/image" Target="../media/image8.emf" /><Relationship Id="rId6" Type="http://schemas.openxmlformats.org/officeDocument/2006/relationships/vmlDrawing" Target="../drawings/vmlDrawing2.v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oleObject" Target="../embeddings/oleObject5.bin" TargetMode="Internal" /><Relationship Id="rId3" Type="http://schemas.openxmlformats.org/officeDocument/2006/relationships/image" Target="../media/image6.emf" /><Relationship Id="rId4" Type="http://schemas.openxmlformats.org/officeDocument/2006/relationships/oleObject" Target="../embeddings/oleObject6.bin" TargetMode="Internal" /><Relationship Id="rId5" Type="http://schemas.openxmlformats.org/officeDocument/2006/relationships/image" Target="../media/image9.emf" /><Relationship Id="rId6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06410120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zh-CN"/>
              <a:t>近代中国人民救亡图存的斗争专题总结</a:t>
            </a:r>
            <a:br>
              <a:rPr lang="zh-CN" altLang="zh-CN"/>
            </a:br>
            <a:endParaRPr lang="zh-CN" altLang="zh-CN"/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内容占位符 1" title=""/>
          <p:cNvSpPr>
            <a:spLocks noGrp="1"/>
          </p:cNvSpPr>
          <p:nvPr>
            <p:ph sz="quarter" idx="11"/>
          </p:nvPr>
        </p:nvSpPr>
        <p:spPr>
          <a:xfrm>
            <a:off x="206375" y="99060"/>
            <a:ext cx="11817985" cy="5905500"/>
          </a:xfrm>
          <a:noFill/>
          <a:ln>
            <a:noFill/>
          </a:ln>
        </p:spPr>
        <p:txBody>
          <a:bodyPr lIns="0" tIns="0" rIns="0" bIns="0"/>
          <a:lstStyle/>
          <a:p>
            <a:pPr lvl="4">
              <a:spcBef>
                <a:spcPct val="0"/>
              </a:spcBef>
            </a:pPr>
            <a:r>
              <a:rPr kumimoji="1" lang="zh-CN" altLang="zh-CN">
                <a:latin typeface="Times New Roman" panose="02020603050405020304" pitchFamily="18" charset="0"/>
                <a:ea typeface="黑体" panose="02010609060101010101" pitchFamily="2" charset="-122"/>
              </a:rPr>
              <a:t>近代中国各阶层求独立、求民主的历程</a:t>
            </a:r>
            <a:endParaRPr kumimoji="1" lang="zh-CN" altLang="zh-CN">
              <a:latin typeface="Times New Roman" panose="02020603050405020304" pitchFamily="18" charset="0"/>
              <a:ea typeface="黑体" panose="02010609060101010101" pitchFamily="2" charset="-122"/>
            </a:endParaRPr>
          </a:p>
          <a:p>
            <a:pPr>
              <a:spcBef>
                <a:spcPct val="0"/>
              </a:spcBef>
              <a:buClrTx/>
              <a:buSzTx/>
              <a:buFontTx/>
            </a:pPr>
            <a:endParaRPr kumimoji="1" lang="zh-CN" altLang="en-US">
              <a:solidFill>
                <a:srgbClr val="000000"/>
              </a:solidFill>
              <a:latin typeface="Times New Roman" panose="02020603050405020304" pitchFamily="18" charset="0"/>
              <a:ea typeface="宋体" pitchFamily="2" charset="-122"/>
              <a:cs typeface="+mn-cs"/>
            </a:endParaRPr>
          </a:p>
        </p:txBody>
      </p:sp>
      <p:sp>
        <p:nvSpPr>
          <p:cNvPr id="366602" name="Text Box 10" title=""/>
          <p:cNvSpPr txBox="1"/>
          <p:nvPr/>
        </p:nvSpPr>
        <p:spPr>
          <a:xfrm>
            <a:off x="180975" y="927100"/>
            <a:ext cx="11844020" cy="48310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1.农民阶级</a:t>
            </a:r>
            <a:endParaRPr sz="28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(1)实践:先后掀起两次大规模的革命运动——太平天国运动和义和团运动。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(2)主张:《天朝田亩制度》《资政新篇》和“扶清灭洋”。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(3)特点:具有革命性的一面,农民阶级是民主革命的主力军;同时也具有落后性的一面,农民阶级的阶级属性决定了其革命斗争不能适应时代的需要。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2.地主阶级</a:t>
            </a:r>
            <a:endParaRPr sz="28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(1)实践:洋务派兴办军事工业和民用工业,掀起洋务运动。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(2)主张:以林则徐、魏源为代表的地主阶级抵抗派,提出“师夷长技以制夷”的主张,洋务派提出“自强”“求富”的口号。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(3)特点:“中体西用”,引进西方先进技术,维护清朝统治。</a:t>
            </a:r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endParaRPr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5527" name="Text Box 247" title=""/>
          <p:cNvSpPr txBox="1"/>
          <p:nvPr/>
        </p:nvSpPr>
        <p:spPr>
          <a:xfrm>
            <a:off x="0" y="0"/>
            <a:ext cx="12192000" cy="65544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85800"/>
            <a:r>
              <a:rPr lang="zh-CN" altLang="en-US" sz="28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清末“新政”</a:t>
            </a:r>
            <a:endParaRPr lang="zh-CN" altLang="en-US" sz="28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含义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: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从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1901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年起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清政府被迫进行了一些改革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历史上称“清末新政”。清末新政的主导力量最初是洋务派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不久立宪派开始推动新政的进程。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背景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: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八国联军侵华后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清政府签订丧权辱国的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《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辛丑条约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》,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中国完全沦为半殖民地半封建社会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民族矛盾和阶级矛盾进一步激化。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内容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:</a:t>
            </a:r>
            <a:endParaRPr lang="en-US" alt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(1)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改革官制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改总理各国事务衙门为外务部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新设商部、学部和巡警部等中央机构。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(2)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编练新军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拟在全国编练新军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36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镇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并要求各省设立督练公所。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(3)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倡导创办工商企业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颁布了一系列工商业规章和奖励实业办法。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(4)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推行教育改革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废除科举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兴办学堂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建立起一套较为完整的学校制度。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4.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评价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: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清末新政是统治者进行的一场自救运动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并未使清政府摆脱内外交困的局面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反而加速了清王朝的覆灭。客观上有利于民主思想的传播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有利于民族工业的发展</a:t>
            </a:r>
            <a:r>
              <a:rPr lang="en-US" altLang="zh-CN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促进了中国社会近代化的进程。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endParaRPr lang="en-US" altLang="zh-CN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strips/>
  </p:transition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 title="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97790" y="0"/>
            <a:ext cx="12350750" cy="6994525"/>
          </a:xfrm>
        </p:spPr>
        <p:txBody>
          <a:bodyPr>
            <a:noAutofit/>
          </a:bodyPr>
          <a:lstStyle/>
          <a:p>
            <a:pPr defTabSz="685800"/>
            <a:r>
              <a:rPr sz="24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3.资产阶级</a:t>
            </a:r>
            <a:endParaRPr sz="24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(1)实践:维新变法运动、实业救国、辛亥革命、新文化运动、北伐战争等。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(2)主张:实行君主立宪制,传播三民主义、民主和科学,建立资产阶级共和国,发展资本主义。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(3)特点:具有先进性,是民主革命的动力之一;但同时又具有妥协性、软弱性,这决定了其改革或革命只能是“屡战屡败”。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4.无产阶级</a:t>
            </a:r>
            <a:endParaRPr sz="24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(1)实践:北伐战争、土地革命、抗日战争、解放战争。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(2)主张:用马克思列宁主义、毛泽东思想作指导,建立新民主主义国家。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defTabSz="685800"/>
            <a:r>
              <a:rPr sz="24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(3)特点:从最高纲领到最低纲领(国共第一次合作,开展国民大革命);从以城市为中心到创建农村革命根据地(国共十年对峙);从反蒋抗日到联蒋抗日(国共第二次合作,开展抗日战争);从农村再到城市(人民解放战争);近代史上,国共两党关系经历了“合作—对抗—再合作—再对抗”的曲折历程。</a:t>
            </a:r>
            <a:endParaRPr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endParaRPr lang="zh-CN" altLang="en-US" sz="240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650" name="内容占位符 3" title=""/>
          <p:cNvSpPr>
            <a:spLocks noGrp="1"/>
          </p:cNvSpPr>
          <p:nvPr>
            <p:ph idx="1"/>
          </p:nvPr>
        </p:nvSpPr>
        <p:spPr>
          <a:xfrm>
            <a:off x="1106170" y="50800"/>
            <a:ext cx="10361930" cy="5521325"/>
          </a:xfrm>
        </p:spPr>
        <p:txBody>
          <a:bodyPr vert="horz" wrap="square" lIns="91440" tIns="45720" rIns="91440" bIns="45720" anchor="t"/>
          <a:lstStyle/>
          <a:p>
            <a:r>
              <a:rPr lang="zh-CN" altLang="en-US" sz="2400" b="1">
                <a:solidFill>
                  <a:srgbClr val="0070C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【典型例题】</a:t>
            </a:r>
            <a:r>
              <a:rPr lang="zh-CN" altLang="en-US" sz="24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革命与改良都是近代中国社会各阶层探索国家生存发展出路，实现民族复兴的主要手段．有人据此图示革命、改良、民族复兴三者间的关系（如图）</a:t>
            </a:r>
            <a:r>
              <a:rPr lang="zh-CN" altLang="en-US" sz="2400" b="1">
                <a:latin typeface="黑体" panose="02010609060101010101" pitchFamily="2" charset="-122"/>
                <a:ea typeface="黑体" panose="02010609060101010101" pitchFamily="2" charset="-122"/>
              </a:rPr>
              <a:t>．</a:t>
            </a:r>
            <a:endParaRPr lang="zh-CN" altLang="en-US" sz="2400" b="1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7651" name="文本框 99" title=""/>
          <p:cNvSpPr txBox="1"/>
          <p:nvPr/>
        </p:nvSpPr>
        <p:spPr>
          <a:xfrm>
            <a:off x="1241425" y="5416550"/>
            <a:ext cx="10124440" cy="13220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--改编自张福运《对中国近代史上革命与改良的再认识--民族复兴的视角》运用中国近代史有关史实，对革命、改良与民族复兴间的关系进行探讨．（说明：可以针对革命、改良、民族复兴三者间的关系进行论证，也可以进行修改、补充、否定或提出新观点，并加以论述，要求观点明确、史论结合、史实准确。）</a:t>
            </a:r>
            <a:endParaRPr lang="zh-CN" altLang="zh-CN" sz="20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pic>
        <p:nvPicPr>
          <p:cNvPr id="27652" name="图片 1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2900" y="1168400"/>
            <a:ext cx="8794750" cy="4165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>
            <a:spLocks noChangeAspect="1"/>
          </p:cNvSpPr>
          <p:nvPr/>
        </p:nvSpPr>
        <p:spPr>
          <a:xfrm>
            <a:off x="0" y="0"/>
            <a:ext cx="12192000" cy="69913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304800"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chemeClr val="tx1"/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重点探究：</a:t>
            </a:r>
            <a:endParaRPr lang="zh-CN" altLang="zh-CN" sz="2200">
              <a:solidFill>
                <a:schemeClr val="tx1"/>
              </a:solidFill>
              <a:latin typeface="Arial" pitchFamily="34" charset="0"/>
              <a:ea typeface="黑体" panose="02010609060101010101" pitchFamily="2" charset="-122"/>
              <a:cs typeface="Times New Roman" panose="02020603050405020304" pitchFamily="18" charset="0"/>
            </a:endParaRPr>
          </a:p>
          <a:p>
            <a:pPr indent="304800" algn="ctr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一、家国情怀</a:t>
            </a:r>
            <a:r>
              <a:rPr lang="en-US" altLang="zh-CN" sz="220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——</a:t>
            </a:r>
            <a:r>
              <a:rPr lang="zh-CN" altLang="zh-CN" sz="220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ea typeface="黑体" panose="02010609060101010101" pitchFamily="2" charset="-122"/>
                <a:cs typeface="Times New Roman" panose="02020603050405020304" pitchFamily="18" charset="0"/>
              </a:rPr>
              <a:t>近代中国民族意识的觉醒</a:t>
            </a:r>
            <a:endParaRPr lang="zh-CN" altLang="zh-CN" sz="2200">
              <a:solidFill>
                <a:schemeClr val="accent1">
                  <a:lumMod val="75000"/>
                </a:schemeClr>
              </a:solidFill>
              <a:latin typeface="NEU-BZ-S92"/>
              <a:ea typeface="方正书宋_GBK" panose="02000000000000000000" pitchFamily="65" charset="-122"/>
              <a:cs typeface="Times New Roman" panose="02020603050405020304" pitchFamily="18" charset="0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民族觉醒的本质内涵是民族认同感和为民族富强而奋斗的精神。进入近代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由于西方列强的野蛮侵略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中华民族面临生死存亡的严重威胁。面对这种威胁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各民族之间形成休戚相关、命运与共的关系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民族精神也在各民族共同的反帝反封建斗争中得到了升华。</a:t>
            </a:r>
            <a:endParaRPr lang="zh-CN" altLang="zh-CN" sz="2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1.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鸦片战争</a:t>
            </a: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民族意识的萌发</a:t>
            </a:r>
            <a:endParaRPr lang="zh-CN" altLang="zh-CN" sz="22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鸦片战争的惨败使中国开始沦为半殖民地半封建社会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人们的思想意识也开始发生改变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人们从天朝上国的美梦中惊醒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反对外来侵略、保家卫国的民族意识开始觉醒。</a:t>
            </a:r>
            <a:endParaRPr lang="zh-CN" altLang="zh-CN" sz="2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2.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甲午中日战争</a:t>
            </a: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民族意识逐渐强化</a:t>
            </a:r>
            <a:endParaRPr lang="zh-CN" altLang="zh-CN" sz="22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甲午中日战争中国失败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列强掀起瓜分狂潮使民族危机空前强化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首先是知识分子掀起了维新变法运动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紧接着是农民阶级发动义和团运动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资产阶级革命派掀起了辛亥革命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民族意识逐渐强化。</a:t>
            </a:r>
            <a:endParaRPr lang="zh-CN" altLang="zh-CN" sz="2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3.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五四运动</a:t>
            </a: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民族意识的升华</a:t>
            </a:r>
            <a:endParaRPr lang="zh-CN" altLang="zh-CN" sz="22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五四运动是一次彻底反帝反封建的伟大爱国革命运动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工人、农民、资产阶级空前团结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外争主权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内惩国贼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表现出极大的爱国热情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使民族意识进一步升华。</a:t>
            </a:r>
            <a:endParaRPr lang="zh-CN" altLang="zh-CN" sz="2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797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4.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抗日战争</a:t>
            </a:r>
            <a:r>
              <a:rPr lang="en-US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zh-CN" sz="2200" b="1">
                <a:solidFill>
                  <a:schemeClr val="accent1">
                    <a:lumMod val="75000"/>
                  </a:schemeClr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民族意识的高涨</a:t>
            </a:r>
            <a:endParaRPr lang="zh-CN" altLang="zh-CN" sz="2200" b="1">
              <a:solidFill>
                <a:schemeClr val="accent1">
                  <a:lumMod val="75000"/>
                </a:schemeClr>
              </a:solidFill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pPr indent="266700">
              <a:lnSpc>
                <a:spcPct val="120000"/>
              </a:lnSpc>
              <a:spcAft>
                <a:spcPct val="0"/>
              </a:spcAft>
              <a:tabLst>
                <a:tab pos="1029335"/>
                <a:tab pos="1850390"/>
                <a:tab pos="2538095"/>
                <a:tab pos="3221990"/>
              </a:tabLst>
            </a:pP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随着日本侵华的不断加剧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中国的民族意识进一步强化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形成高潮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抗日民族统一战线形成</a:t>
            </a:r>
            <a:r>
              <a:rPr lang="en-US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,</a:t>
            </a:r>
            <a:r>
              <a:rPr lang="zh-CN" altLang="zh-CN" sz="2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民族复兴意识也达到了空前的觉醒。</a:t>
            </a:r>
            <a:endParaRPr lang="zh-CN" altLang="zh-CN" sz="2200" b="1">
              <a:solidFill>
                <a:srgbClr val="000000"/>
              </a:solidFill>
              <a:effectLst/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>
    <p:cover dir="ru"/>
  </p:transition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5361" name="Object 2" title=""/>
          <p:cNvGraphicFramePr>
            <a:graphicFrameLocks noChangeAspect="1"/>
          </p:cNvGraphicFramePr>
          <p:nvPr/>
        </p:nvGraphicFramePr>
        <p:xfrm>
          <a:off x="777278" y="840301"/>
          <a:ext cx="10936642" cy="51563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11777345" imgH="5757545" progId="Word.Document.8">
                  <p:embed/>
                </p:oleObj>
              </mc:Choice>
              <mc:Fallback>
                <p:oleObj r:id="rId2" imgW="11777345" imgH="575754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77278" y="840301"/>
                        <a:ext cx="10936642" cy="5156391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5362" name="对象 117762" title=""/>
          <p:cNvGraphicFramePr>
            <a:graphicFrameLocks noChangeAspect="1"/>
          </p:cNvGraphicFramePr>
          <p:nvPr/>
        </p:nvGraphicFramePr>
        <p:xfrm>
          <a:off x="154940" y="147320"/>
          <a:ext cx="11927205" cy="599694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4" imgW="11811000" imgH="6353175" progId="Word.Document.8">
                  <p:embed/>
                </p:oleObj>
              </mc:Choice>
              <mc:Fallback>
                <p:oleObj r:id="rId4" imgW="11811000" imgH="635317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54940" y="147320"/>
                        <a:ext cx="11927205" cy="599694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0" name="文本框 99" title=""/>
          <p:cNvSpPr txBox="1"/>
          <p:nvPr/>
        </p:nvSpPr>
        <p:spPr>
          <a:xfrm>
            <a:off x="483870" y="5641975"/>
            <a:ext cx="11598275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09600"/>
            <a:r>
              <a:rPr lang="zh-CN" sz="2400" b="1">
                <a:ea typeface="宋体" pitchFamily="2" charset="-122"/>
              </a:rPr>
              <a:t>（</a:t>
            </a:r>
            <a:r>
              <a:rPr lang="en-US" altLang="zh-CN" sz="2400" b="1">
                <a:ea typeface="宋体" pitchFamily="2" charset="-122"/>
              </a:rPr>
              <a:t>1</a:t>
            </a:r>
            <a:r>
              <a:rPr lang="zh-CN" altLang="en-US" sz="2400" b="1">
                <a:ea typeface="宋体" pitchFamily="2" charset="-122"/>
              </a:rPr>
              <a:t>）</a:t>
            </a:r>
            <a:r>
              <a:rPr lang="zh-CN" sz="2400" b="1">
                <a:ea typeface="宋体" pitchFamily="2" charset="-122"/>
              </a:rPr>
              <a:t>根据材料一并结合所学知识</a:t>
            </a:r>
            <a:r>
              <a:rPr lang="zh-CN" sz="2400" b="1">
                <a:latin typeface="Times New Roman" panose="02020603050405020304" pitchFamily="18" charset="0"/>
                <a:ea typeface="宋体" pitchFamily="2" charset="-122"/>
              </a:rPr>
              <a:t>，</a:t>
            </a:r>
            <a:r>
              <a:rPr lang="zh-CN" sz="2400" b="1">
                <a:ea typeface="宋体" pitchFamily="2" charset="-122"/>
              </a:rPr>
              <a:t>概述中国近代民族主</a:t>
            </a:r>
            <a:r>
              <a:rPr lang="zh-CN" sz="2400" b="1">
                <a:latin typeface="Times New Roman" panose="02020603050405020304" pitchFamily="18" charset="0"/>
                <a:ea typeface="宋体" pitchFamily="2" charset="-122"/>
              </a:rPr>
              <a:t>义的主要内容。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6385" name="Object 2" title=""/>
          <p:cNvGraphicFramePr>
            <a:graphicFrameLocks noChangeAspect="1"/>
          </p:cNvGraphicFramePr>
          <p:nvPr/>
        </p:nvGraphicFramePr>
        <p:xfrm>
          <a:off x="777278" y="840301"/>
          <a:ext cx="10936642" cy="51563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11777345" imgH="5757545" progId="Word.Document.8">
                  <p:embed/>
                </p:oleObj>
              </mc:Choice>
              <mc:Fallback>
                <p:oleObj r:id="rId2" imgW="11777345" imgH="575754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77278" y="840301"/>
                        <a:ext cx="10936642" cy="5156391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6386" name="对象 118786" title=""/>
          <p:cNvGraphicFramePr>
            <a:graphicFrameLocks noChangeAspect="1"/>
          </p:cNvGraphicFramePr>
          <p:nvPr/>
        </p:nvGraphicFramePr>
        <p:xfrm>
          <a:off x="455959" y="1522409"/>
          <a:ext cx="11183003" cy="375716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4" imgW="11811000" imgH="3971925" progId="Word.Document.8">
                  <p:embed/>
                </p:oleObj>
              </mc:Choice>
              <mc:Fallback>
                <p:oleObj r:id="rId4" imgW="11811000" imgH="397192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55959" y="1522409"/>
                        <a:ext cx="11183003" cy="3757163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18433" name="Object 2" title=""/>
          <p:cNvGraphicFramePr>
            <a:graphicFrameLocks noChangeAspect="1"/>
          </p:cNvGraphicFramePr>
          <p:nvPr/>
        </p:nvGraphicFramePr>
        <p:xfrm>
          <a:off x="777278" y="840301"/>
          <a:ext cx="10936642" cy="5156391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r:id="rId2" imgW="11777345" imgH="5757545" progId="Word.Document.8">
                  <p:embed/>
                </p:oleObj>
              </mc:Choice>
              <mc:Fallback>
                <p:oleObj r:id="rId2" imgW="11777345" imgH="575754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777278" y="840301"/>
                        <a:ext cx="10936642" cy="5156391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34" name="对象 120834" title=""/>
          <p:cNvGraphicFramePr>
            <a:graphicFrameLocks noChangeAspect="1"/>
          </p:cNvGraphicFramePr>
          <p:nvPr/>
        </p:nvGraphicFramePr>
        <p:xfrm>
          <a:off x="465348" y="754361"/>
          <a:ext cx="11164224" cy="5293258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r:id="rId4" imgW="13975714" imgH="6637655" progId="Word.Document.8">
                  <p:embed/>
                </p:oleObj>
              </mc:Choice>
              <mc:Fallback>
                <p:oleObj r:id="rId4" imgW="13975714" imgH="6637655" progId="Word.Document.8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5348" y="754361"/>
                        <a:ext cx="11164224" cy="5293258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601" name="Text Box 5" title=""/>
          <p:cNvSpPr txBox="1"/>
          <p:nvPr/>
        </p:nvSpPr>
        <p:spPr>
          <a:xfrm>
            <a:off x="1049323" y="155118"/>
            <a:ext cx="10112082" cy="699770"/>
          </a:xfrm>
          <a:prstGeom prst="rect">
            <a:avLst/>
          </a:prstGeom>
          <a:noFill/>
          <a:ln w="9525">
            <a:noFill/>
          </a:ln>
        </p:spPr>
        <p:txBody>
          <a:bodyPr lIns="109730" tIns="54866" rIns="109730" bIns="54866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50000"/>
              </a:spcBef>
              <a:buFont typeface="Arial" pitchFamily="34" charset="0"/>
            </a:pPr>
            <a:r>
              <a:rPr lang="zh-CN" altLang="en-US" sz="3840">
                <a:solidFill>
                  <a:srgbClr val="0000FF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课堂探究</a:t>
            </a:r>
            <a:endParaRPr lang="zh-CN" altLang="en-US" sz="2640">
              <a:solidFill>
                <a:srgbClr val="0000FF"/>
              </a:solidFill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sp>
        <p:nvSpPr>
          <p:cNvPr id="25602" name="Text Box 384" title=""/>
          <p:cNvSpPr txBox="1"/>
          <p:nvPr/>
        </p:nvSpPr>
        <p:spPr>
          <a:xfrm>
            <a:off x="0" y="854710"/>
            <a:ext cx="12048490" cy="27482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85800"/>
            <a:r>
              <a:rPr lang="zh-CN" altLang="en-US" sz="2160" b="1">
                <a:solidFill>
                  <a:srgbClr val="FF0000"/>
                </a:solidFill>
                <a:latin typeface="NEU-BZ" charset="-122"/>
                <a:ea typeface="黑体" panose="02010609060101010101" pitchFamily="2" charset="-122"/>
              </a:rPr>
              <a:t>探究主题　众志成城</a:t>
            </a:r>
            <a:r>
              <a:rPr lang="en-US" altLang="zh-CN" sz="2160" b="1">
                <a:solidFill>
                  <a:srgbClr val="FF0000"/>
                </a:solidFill>
                <a:latin typeface="Arial" pitchFamily="34" charset="0"/>
                <a:ea typeface="黑体" panose="02010609060101010101" pitchFamily="2" charset="-122"/>
              </a:rPr>
              <a:t>——</a:t>
            </a:r>
            <a:r>
              <a:rPr lang="zh-CN" altLang="en-US" sz="2160" b="1">
                <a:solidFill>
                  <a:srgbClr val="FF0000"/>
                </a:solidFill>
                <a:latin typeface="NEU-BZ" charset="-122"/>
                <a:ea typeface="黑体" panose="02010609060101010101" pitchFamily="2" charset="-122"/>
              </a:rPr>
              <a:t>中华民族的抗战</a:t>
            </a:r>
            <a:endParaRPr lang="zh-CN" altLang="en-US" sz="2160" b="1">
              <a:solidFill>
                <a:srgbClr val="FF0000"/>
              </a:solidFill>
              <a:latin typeface="Calibri" panose="020f0502020204030204" pitchFamily="34" charset="0"/>
              <a:ea typeface="宋体" pitchFamily="2" charset="-122"/>
            </a:endParaRPr>
          </a:p>
          <a:p>
            <a:pPr defTabSz="685800"/>
            <a:r>
              <a:rPr lang="zh-CN" altLang="en-US" sz="2160" b="1">
                <a:latin typeface="NEU-BZ" charset="-122"/>
                <a:ea typeface="黑体" panose="02010609060101010101" pitchFamily="2" charset="-122"/>
              </a:rPr>
              <a:t>视角一　日军的侵华暴行</a:t>
            </a:r>
            <a:endParaRPr lang="zh-CN" altLang="en-US" sz="2160" b="1">
              <a:latin typeface="Calibri" panose="020f0502020204030204" pitchFamily="34" charset="0"/>
              <a:ea typeface="宋体" pitchFamily="2" charset="-122"/>
            </a:endParaRPr>
          </a:p>
          <a:p>
            <a:pPr defTabSz="685800"/>
            <a:r>
              <a:rPr lang="zh-CN" altLang="en-US" sz="2160" b="1">
                <a:latin typeface="NEU-BZ" charset="-122"/>
                <a:ea typeface="黑体" panose="02010609060101010101" pitchFamily="2" charset="-122"/>
              </a:rPr>
              <a:t>材料一　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我们中国人民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半世纪以来受尽了日本帝国主义的侵凌欺压</a:t>
            </a:r>
            <a:r>
              <a:rPr lang="en-US" altLang="zh-CN" sz="2160" b="1">
                <a:latin typeface="Arial" pitchFamily="34" charset="0"/>
                <a:ea typeface="楷体_GB2312" panose="02010609030101010101" pitchFamily="49" charset="-122"/>
              </a:rPr>
              <a:t>……</a:t>
            </a:r>
            <a:r>
              <a:rPr lang="en-US" altLang="zh-CN" sz="2160" b="1">
                <a:latin typeface="Times New Roman" panose="02020603050405020304" pitchFamily="18" charset="0"/>
                <a:ea typeface="楷体_GB2312" panose="02010609030101010101" pitchFamily="49" charset="-122"/>
              </a:rPr>
              <a:t>1937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年七七以后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日寇进一步进行大规模的侵华战争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蹂躏我国土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屠杀我同胞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兽蹄所至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庐舍为墟。日本帝国主义给予我中华民族的损失和耻辱</a:t>
            </a:r>
            <a:r>
              <a:rPr lang="en-US" altLang="zh-CN" sz="2160" b="1">
                <a:latin typeface="方正楷体_GBK" panose="03000509000000000000" pitchFamily="65" charset="-122"/>
                <a:ea typeface="楷体_GB2312" panose="02010609030101010101" pitchFamily="49" charset="-122"/>
              </a:rPr>
              <a:t>,</a:t>
            </a:r>
            <a:r>
              <a:rPr lang="zh-CN" altLang="en-US" sz="2160" b="1">
                <a:latin typeface="NEU-BZ" charset="-122"/>
                <a:ea typeface="楷体_GB2312" panose="02010609030101010101" pitchFamily="49" charset="-122"/>
              </a:rPr>
              <a:t>实在是书不胜书</a:t>
            </a:r>
            <a:r>
              <a:rPr lang="en-US" altLang="zh-CN" sz="2160" b="1">
                <a:latin typeface="Arial" pitchFamily="34" charset="0"/>
                <a:ea typeface="楷体_GB2312" panose="02010609030101010101" pitchFamily="49" charset="-122"/>
              </a:rPr>
              <a:t>……</a:t>
            </a:r>
            <a:endParaRPr lang="en-US" altLang="zh-CN" sz="2160" b="1">
              <a:latin typeface="Calibri" panose="020f0502020204030204" pitchFamily="34" charset="0"/>
              <a:ea typeface="宋体" pitchFamily="2" charset="-122"/>
            </a:endParaRPr>
          </a:p>
          <a:p>
            <a:pPr algn="r" defTabSz="685800"/>
            <a:r>
              <a:rPr lang="en-US" altLang="zh-CN" sz="2160" b="1">
                <a:latin typeface="Arial" pitchFamily="34" charset="0"/>
                <a:ea typeface="宋体" pitchFamily="2" charset="-122"/>
              </a:rPr>
              <a:t>——</a:t>
            </a:r>
            <a:r>
              <a:rPr lang="en-US" altLang="zh-CN" sz="2160" b="1">
                <a:latin typeface="Times New Roman" panose="02020603050405020304" pitchFamily="18" charset="0"/>
                <a:ea typeface="宋体" pitchFamily="2" charset="-122"/>
              </a:rPr>
              <a:t>1945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年</a:t>
            </a:r>
            <a:r>
              <a:rPr lang="en-US" altLang="zh-CN" sz="2160" b="1">
                <a:latin typeface="Times New Roman" panose="02020603050405020304" pitchFamily="18" charset="0"/>
                <a:ea typeface="宋体" pitchFamily="2" charset="-122"/>
              </a:rPr>
              <a:t>9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月</a:t>
            </a:r>
            <a:r>
              <a:rPr lang="en-US" altLang="zh-CN" sz="2160" b="1">
                <a:latin typeface="Times New Roman" panose="02020603050405020304" pitchFamily="18" charset="0"/>
                <a:ea typeface="宋体" pitchFamily="2" charset="-122"/>
              </a:rPr>
              <a:t>5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日</a:t>
            </a:r>
            <a:endParaRPr lang="zh-CN" altLang="en-US" sz="2160" b="1">
              <a:latin typeface="Calibri" panose="020f0502020204030204" pitchFamily="34" charset="0"/>
              <a:ea typeface="宋体" pitchFamily="2" charset="-122"/>
            </a:endParaRPr>
          </a:p>
          <a:p>
            <a:pPr algn="r" defTabSz="685800"/>
            <a:r>
              <a:rPr lang="en-US" altLang="zh-CN" sz="2160" b="1">
                <a:latin typeface="NEU-BZ" charset="-122"/>
                <a:ea typeface="宋体" pitchFamily="2" charset="-122"/>
              </a:rPr>
              <a:t>《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解放日报</a:t>
            </a:r>
            <a:r>
              <a:rPr lang="en-US" altLang="zh-CN" sz="2160" b="1">
                <a:latin typeface="NEU-BZ" charset="-122"/>
                <a:ea typeface="宋体" pitchFamily="2" charset="-122"/>
              </a:rPr>
              <a:t>》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社论</a:t>
            </a:r>
            <a:r>
              <a:rPr lang="en-US" altLang="zh-CN" sz="2160" b="1">
                <a:latin typeface="方正宋一_GBK" pitchFamily="65" charset="-122"/>
                <a:ea typeface="宋体" pitchFamily="2" charset="-122"/>
              </a:rPr>
              <a:t>:</a:t>
            </a:r>
            <a:r>
              <a:rPr lang="en-US" altLang="zh-CN" sz="2160" b="1">
                <a:latin typeface="NEU-BZ" charset="-122"/>
                <a:ea typeface="宋体" pitchFamily="2" charset="-122"/>
              </a:rPr>
              <a:t>《</a:t>
            </a:r>
            <a:r>
              <a:rPr lang="zh-CN" altLang="en-US" sz="2160" b="1">
                <a:latin typeface="NEU-BZ" charset="-122"/>
                <a:ea typeface="宋体" pitchFamily="2" charset="-122"/>
              </a:rPr>
              <a:t>庆祝抗战最后胜利</a:t>
            </a:r>
            <a:r>
              <a:rPr lang="en-US" altLang="zh-CN" sz="2160" b="1">
                <a:latin typeface="NEU-BZ" charset="-122"/>
                <a:ea typeface="宋体" pitchFamily="2" charset="-122"/>
              </a:rPr>
              <a:t>》</a:t>
            </a:r>
            <a:endParaRPr lang="en-US" altLang="zh-CN" sz="2160" b="1">
              <a:latin typeface="Calibri" panose="020f0502020204030204" pitchFamily="34" charset="0"/>
              <a:ea typeface="宋体" pitchFamily="2" charset="-122"/>
            </a:endParaRPr>
          </a:p>
          <a:p>
            <a:pPr defTabSz="685800"/>
            <a:endParaRPr lang="en-US" altLang="zh-CN" sz="2160" b="1">
              <a:latin typeface="宋体" pitchFamily="2" charset="-122"/>
              <a:ea typeface="宋体" pitchFamily="2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96875" y="164465"/>
            <a:ext cx="4184650" cy="521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rgbClr val="0070C0"/>
                </a:solidFill>
                <a:latin typeface="楷体" panose="02010609060101010101" charset="-122"/>
                <a:ea typeface="楷体" panose="02010609060101010101" charset="-122"/>
              </a:rPr>
              <a:t>二、全面认识抗日战争</a:t>
            </a:r>
            <a:endParaRPr lang="zh-CN" altLang="en-US" sz="2800" b="1">
              <a:solidFill>
                <a:srgbClr val="0070C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75565" y="3358515"/>
            <a:ext cx="11950065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[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问题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] (1)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根据材料一并结合有关史实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概括指出“半世纪以来”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日本对中国人民犯下的滔天罪行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?</a:t>
            </a:r>
            <a:endParaRPr lang="en-US" altLang="zh-CN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75565" y="4217035"/>
            <a:ext cx="12116435" cy="181483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[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结论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] (1)①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发动或参与侵华战争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: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甲午中日战争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八国联军侵华战争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;②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屠杀中国军民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: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南京大屠杀、重庆大轰炸等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;③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践踏国际公法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实施细菌战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;④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违反人道主义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推行“慰安妇”制度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蹂躏中国女性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;⑤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对敌后抗日根据地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实施“三光”政策</a:t>
            </a:r>
            <a:r>
              <a:rPr lang="en-US" altLang="zh-CN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;⑥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对沦陷区进行殖民统治。</a:t>
            </a:r>
            <a:endParaRPr lang="zh-CN" altLang="en-US" sz="280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187" name="Text Box 5" title=""/>
          <p:cNvSpPr txBox="1"/>
          <p:nvPr/>
        </p:nvSpPr>
        <p:spPr>
          <a:xfrm>
            <a:off x="638810" y="4309110"/>
            <a:ext cx="107168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(2)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现象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: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可以用于研究抗战时期日本对沦陷区的经济侵略。依据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:1940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年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3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月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,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在日本扶植下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,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汪精卫在南京建立伪国民政府。影响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: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沦陷区经济遭到严重破坏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,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成为日本的经济附庸</a:t>
            </a:r>
            <a:r>
              <a:rPr lang="en-US" altLang="zh-CN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;</a:t>
            </a:r>
            <a:r>
              <a:rPr lang="zh-CN" altLang="en-US" sz="2160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严重破坏了中国的工业化进程。</a:t>
            </a:r>
            <a:endParaRPr lang="zh-CN" altLang="en-US" sz="2160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sp>
        <p:nvSpPr>
          <p:cNvPr id="26625" name="Text Box 5" title=""/>
          <p:cNvSpPr txBox="1"/>
          <p:nvPr/>
        </p:nvSpPr>
        <p:spPr>
          <a:xfrm>
            <a:off x="142875" y="440690"/>
            <a:ext cx="1204912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材料二　如图为中央储备银行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(1941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年在南京成立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)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发行的中储券。作为国家银行发行的本位币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,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可与法币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(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官方统一货币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)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互相兑换</a:t>
            </a:r>
            <a:r>
              <a:rPr lang="en-US" altLang="zh-CN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,</a:t>
            </a:r>
            <a:r>
              <a:rPr lang="zh-CN" altLang="en-US" sz="2160" b="1"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</a:rPr>
              <a:t>在华东、华中和华南地区曾经大量流通。</a:t>
            </a:r>
            <a:endParaRPr lang="zh-CN" altLang="en-US" sz="216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  <a:p>
            <a:endParaRPr lang="zh-CN" altLang="en-US" sz="2160" b="1"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</a:endParaRPr>
          </a:p>
        </p:txBody>
      </p:sp>
      <p:pic>
        <p:nvPicPr>
          <p:cNvPr id="26626" name="W20SG31LTSALS8.eps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3321" y="1384274"/>
            <a:ext cx="3544088" cy="1772044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 title=""/>
          <p:cNvSpPr txBox="1"/>
          <p:nvPr/>
        </p:nvSpPr>
        <p:spPr>
          <a:xfrm>
            <a:off x="638810" y="3322955"/>
            <a:ext cx="10544810" cy="64516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(2)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根据材料二并结合所学知识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,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指出这张纸币可以用于研究哪一历史现象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?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依据是什么</a:t>
            </a:r>
            <a:r>
              <a:rPr lang="en-US" altLang="zh-CN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?</a:t>
            </a:r>
            <a:r>
              <a:rPr lang="zh-CN" altLang="en-US" b="1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  <a:cs typeface="黑体" panose="02010609060101010101" pitchFamily="2" charset="-122"/>
                <a:sym typeface="+mn-ea"/>
              </a:rPr>
              <a:t>说明这一现象对中国的影响。</a:t>
            </a:r>
            <a:endParaRPr lang="zh-CN" altLang="en-US" b="1">
              <a:solidFill>
                <a:srgbClr val="FF0000"/>
              </a:solidFill>
              <a:latin typeface="黑体" panose="02010609060101010101" pitchFamily="2" charset="-122"/>
              <a:ea typeface="黑体" panose="02010609060101010101" pitchFamily="2" charset="-122"/>
              <a:cs typeface="黑体" panose="02010609060101010101" pitchFamily="2" charset="-122"/>
              <a:sym typeface="+mn-ea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charRg st="104" end="2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93187">
                                            <p:txEl>
                                              <p:charRg st="104" end="2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charRg st="231" end="33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3187">
                                            <p:txEl>
                                              <p:charRg st="231" end="33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https://d.book118.com/667064101201006051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空白演示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3*f*1"/>
  <p:tag name="KSO_WM_UNIT_INDEX" val="1"/>
  <p:tag name="KSO_WM_UNIT_LAYERLEVEL" val="1"/>
  <p:tag name="KSO_WM_UNIT_NOCLEAR" val="0"/>
  <p:tag name="KSO_WM_UNIT_PRESET_TEXT" val="单击此处添加正文"/>
  <p:tag name="KSO_WM_UNIT_SHOW_EDIT_AREA_INDICATION" val="1"/>
  <p:tag name="KSO_WM_UNIT_TYPE" val="f"/>
  <p:tag name="KSO_WM_UNIT_VALUE" val="689"/>
</p:tagLst>
</file>

<file path=ppt/tags/tag66.xml><?xml version="1.0" encoding="utf-8"?>
<p:tagLst xmlns:p="http://schemas.openxmlformats.org/presentationml/2006/main">
  <p:tag name="KSO_WM_BEAUTIFY_FLAG" val="#wm#"/>
  <p:tag name="KSO_WM_SLIDE_ID" val="custom20205081_13"/>
  <p:tag name="KSO_WM_SLIDE_INDEX" val="13"/>
  <p:tag name="KSO_WM_SLIDE_ITEM_CNT" val="0"/>
  <p:tag name="KSO_WM_SLIDE_LAYOUT" val="a_f"/>
  <p:tag name="KSO_WM_SLIDE_LAYOUT_CNT" val="1_1"/>
  <p:tag name="KSO_WM_SLIDE_POSITION" val="47*47"/>
  <p:tag name="KSO_WM_SLIDE_SIZE" val="863*444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UNIT_SHOW_EDIT_AREA_INDICATION" val="1"/>
</p:tagLst>
</file>

<file path=ppt/tags/tag6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宋体</vt:lpstr>
      <vt:lpstr>Arial Unicode MS</vt:lpstr>
      <vt:lpstr>Times New Roman</vt:lpstr>
      <vt:lpstr>楷体_GB2312</vt:lpstr>
      <vt:lpstr>仿宋_GB2312</vt:lpstr>
      <vt:lpstr>黑体</vt:lpstr>
      <vt:lpstr>楷体</vt:lpstr>
      <vt:lpstr>NEU-BZ-S92</vt:lpstr>
      <vt:lpstr>方正书宋_GBK</vt:lpstr>
      <vt:lpstr>NEU-BZ</vt:lpstr>
      <vt:lpstr>方正楷体_GBK</vt:lpstr>
      <vt:lpstr>方正宋一_GBK</vt:lpstr>
      <vt:lpstr>Office Theme</vt:lpstr>
      <vt:lpstr>近代中国人民救亡图存的斗争专题总结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2024-09-25T06:46:30.110</cp:lastPrinted>
  <dcterms:created xsi:type="dcterms:W3CDTF">2024-09-24T22:46:30Z</dcterms:created>
  <dcterms:modified xsi:type="dcterms:W3CDTF">2024-09-24T22:46:32Z</dcterms:modified>
</cp:coreProperties>
</file>