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75FC5D-D649-1F45-8350-0AE678BC6D55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6C3F6B-65B8-4E47-8F7F-3E4E3D942588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198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198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301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4301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5FC2A-E465-4899-9CBE-4886143A5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30BD9-8535-4A41-A13C-96E302531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7D843-DEA4-4723-AFEF-2F1BB6B11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C1BCD-15BA-4CE5-89F3-0E9BB2A33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0ECC55-75FA-4753-AFA1-C17321599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F67A85-EBC9-465D-B3E1-BF12B077F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24DB98-2130-47C4-91FE-8368FD2B1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D3600-CD7B-4461-8CCD-277D1EBB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41477-4039-465C-9A32-F15BCBFE2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80EF-E44C-4D81-94FF-F847941CE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1B8CB-35F7-4228-8155-F6E02D803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云线0000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5130165" y="670560"/>
            <a:ext cx="1383665" cy="2559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4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021640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3" name="Picture 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813414" y="1490693"/>
            <a:ext cx="2565400" cy="35433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195" name="矩形 2"/>
          <p:cNvSpPr>
            <a:spLocks noChangeArrowheads="1"/>
          </p:cNvSpPr>
          <p:nvPr/>
        </p:nvSpPr>
        <p:spPr bwMode="auto">
          <a:xfrm>
            <a:off x="1077044" y="2282718"/>
            <a:ext cx="731448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805180" defTabSz="4572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+mj-ea"/>
                <a:ea typeface="+mj-ea"/>
              </a:rPr>
              <a:t> 对于马大家并不陌生，说一说自己见到的马是什么样子的</a:t>
            </a:r>
            <a:r>
              <a:rPr lang="en-US" altLang="zh-CN" sz="3200" b="1">
                <a:latin typeface="+mj-ea"/>
                <a:ea typeface="+mj-ea"/>
              </a:rPr>
              <a:t>?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8197" name="矩形 2"/>
          <p:cNvSpPr/>
          <p:nvPr/>
        </p:nvSpPr>
        <p:spPr>
          <a:xfrm>
            <a:off x="3517933" y="1353781"/>
            <a:ext cx="2527300" cy="748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265" b="1" smtClean="0">
                <a:solidFill>
                  <a:srgbClr val="00B050"/>
                </a:solidFill>
                <a:latin typeface="华文彩云" panose="02010800040101010101" pitchFamily="2" charset="-122"/>
                <a:ea typeface="华文彩云" panose="02010800040101010101" pitchFamily="2" charset="-122"/>
              </a:rPr>
              <a:t>马</a:t>
            </a:r>
            <a:endParaRPr lang="zh-CN" altLang="en-US" sz="4265" b="1">
              <a:solidFill>
                <a:srgbClr val="00B050"/>
              </a:solidFill>
              <a:latin typeface="华文彩云" panose="02010800040101010101" pitchFamily="2" charset="-122"/>
              <a:ea typeface="华文彩云" panose="02010800040101010101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234296" y="551606"/>
            <a:ext cx="183255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方正大黑简体" panose="03000509000000000000" charset="-122"/>
                <a:ea typeface="方正大黑简体" panose="03000509000000000000" charset="-122"/>
              </a:rPr>
              <a:t>导入新课</a:t>
            </a:r>
            <a:endParaRPr lang="zh-CN" altLang="en-US" sz="3200" b="1">
              <a:solidFill>
                <a:schemeClr val="tx1"/>
              </a:solidFill>
              <a:latin typeface="方正大黑简体" panose="03000509000000000000" charset="-122"/>
              <a:ea typeface="方正大黑简体" panose="03000509000000000000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819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 bwMode="auto">
          <a:xfrm>
            <a:off x="4138083" y="3844096"/>
            <a:ext cx="4248149" cy="91249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 w="17780" cmpd="sng">
                  <a:noFill/>
                  <a:prstDash val="solid"/>
                  <a:miter lim="800000"/>
                </a:ln>
                <a:solidFill>
                  <a:schemeClr val="tx1"/>
                </a:solidFill>
                <a:effectLst>
                  <a:glow rad="304800">
                    <a:schemeClr val="bg1">
                      <a:alpha val="60000"/>
                    </a:schemeClr>
                  </a:glo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pitchFamily="49" charset="-122"/>
              </a:rPr>
              <a:t>第一课时</a:t>
            </a:r>
            <a:endParaRPr kumimoji="0" lang="zh-CN" altLang="en-US" sz="5335" b="1" i="0" u="none" strike="noStrike" kern="1200" cap="none" spc="0" normalizeH="0" baseline="0" noProof="0">
              <a:ln w="17780" cmpd="sng">
                <a:noFill/>
                <a:prstDash val="solid"/>
                <a:miter lim="800000"/>
              </a:ln>
              <a:solidFill>
                <a:schemeClr val="tx1"/>
              </a:solidFill>
              <a:effectLst>
                <a:glow rad="304800">
                  <a:schemeClr val="bg1">
                    <a:alpha val="60000"/>
                  </a:schemeClr>
                </a:glo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仿宋" panose="02010609060101010101" pitchFamily="49" charset="-122"/>
            </a:endParaRPr>
          </a:p>
        </p:txBody>
      </p:sp>
      <p:sp>
        <p:nvSpPr>
          <p:cNvPr id="11" name="TextBox 48"/>
          <p:cNvSpPr txBox="1"/>
          <p:nvPr/>
        </p:nvSpPr>
        <p:spPr>
          <a:xfrm>
            <a:off x="1548496" y="1891455"/>
            <a:ext cx="9343784" cy="132207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softEdge rad="31750"/>
          </a:effec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en-US" altLang="zh-CN" sz="8000" b="1" kern="1200" cap="none" spc="0" normalizeH="0" baseline="0" noProof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33CC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华文琥珀" panose="02010800040101010101" pitchFamily="2" charset="-122"/>
                <a:ea typeface="华文琥珀" panose="02010800040101010101" pitchFamily="2" charset="-122"/>
                <a:cs typeface="+mn-cs"/>
              </a:rPr>
              <a:t> 7 </a:t>
            </a:r>
            <a:r>
              <a:rPr kumimoji="0" lang="zh-CN" altLang="en-US" sz="8000" b="1" kern="1200" cap="none" spc="0" normalizeH="0" baseline="0" noProof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33CC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华文琥珀" panose="02010800040101010101" pitchFamily="2" charset="-122"/>
                <a:ea typeface="华文琥珀" panose="02010800040101010101" pitchFamily="2" charset="-122"/>
                <a:cs typeface="+mn-cs"/>
              </a:rPr>
              <a:t>一</a:t>
            </a:r>
            <a:r>
              <a:rPr kumimoji="0" lang="zh-CN" altLang="en-US" sz="8000" b="1" kern="1200" cap="none" spc="0" normalizeH="0" baseline="0" noProof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33CC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华文琥珀" panose="02010800040101010101" pitchFamily="2" charset="-122"/>
                <a:ea typeface="华文琥珀" panose="02010800040101010101" pitchFamily="2" charset="-122"/>
                <a:cs typeface="+mn-cs"/>
              </a:rPr>
              <a:t>匹</a:t>
            </a:r>
            <a:r>
              <a:rPr kumimoji="0" lang="zh-CN" altLang="en-US" sz="8000" b="1" kern="1200" cap="none" spc="0" normalizeH="0" baseline="0" noProof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33CC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华文琥珀" panose="02010800040101010101" pitchFamily="2" charset="-122"/>
                <a:ea typeface="华文琥珀" panose="02010800040101010101" pitchFamily="2" charset="-122"/>
                <a:cs typeface="+mn-cs"/>
              </a:rPr>
              <a:t>出</a:t>
            </a:r>
            <a:r>
              <a:rPr kumimoji="0" lang="zh-CN" altLang="en-US" sz="8000" b="1" kern="1200" cap="none" spc="0" normalizeH="0" baseline="0" noProof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33CC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华文琥珀" panose="02010800040101010101" pitchFamily="2" charset="-122"/>
                <a:ea typeface="华文琥珀" panose="02010800040101010101" pitchFamily="2" charset="-122"/>
                <a:cs typeface="+mn-cs"/>
              </a:rPr>
              <a:t>色</a:t>
            </a:r>
            <a:r>
              <a:rPr kumimoji="0" lang="zh-CN" altLang="en-US" sz="8000" b="1" kern="1200" cap="none" spc="0" normalizeH="0" baseline="0" noProof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33CC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华文琥珀" panose="02010800040101010101" pitchFamily="2" charset="-122"/>
                <a:ea typeface="华文琥珀" panose="02010800040101010101" pitchFamily="2" charset="-122"/>
                <a:cs typeface="+mn-cs"/>
              </a:rPr>
              <a:t>的马</a:t>
            </a:r>
            <a:endParaRPr kumimoji="0" lang="zh-CN" altLang="en-US" sz="8000" b="1" kern="1200" cap="none" spc="0" normalizeH="0" baseline="0" noProof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33CC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华文琥珀" panose="02010800040101010101" pitchFamily="2" charset="-122"/>
              <a:ea typeface="华文琥珀" panose="02010800040101010101" pitchFamily="2" charset="-122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4"/>
          <p:cNvSpPr/>
          <p:nvPr/>
        </p:nvSpPr>
        <p:spPr>
          <a:xfrm>
            <a:off x="862984" y="2167433"/>
            <a:ext cx="1216025" cy="13239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匹</a:t>
            </a:r>
            <a:endParaRPr lang="zh-CN" altLang="en-US" sz="80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086026" y="1485253"/>
            <a:ext cx="633507" cy="83099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err="1">
                <a:solidFill>
                  <a:srgbClr val="8A1004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pǐ</a:t>
            </a:r>
            <a:endParaRPr lang="en-US" altLang="zh-CN" sz="4800" b="1">
              <a:solidFill>
                <a:srgbClr val="8A1004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pic>
        <p:nvPicPr>
          <p:cNvPr id="33" name="Picture 37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830388" y="85725"/>
            <a:ext cx="1120140" cy="637540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34" name="图片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2572" y="1124889"/>
            <a:ext cx="2761049" cy="482088"/>
          </a:xfrm>
          <a:prstGeom prst="rect">
            <a:avLst/>
          </a:prstGeom>
        </p:spPr>
      </p:pic>
      <p:sp>
        <p:nvSpPr>
          <p:cNvPr id="36" name="TextBox 32"/>
          <p:cNvSpPr txBox="1">
            <a:spLocks noChangeArrowheads="1"/>
          </p:cNvSpPr>
          <p:nvPr/>
        </p:nvSpPr>
        <p:spPr bwMode="auto">
          <a:xfrm>
            <a:off x="658514" y="3499425"/>
            <a:ext cx="4099199" cy="2456057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defTabSz="457200" eaLnBrk="1" fontAlgn="base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 smtClean="0">
                <a:solidFill>
                  <a:schemeClr val="accent6">
                    <a:lumMod val="50000"/>
                  </a:schemeClr>
                </a:solidFill>
                <a:latin typeface="宋体" panose="02010600030101010101" pitchFamily="2" charset="-122"/>
                <a:cs typeface="楷体" panose="02010609060101010101" pitchFamily="49" charset="-122"/>
              </a:rPr>
              <a:t>结构：</a:t>
            </a:r>
            <a:r>
              <a:rPr lang="zh-CN" altLang="en-US" sz="3200" b="1" smtClean="0">
                <a:latin typeface="宋体" panose="02010600030101010101" pitchFamily="2" charset="-122"/>
              </a:rPr>
              <a:t>半包围</a:t>
            </a:r>
            <a:endParaRPr lang="en-US" altLang="zh-CN" sz="3200" b="1" smtClean="0">
              <a:latin typeface="宋体" panose="02010600030101010101" pitchFamily="2" charset="-122"/>
            </a:endParaRPr>
          </a:p>
          <a:p>
            <a:pPr lvl="0" defTabSz="457200" eaLnBrk="1" fontAlgn="base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 smtClean="0">
                <a:solidFill>
                  <a:schemeClr val="accent6">
                    <a:lumMod val="50000"/>
                  </a:schemeClr>
                </a:solidFill>
                <a:latin typeface="宋体" panose="02010600030101010101" pitchFamily="2" charset="-122"/>
                <a:cs typeface="楷体" panose="02010609060101010101" pitchFamily="49" charset="-122"/>
              </a:rPr>
              <a:t>部首：</a:t>
            </a:r>
            <a:r>
              <a:rPr lang="zh-CN" altLang="en-US" sz="3200" b="1" smtClean="0">
                <a:latin typeface="宋体" panose="02010600030101010101" pitchFamily="2" charset="-122"/>
              </a:rPr>
              <a:t>匚</a:t>
            </a:r>
            <a:endParaRPr lang="en-US" altLang="zh-CN" sz="3200" b="1">
              <a:latin typeface="宋体" panose="02010600030101010101" pitchFamily="2" charset="-122"/>
            </a:endParaRPr>
          </a:p>
          <a:p>
            <a:pPr lvl="0" defTabSz="457200" eaLnBrk="1" fontAlgn="base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 smtClean="0">
                <a:solidFill>
                  <a:schemeClr val="accent6">
                    <a:lumMod val="50000"/>
                  </a:schemeClr>
                </a:solidFill>
                <a:latin typeface="宋体" panose="02010600030101010101" pitchFamily="2" charset="-122"/>
                <a:cs typeface="楷体" panose="02010609060101010101" pitchFamily="49" charset="-122"/>
              </a:rPr>
              <a:t>笔画：</a:t>
            </a:r>
            <a:r>
              <a:rPr lang="zh-CN" altLang="en-US" sz="3200" b="1" smtClean="0">
                <a:latin typeface="宋体" panose="02010600030101010101" pitchFamily="2" charset="-122"/>
              </a:rPr>
              <a:t>四</a:t>
            </a:r>
            <a:endParaRPr lang="en-US" altLang="zh-CN" sz="3200" b="1" smtClean="0">
              <a:latin typeface="宋体" panose="02010600030101010101" pitchFamily="2" charset="-122"/>
            </a:endParaRPr>
          </a:p>
          <a:p>
            <a:pPr lvl="0" defTabSz="457200" eaLnBrk="1" fontAlgn="base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 smtClean="0">
                <a:solidFill>
                  <a:schemeClr val="accent6">
                    <a:lumMod val="50000"/>
                  </a:schemeClr>
                </a:solidFill>
                <a:latin typeface="宋体" panose="02010600030101010101" pitchFamily="2" charset="-122"/>
                <a:cs typeface="楷体" panose="02010609060101010101" pitchFamily="49" charset="-122"/>
              </a:rPr>
              <a:t>组词：</a:t>
            </a:r>
            <a:r>
              <a:rPr lang="zh-CN" altLang="en-US" sz="3200" b="1">
                <a:latin typeface="宋体" panose="02010600030101010101" pitchFamily="2" charset="-122"/>
              </a:rPr>
              <a:t>一匹马 一匹</a:t>
            </a:r>
            <a:r>
              <a:rPr lang="zh-CN" altLang="en-US" sz="3200" b="1" smtClean="0">
                <a:latin typeface="宋体" panose="02010600030101010101" pitchFamily="2" charset="-122"/>
              </a:rPr>
              <a:t>布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graphicFrame>
        <p:nvGraphicFramePr>
          <p:cNvPr id="45" name="Group 47"/>
          <p:cNvGraphicFramePr>
            <a:graphicFrameLocks noGrp="1"/>
          </p:cNvGraphicFramePr>
          <p:nvPr/>
        </p:nvGraphicFramePr>
        <p:xfrm>
          <a:off x="6550314" y="1825731"/>
          <a:ext cx="3454400" cy="3456305"/>
        </p:xfrm>
        <a:graphic>
          <a:graphicData uri="http://schemas.openxmlformats.org/drawingml/2006/table">
            <a:tbl>
              <a:tblPr/>
              <a:tblGrid>
                <a:gridCol w="1712595"/>
                <a:gridCol w="1741805"/>
              </a:tblGrid>
              <a:tr h="1720215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8" marB="4573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8" marB="45738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3609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8" marB="4573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8" marB="45738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6" name="Freeform 38"/>
          <p:cNvSpPr/>
          <p:nvPr/>
        </p:nvSpPr>
        <p:spPr>
          <a:xfrm>
            <a:off x="7462597" y="2496714"/>
            <a:ext cx="1665817" cy="287867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0" t="0" r="0" b="0"/>
            <a:pathLst>
              <a:path w="1966" h="340">
                <a:moveTo>
                  <a:pt x="1881" y="187"/>
                </a:moveTo>
                <a:lnTo>
                  <a:pt x="1830" y="187"/>
                </a:lnTo>
                <a:lnTo>
                  <a:pt x="1762" y="187"/>
                </a:lnTo>
                <a:lnTo>
                  <a:pt x="1695" y="187"/>
                </a:lnTo>
                <a:lnTo>
                  <a:pt x="1610" y="204"/>
                </a:lnTo>
                <a:lnTo>
                  <a:pt x="1559" y="204"/>
                </a:lnTo>
                <a:lnTo>
                  <a:pt x="1491" y="221"/>
                </a:lnTo>
                <a:lnTo>
                  <a:pt x="1423" y="221"/>
                </a:lnTo>
                <a:lnTo>
                  <a:pt x="1339" y="238"/>
                </a:lnTo>
                <a:lnTo>
                  <a:pt x="1237" y="238"/>
                </a:lnTo>
                <a:lnTo>
                  <a:pt x="1135" y="255"/>
                </a:lnTo>
                <a:lnTo>
                  <a:pt x="1034" y="272"/>
                </a:lnTo>
                <a:lnTo>
                  <a:pt x="898" y="289"/>
                </a:lnTo>
                <a:lnTo>
                  <a:pt x="661" y="306"/>
                </a:lnTo>
                <a:lnTo>
                  <a:pt x="424" y="323"/>
                </a:lnTo>
                <a:lnTo>
                  <a:pt x="204" y="340"/>
                </a:lnTo>
                <a:lnTo>
                  <a:pt x="0" y="340"/>
                </a:lnTo>
                <a:lnTo>
                  <a:pt x="0" y="221"/>
                </a:lnTo>
                <a:lnTo>
                  <a:pt x="136" y="221"/>
                </a:lnTo>
                <a:lnTo>
                  <a:pt x="237" y="221"/>
                </a:lnTo>
                <a:lnTo>
                  <a:pt x="339" y="204"/>
                </a:lnTo>
                <a:lnTo>
                  <a:pt x="424" y="204"/>
                </a:lnTo>
                <a:lnTo>
                  <a:pt x="492" y="187"/>
                </a:lnTo>
                <a:lnTo>
                  <a:pt x="593" y="170"/>
                </a:lnTo>
                <a:lnTo>
                  <a:pt x="678" y="170"/>
                </a:lnTo>
                <a:lnTo>
                  <a:pt x="780" y="136"/>
                </a:lnTo>
                <a:lnTo>
                  <a:pt x="898" y="136"/>
                </a:lnTo>
                <a:lnTo>
                  <a:pt x="1017" y="119"/>
                </a:lnTo>
                <a:lnTo>
                  <a:pt x="1152" y="85"/>
                </a:lnTo>
                <a:lnTo>
                  <a:pt x="1305" y="51"/>
                </a:lnTo>
                <a:lnTo>
                  <a:pt x="1440" y="34"/>
                </a:lnTo>
                <a:lnTo>
                  <a:pt x="1542" y="17"/>
                </a:lnTo>
                <a:lnTo>
                  <a:pt x="1644" y="0"/>
                </a:lnTo>
                <a:lnTo>
                  <a:pt x="1711" y="0"/>
                </a:lnTo>
                <a:lnTo>
                  <a:pt x="1779" y="0"/>
                </a:lnTo>
                <a:lnTo>
                  <a:pt x="1830" y="17"/>
                </a:lnTo>
                <a:lnTo>
                  <a:pt x="1864" y="34"/>
                </a:lnTo>
                <a:lnTo>
                  <a:pt x="1898" y="51"/>
                </a:lnTo>
                <a:lnTo>
                  <a:pt x="1932" y="85"/>
                </a:lnTo>
                <a:lnTo>
                  <a:pt x="1949" y="119"/>
                </a:lnTo>
                <a:lnTo>
                  <a:pt x="1966" y="136"/>
                </a:lnTo>
                <a:lnTo>
                  <a:pt x="1966" y="153"/>
                </a:lnTo>
                <a:lnTo>
                  <a:pt x="1949" y="170"/>
                </a:lnTo>
                <a:lnTo>
                  <a:pt x="1932" y="170"/>
                </a:lnTo>
                <a:lnTo>
                  <a:pt x="1915" y="187"/>
                </a:lnTo>
                <a:lnTo>
                  <a:pt x="1881" y="187"/>
                </a:lnTo>
              </a:path>
            </a:pathLst>
          </a:custGeom>
          <a:solidFill>
            <a:srgbClr val="C00000"/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47" name="Freeform 39"/>
          <p:cNvSpPr/>
          <p:nvPr/>
        </p:nvSpPr>
        <p:spPr>
          <a:xfrm>
            <a:off x="8408748" y="2682981"/>
            <a:ext cx="732367" cy="1223433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0" t="0" r="0" b="0"/>
            <a:pathLst>
              <a:path w="865" h="1443">
                <a:moveTo>
                  <a:pt x="729" y="730"/>
                </a:moveTo>
                <a:lnTo>
                  <a:pt x="746" y="747"/>
                </a:lnTo>
                <a:lnTo>
                  <a:pt x="763" y="781"/>
                </a:lnTo>
                <a:lnTo>
                  <a:pt x="780" y="849"/>
                </a:lnTo>
                <a:lnTo>
                  <a:pt x="797" y="934"/>
                </a:lnTo>
                <a:lnTo>
                  <a:pt x="814" y="1019"/>
                </a:lnTo>
                <a:lnTo>
                  <a:pt x="831" y="1104"/>
                </a:lnTo>
                <a:lnTo>
                  <a:pt x="848" y="1172"/>
                </a:lnTo>
                <a:lnTo>
                  <a:pt x="865" y="1223"/>
                </a:lnTo>
                <a:lnTo>
                  <a:pt x="865" y="1274"/>
                </a:lnTo>
                <a:lnTo>
                  <a:pt x="865" y="1308"/>
                </a:lnTo>
                <a:lnTo>
                  <a:pt x="831" y="1341"/>
                </a:lnTo>
                <a:lnTo>
                  <a:pt x="763" y="1375"/>
                </a:lnTo>
                <a:lnTo>
                  <a:pt x="695" y="1392"/>
                </a:lnTo>
                <a:lnTo>
                  <a:pt x="627" y="1426"/>
                </a:lnTo>
                <a:lnTo>
                  <a:pt x="560" y="1426"/>
                </a:lnTo>
                <a:lnTo>
                  <a:pt x="475" y="1443"/>
                </a:lnTo>
                <a:lnTo>
                  <a:pt x="407" y="1443"/>
                </a:lnTo>
                <a:lnTo>
                  <a:pt x="339" y="1443"/>
                </a:lnTo>
                <a:lnTo>
                  <a:pt x="272" y="1426"/>
                </a:lnTo>
                <a:lnTo>
                  <a:pt x="221" y="1409"/>
                </a:lnTo>
                <a:lnTo>
                  <a:pt x="136" y="1358"/>
                </a:lnTo>
                <a:lnTo>
                  <a:pt x="68" y="1291"/>
                </a:lnTo>
                <a:lnTo>
                  <a:pt x="34" y="1240"/>
                </a:lnTo>
                <a:lnTo>
                  <a:pt x="17" y="1189"/>
                </a:lnTo>
                <a:lnTo>
                  <a:pt x="17" y="1138"/>
                </a:lnTo>
                <a:lnTo>
                  <a:pt x="0" y="1070"/>
                </a:lnTo>
                <a:lnTo>
                  <a:pt x="0" y="1036"/>
                </a:lnTo>
                <a:lnTo>
                  <a:pt x="17" y="1002"/>
                </a:lnTo>
                <a:lnTo>
                  <a:pt x="17" y="951"/>
                </a:lnTo>
                <a:lnTo>
                  <a:pt x="17" y="900"/>
                </a:lnTo>
                <a:lnTo>
                  <a:pt x="17" y="849"/>
                </a:lnTo>
                <a:lnTo>
                  <a:pt x="17" y="781"/>
                </a:lnTo>
                <a:lnTo>
                  <a:pt x="34" y="611"/>
                </a:lnTo>
                <a:lnTo>
                  <a:pt x="34" y="459"/>
                </a:lnTo>
                <a:lnTo>
                  <a:pt x="34" y="289"/>
                </a:lnTo>
                <a:lnTo>
                  <a:pt x="17" y="153"/>
                </a:lnTo>
                <a:lnTo>
                  <a:pt x="0" y="0"/>
                </a:lnTo>
                <a:lnTo>
                  <a:pt x="102" y="85"/>
                </a:lnTo>
                <a:lnTo>
                  <a:pt x="170" y="136"/>
                </a:lnTo>
                <a:lnTo>
                  <a:pt x="221" y="187"/>
                </a:lnTo>
                <a:lnTo>
                  <a:pt x="238" y="221"/>
                </a:lnTo>
                <a:lnTo>
                  <a:pt x="238" y="255"/>
                </a:lnTo>
                <a:lnTo>
                  <a:pt x="238" y="323"/>
                </a:lnTo>
                <a:lnTo>
                  <a:pt x="221" y="391"/>
                </a:lnTo>
                <a:lnTo>
                  <a:pt x="204" y="476"/>
                </a:lnTo>
                <a:lnTo>
                  <a:pt x="187" y="577"/>
                </a:lnTo>
                <a:lnTo>
                  <a:pt x="170" y="679"/>
                </a:lnTo>
                <a:lnTo>
                  <a:pt x="153" y="781"/>
                </a:lnTo>
                <a:lnTo>
                  <a:pt x="153" y="866"/>
                </a:lnTo>
                <a:lnTo>
                  <a:pt x="153" y="968"/>
                </a:lnTo>
                <a:lnTo>
                  <a:pt x="153" y="1053"/>
                </a:lnTo>
                <a:lnTo>
                  <a:pt x="170" y="1121"/>
                </a:lnTo>
                <a:lnTo>
                  <a:pt x="187" y="1155"/>
                </a:lnTo>
                <a:lnTo>
                  <a:pt x="255" y="1206"/>
                </a:lnTo>
                <a:lnTo>
                  <a:pt x="356" y="1240"/>
                </a:lnTo>
                <a:lnTo>
                  <a:pt x="407" y="1240"/>
                </a:lnTo>
                <a:lnTo>
                  <a:pt x="441" y="1240"/>
                </a:lnTo>
                <a:lnTo>
                  <a:pt x="492" y="1223"/>
                </a:lnTo>
                <a:lnTo>
                  <a:pt x="543" y="1206"/>
                </a:lnTo>
                <a:lnTo>
                  <a:pt x="593" y="1189"/>
                </a:lnTo>
                <a:lnTo>
                  <a:pt x="627" y="1138"/>
                </a:lnTo>
                <a:lnTo>
                  <a:pt x="661" y="1053"/>
                </a:lnTo>
                <a:lnTo>
                  <a:pt x="678" y="951"/>
                </a:lnTo>
                <a:lnTo>
                  <a:pt x="678" y="900"/>
                </a:lnTo>
                <a:lnTo>
                  <a:pt x="695" y="849"/>
                </a:lnTo>
                <a:lnTo>
                  <a:pt x="695" y="815"/>
                </a:lnTo>
                <a:lnTo>
                  <a:pt x="712" y="781"/>
                </a:lnTo>
                <a:lnTo>
                  <a:pt x="712" y="764"/>
                </a:lnTo>
                <a:lnTo>
                  <a:pt x="712" y="747"/>
                </a:lnTo>
                <a:lnTo>
                  <a:pt x="729" y="730"/>
                </a:lnTo>
              </a:path>
            </a:pathLst>
          </a:custGeom>
          <a:solidFill>
            <a:srgbClr val="C00000"/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48" name="Freeform 40"/>
          <p:cNvSpPr/>
          <p:nvPr/>
        </p:nvSpPr>
        <p:spPr>
          <a:xfrm>
            <a:off x="7621348" y="2682981"/>
            <a:ext cx="558800" cy="1424517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0" t="0" r="0" b="0"/>
            <a:pathLst>
              <a:path w="660" h="1681">
                <a:moveTo>
                  <a:pt x="423" y="1206"/>
                </a:moveTo>
                <a:lnTo>
                  <a:pt x="372" y="1324"/>
                </a:lnTo>
                <a:lnTo>
                  <a:pt x="305" y="1409"/>
                </a:lnTo>
                <a:lnTo>
                  <a:pt x="237" y="1494"/>
                </a:lnTo>
                <a:lnTo>
                  <a:pt x="169" y="1562"/>
                </a:lnTo>
                <a:lnTo>
                  <a:pt x="101" y="1630"/>
                </a:lnTo>
                <a:lnTo>
                  <a:pt x="50" y="1664"/>
                </a:lnTo>
                <a:lnTo>
                  <a:pt x="17" y="1681"/>
                </a:lnTo>
                <a:lnTo>
                  <a:pt x="0" y="1681"/>
                </a:lnTo>
                <a:lnTo>
                  <a:pt x="0" y="1664"/>
                </a:lnTo>
                <a:lnTo>
                  <a:pt x="17" y="1613"/>
                </a:lnTo>
                <a:lnTo>
                  <a:pt x="50" y="1545"/>
                </a:lnTo>
                <a:lnTo>
                  <a:pt x="118" y="1460"/>
                </a:lnTo>
                <a:lnTo>
                  <a:pt x="169" y="1375"/>
                </a:lnTo>
                <a:lnTo>
                  <a:pt x="237" y="1274"/>
                </a:lnTo>
                <a:lnTo>
                  <a:pt x="288" y="1172"/>
                </a:lnTo>
                <a:lnTo>
                  <a:pt x="322" y="1070"/>
                </a:lnTo>
                <a:lnTo>
                  <a:pt x="372" y="849"/>
                </a:lnTo>
                <a:lnTo>
                  <a:pt x="406" y="747"/>
                </a:lnTo>
                <a:lnTo>
                  <a:pt x="406" y="628"/>
                </a:lnTo>
                <a:lnTo>
                  <a:pt x="423" y="510"/>
                </a:lnTo>
                <a:lnTo>
                  <a:pt x="423" y="374"/>
                </a:lnTo>
                <a:lnTo>
                  <a:pt x="423" y="204"/>
                </a:lnTo>
                <a:lnTo>
                  <a:pt x="406" y="0"/>
                </a:lnTo>
                <a:lnTo>
                  <a:pt x="491" y="51"/>
                </a:lnTo>
                <a:lnTo>
                  <a:pt x="559" y="102"/>
                </a:lnTo>
                <a:lnTo>
                  <a:pt x="610" y="136"/>
                </a:lnTo>
                <a:lnTo>
                  <a:pt x="643" y="170"/>
                </a:lnTo>
                <a:lnTo>
                  <a:pt x="660" y="238"/>
                </a:lnTo>
                <a:lnTo>
                  <a:pt x="660" y="272"/>
                </a:lnTo>
                <a:lnTo>
                  <a:pt x="643" y="306"/>
                </a:lnTo>
                <a:lnTo>
                  <a:pt x="643" y="323"/>
                </a:lnTo>
                <a:lnTo>
                  <a:pt x="643" y="357"/>
                </a:lnTo>
                <a:lnTo>
                  <a:pt x="627" y="391"/>
                </a:lnTo>
                <a:lnTo>
                  <a:pt x="627" y="425"/>
                </a:lnTo>
                <a:lnTo>
                  <a:pt x="610" y="476"/>
                </a:lnTo>
                <a:lnTo>
                  <a:pt x="610" y="544"/>
                </a:lnTo>
                <a:lnTo>
                  <a:pt x="593" y="679"/>
                </a:lnTo>
                <a:lnTo>
                  <a:pt x="559" y="815"/>
                </a:lnTo>
                <a:lnTo>
                  <a:pt x="525" y="951"/>
                </a:lnTo>
                <a:lnTo>
                  <a:pt x="474" y="1087"/>
                </a:lnTo>
                <a:lnTo>
                  <a:pt x="423" y="1206"/>
                </a:lnTo>
              </a:path>
            </a:pathLst>
          </a:custGeom>
          <a:solidFill>
            <a:srgbClr val="C00000"/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49" name="Freeform 37"/>
          <p:cNvSpPr/>
          <p:nvPr/>
        </p:nvSpPr>
        <p:spPr>
          <a:xfrm>
            <a:off x="7291148" y="2625831"/>
            <a:ext cx="2023533" cy="2027767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0" t="0" r="0" b="0"/>
            <a:pathLst>
              <a:path w="2389" h="2394">
                <a:moveTo>
                  <a:pt x="119" y="255"/>
                </a:moveTo>
                <a:lnTo>
                  <a:pt x="102" y="187"/>
                </a:lnTo>
                <a:lnTo>
                  <a:pt x="85" y="136"/>
                </a:lnTo>
                <a:lnTo>
                  <a:pt x="85" y="85"/>
                </a:lnTo>
                <a:lnTo>
                  <a:pt x="85" y="51"/>
                </a:lnTo>
                <a:lnTo>
                  <a:pt x="68" y="34"/>
                </a:lnTo>
                <a:lnTo>
                  <a:pt x="85" y="17"/>
                </a:lnTo>
                <a:lnTo>
                  <a:pt x="102" y="0"/>
                </a:lnTo>
                <a:lnTo>
                  <a:pt x="119" y="0"/>
                </a:lnTo>
                <a:lnTo>
                  <a:pt x="152" y="17"/>
                </a:lnTo>
                <a:lnTo>
                  <a:pt x="186" y="17"/>
                </a:lnTo>
                <a:lnTo>
                  <a:pt x="237" y="51"/>
                </a:lnTo>
                <a:lnTo>
                  <a:pt x="322" y="68"/>
                </a:lnTo>
                <a:lnTo>
                  <a:pt x="322" y="340"/>
                </a:lnTo>
                <a:lnTo>
                  <a:pt x="322" y="595"/>
                </a:lnTo>
                <a:lnTo>
                  <a:pt x="322" y="832"/>
                </a:lnTo>
                <a:lnTo>
                  <a:pt x="322" y="1036"/>
                </a:lnTo>
                <a:lnTo>
                  <a:pt x="322" y="1223"/>
                </a:lnTo>
                <a:lnTo>
                  <a:pt x="305" y="1376"/>
                </a:lnTo>
                <a:lnTo>
                  <a:pt x="305" y="1528"/>
                </a:lnTo>
                <a:lnTo>
                  <a:pt x="305" y="1647"/>
                </a:lnTo>
                <a:lnTo>
                  <a:pt x="305" y="1749"/>
                </a:lnTo>
                <a:lnTo>
                  <a:pt x="305" y="1851"/>
                </a:lnTo>
                <a:lnTo>
                  <a:pt x="288" y="1919"/>
                </a:lnTo>
                <a:lnTo>
                  <a:pt x="288" y="1987"/>
                </a:lnTo>
                <a:lnTo>
                  <a:pt x="288" y="2038"/>
                </a:lnTo>
                <a:lnTo>
                  <a:pt x="305" y="2072"/>
                </a:lnTo>
                <a:lnTo>
                  <a:pt x="305" y="2089"/>
                </a:lnTo>
                <a:lnTo>
                  <a:pt x="305" y="2106"/>
                </a:lnTo>
                <a:lnTo>
                  <a:pt x="322" y="2106"/>
                </a:lnTo>
                <a:lnTo>
                  <a:pt x="339" y="2106"/>
                </a:lnTo>
                <a:lnTo>
                  <a:pt x="390" y="2106"/>
                </a:lnTo>
                <a:lnTo>
                  <a:pt x="440" y="2106"/>
                </a:lnTo>
                <a:lnTo>
                  <a:pt x="474" y="2089"/>
                </a:lnTo>
                <a:lnTo>
                  <a:pt x="525" y="2089"/>
                </a:lnTo>
                <a:lnTo>
                  <a:pt x="576" y="2089"/>
                </a:lnTo>
                <a:lnTo>
                  <a:pt x="627" y="2072"/>
                </a:lnTo>
                <a:lnTo>
                  <a:pt x="695" y="2072"/>
                </a:lnTo>
                <a:lnTo>
                  <a:pt x="779" y="2072"/>
                </a:lnTo>
                <a:lnTo>
                  <a:pt x="864" y="2055"/>
                </a:lnTo>
                <a:lnTo>
                  <a:pt x="949" y="2038"/>
                </a:lnTo>
                <a:lnTo>
                  <a:pt x="1321" y="2004"/>
                </a:lnTo>
                <a:lnTo>
                  <a:pt x="1491" y="1987"/>
                </a:lnTo>
                <a:lnTo>
                  <a:pt x="1677" y="1953"/>
                </a:lnTo>
                <a:lnTo>
                  <a:pt x="1745" y="1953"/>
                </a:lnTo>
                <a:lnTo>
                  <a:pt x="1813" y="1953"/>
                </a:lnTo>
                <a:lnTo>
                  <a:pt x="1881" y="1953"/>
                </a:lnTo>
                <a:lnTo>
                  <a:pt x="1931" y="1936"/>
                </a:lnTo>
                <a:lnTo>
                  <a:pt x="1965" y="1936"/>
                </a:lnTo>
                <a:lnTo>
                  <a:pt x="1999" y="1936"/>
                </a:lnTo>
                <a:lnTo>
                  <a:pt x="2033" y="1936"/>
                </a:lnTo>
                <a:lnTo>
                  <a:pt x="2067" y="1936"/>
                </a:lnTo>
                <a:lnTo>
                  <a:pt x="2101" y="1953"/>
                </a:lnTo>
                <a:lnTo>
                  <a:pt x="2152" y="1987"/>
                </a:lnTo>
                <a:lnTo>
                  <a:pt x="2219" y="2021"/>
                </a:lnTo>
                <a:lnTo>
                  <a:pt x="2287" y="2072"/>
                </a:lnTo>
                <a:lnTo>
                  <a:pt x="2338" y="2106"/>
                </a:lnTo>
                <a:lnTo>
                  <a:pt x="2372" y="2140"/>
                </a:lnTo>
                <a:lnTo>
                  <a:pt x="2389" y="2157"/>
                </a:lnTo>
                <a:lnTo>
                  <a:pt x="2372" y="2173"/>
                </a:lnTo>
                <a:lnTo>
                  <a:pt x="2355" y="2190"/>
                </a:lnTo>
                <a:lnTo>
                  <a:pt x="2338" y="2207"/>
                </a:lnTo>
                <a:lnTo>
                  <a:pt x="2321" y="2207"/>
                </a:lnTo>
                <a:lnTo>
                  <a:pt x="2304" y="2224"/>
                </a:lnTo>
                <a:lnTo>
                  <a:pt x="2270" y="2224"/>
                </a:lnTo>
                <a:lnTo>
                  <a:pt x="2202" y="2224"/>
                </a:lnTo>
                <a:lnTo>
                  <a:pt x="2101" y="2207"/>
                </a:lnTo>
                <a:lnTo>
                  <a:pt x="1965" y="2190"/>
                </a:lnTo>
                <a:lnTo>
                  <a:pt x="1830" y="2173"/>
                </a:lnTo>
                <a:lnTo>
                  <a:pt x="1694" y="2173"/>
                </a:lnTo>
                <a:lnTo>
                  <a:pt x="1576" y="2173"/>
                </a:lnTo>
                <a:lnTo>
                  <a:pt x="1440" y="2173"/>
                </a:lnTo>
                <a:lnTo>
                  <a:pt x="1321" y="2190"/>
                </a:lnTo>
                <a:lnTo>
                  <a:pt x="1220" y="2190"/>
                </a:lnTo>
                <a:lnTo>
                  <a:pt x="1135" y="2190"/>
                </a:lnTo>
                <a:lnTo>
                  <a:pt x="1050" y="2207"/>
                </a:lnTo>
                <a:lnTo>
                  <a:pt x="966" y="2207"/>
                </a:lnTo>
                <a:lnTo>
                  <a:pt x="881" y="2207"/>
                </a:lnTo>
                <a:lnTo>
                  <a:pt x="762" y="2224"/>
                </a:lnTo>
                <a:lnTo>
                  <a:pt x="627" y="2241"/>
                </a:lnTo>
                <a:lnTo>
                  <a:pt x="491" y="2258"/>
                </a:lnTo>
                <a:lnTo>
                  <a:pt x="373" y="2292"/>
                </a:lnTo>
                <a:lnTo>
                  <a:pt x="288" y="2309"/>
                </a:lnTo>
                <a:lnTo>
                  <a:pt x="220" y="2343"/>
                </a:lnTo>
                <a:lnTo>
                  <a:pt x="186" y="2377"/>
                </a:lnTo>
                <a:lnTo>
                  <a:pt x="152" y="2377"/>
                </a:lnTo>
                <a:lnTo>
                  <a:pt x="119" y="2394"/>
                </a:lnTo>
                <a:lnTo>
                  <a:pt x="102" y="2377"/>
                </a:lnTo>
                <a:lnTo>
                  <a:pt x="85" y="2377"/>
                </a:lnTo>
                <a:lnTo>
                  <a:pt x="68" y="2360"/>
                </a:lnTo>
                <a:lnTo>
                  <a:pt x="51" y="2343"/>
                </a:lnTo>
                <a:lnTo>
                  <a:pt x="34" y="2309"/>
                </a:lnTo>
                <a:lnTo>
                  <a:pt x="17" y="2258"/>
                </a:lnTo>
                <a:lnTo>
                  <a:pt x="0" y="2207"/>
                </a:lnTo>
                <a:lnTo>
                  <a:pt x="0" y="2173"/>
                </a:lnTo>
                <a:lnTo>
                  <a:pt x="17" y="2157"/>
                </a:lnTo>
                <a:lnTo>
                  <a:pt x="34" y="2140"/>
                </a:lnTo>
                <a:lnTo>
                  <a:pt x="51" y="2106"/>
                </a:lnTo>
                <a:lnTo>
                  <a:pt x="68" y="2089"/>
                </a:lnTo>
                <a:lnTo>
                  <a:pt x="85" y="2055"/>
                </a:lnTo>
                <a:lnTo>
                  <a:pt x="102" y="2004"/>
                </a:lnTo>
                <a:lnTo>
                  <a:pt x="102" y="1970"/>
                </a:lnTo>
                <a:lnTo>
                  <a:pt x="119" y="1902"/>
                </a:lnTo>
                <a:lnTo>
                  <a:pt x="119" y="1834"/>
                </a:lnTo>
                <a:lnTo>
                  <a:pt x="136" y="1766"/>
                </a:lnTo>
                <a:lnTo>
                  <a:pt x="152" y="1681"/>
                </a:lnTo>
                <a:lnTo>
                  <a:pt x="152" y="1494"/>
                </a:lnTo>
                <a:lnTo>
                  <a:pt x="169" y="1291"/>
                </a:lnTo>
                <a:lnTo>
                  <a:pt x="169" y="1087"/>
                </a:lnTo>
                <a:lnTo>
                  <a:pt x="169" y="849"/>
                </a:lnTo>
                <a:lnTo>
                  <a:pt x="169" y="747"/>
                </a:lnTo>
                <a:lnTo>
                  <a:pt x="169" y="645"/>
                </a:lnTo>
                <a:lnTo>
                  <a:pt x="152" y="561"/>
                </a:lnTo>
                <a:lnTo>
                  <a:pt x="152" y="476"/>
                </a:lnTo>
                <a:lnTo>
                  <a:pt x="152" y="408"/>
                </a:lnTo>
                <a:lnTo>
                  <a:pt x="136" y="357"/>
                </a:lnTo>
                <a:lnTo>
                  <a:pt x="136" y="306"/>
                </a:lnTo>
                <a:lnTo>
                  <a:pt x="119" y="255"/>
                </a:lnTo>
              </a:path>
            </a:pathLst>
          </a:custGeom>
          <a:solidFill>
            <a:srgbClr val="C00000"/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40" name="圆角矩形标注 39"/>
          <p:cNvSpPr/>
          <p:nvPr/>
        </p:nvSpPr>
        <p:spPr>
          <a:xfrm>
            <a:off x="3800475" y="1900751"/>
            <a:ext cx="2466975" cy="755952"/>
          </a:xfrm>
          <a:prstGeom prst="wedgeRoundRectCallout">
            <a:avLst>
              <a:gd name="adj1" fmla="val 92144"/>
              <a:gd name="adj2" fmla="val 34242"/>
              <a:gd name="adj3" fmla="val 16667"/>
            </a:avLst>
          </a:prstGeom>
          <a:noFill/>
          <a:ln w="28575" cmpd="sng"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第一笔是横</a:t>
            </a:r>
            <a:endParaRPr lang="zh-CN" altLang="en-US" sz="32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1" name="圆角矩形标注 40"/>
          <p:cNvSpPr/>
          <p:nvPr/>
        </p:nvSpPr>
        <p:spPr>
          <a:xfrm>
            <a:off x="3751357" y="2918838"/>
            <a:ext cx="2487517" cy="755952"/>
          </a:xfrm>
          <a:prstGeom prst="wedgeRoundRectCallout">
            <a:avLst>
              <a:gd name="adj1" fmla="val 109219"/>
              <a:gd name="adj2" fmla="val -14494"/>
              <a:gd name="adj3" fmla="val 16667"/>
            </a:avLst>
          </a:prstGeom>
          <a:noFill/>
          <a:ln w="28575" cmpd="sng"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第二笔是撇</a:t>
            </a:r>
            <a:endParaRPr lang="zh-CN" altLang="en-US" sz="32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2" name="圆角矩形标注 41"/>
          <p:cNvSpPr/>
          <p:nvPr/>
        </p:nvSpPr>
        <p:spPr>
          <a:xfrm>
            <a:off x="6701716" y="5477442"/>
            <a:ext cx="3187577" cy="755952"/>
          </a:xfrm>
          <a:prstGeom prst="wedgeRoundRectCallout">
            <a:avLst>
              <a:gd name="adj1" fmla="val -12428"/>
              <a:gd name="adj2" fmla="val -144274"/>
              <a:gd name="adj3" fmla="val 16667"/>
            </a:avLst>
          </a:prstGeom>
          <a:noFill/>
          <a:ln w="28575" cmpd="sng"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最后一笔是竖折</a:t>
            </a:r>
            <a:endParaRPr lang="zh-CN" altLang="en-US" sz="32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4" name="圆角矩形标注 43"/>
          <p:cNvSpPr/>
          <p:nvPr/>
        </p:nvSpPr>
        <p:spPr>
          <a:xfrm>
            <a:off x="10169443" y="1900751"/>
            <a:ext cx="1562169" cy="2045506"/>
          </a:xfrm>
          <a:prstGeom prst="wedgeRoundRectCallout">
            <a:avLst>
              <a:gd name="adj1" fmla="val -119206"/>
              <a:gd name="adj2" fmla="val 13007"/>
              <a:gd name="adj3" fmla="val 16667"/>
            </a:avLst>
          </a:prstGeom>
          <a:noFill/>
          <a:ln w="28575" cmpd="sng"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第三笔是竖弯钩</a:t>
            </a:r>
            <a:endParaRPr lang="zh-CN" altLang="en-US" sz="32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1245659" y="2988945"/>
            <a:ext cx="9889067" cy="73025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41822" tIns="241822" rIns="241822" bIns="241822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1600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朗读课文，画出文中的生字，注意生字的读音。</a:t>
            </a:r>
            <a:endParaRPr kumimoji="0" lang="zh-CN" alt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234296" y="551606"/>
            <a:ext cx="183255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方正大黑简体" panose="03000509000000000000" charset="-122"/>
                <a:ea typeface="方正大黑简体" panose="03000509000000000000" charset="-122"/>
              </a:rPr>
              <a:t>初读课文</a:t>
            </a:r>
            <a:endParaRPr lang="zh-CN" altLang="en-US" sz="3200" b="1">
              <a:solidFill>
                <a:schemeClr val="tx1"/>
              </a:solidFill>
              <a:latin typeface="方正大黑简体" panose="03000509000000000000" charset="-122"/>
              <a:ea typeface="方正大黑简体" panose="03000509000000000000" charset="-122"/>
            </a:endParaRPr>
          </a:p>
        </p:txBody>
      </p:sp>
    </p:spTree>
  </p:cSld>
  <p:clrMapOvr>
    <a:masterClrMapping/>
  </p:clrMapOvr>
  <p:transition spd="slow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5" name="等腰三角形 34"/>
          <p:cNvSpPr/>
          <p:nvPr/>
        </p:nvSpPr>
        <p:spPr>
          <a:xfrm>
            <a:off x="2876551" y="287867"/>
            <a:ext cx="389467" cy="387351"/>
          </a:xfrm>
          <a:prstGeom prst="triangle">
            <a:avLst/>
          </a:prstGeom>
          <a:noFill/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6" name="等腰三角形 35"/>
          <p:cNvSpPr/>
          <p:nvPr/>
        </p:nvSpPr>
        <p:spPr>
          <a:xfrm>
            <a:off x="5818717" y="2787651"/>
            <a:ext cx="378884" cy="245533"/>
          </a:xfrm>
          <a:prstGeom prst="triangle">
            <a:avLst/>
          </a:prstGeom>
          <a:noFill/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8" name="等腰三角形 37"/>
          <p:cNvSpPr/>
          <p:nvPr/>
        </p:nvSpPr>
        <p:spPr>
          <a:xfrm>
            <a:off x="8216900" y="461433"/>
            <a:ext cx="378884" cy="245533"/>
          </a:xfrm>
          <a:prstGeom prst="triangle">
            <a:avLst/>
          </a:prstGeom>
          <a:noFill/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9" name="等腰三角形 38"/>
          <p:cNvSpPr/>
          <p:nvPr/>
        </p:nvSpPr>
        <p:spPr>
          <a:xfrm>
            <a:off x="9383184" y="768351"/>
            <a:ext cx="378884" cy="245533"/>
          </a:xfrm>
          <a:prstGeom prst="triangle">
            <a:avLst/>
          </a:prstGeom>
          <a:noFill/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0" name="等腰三角形 39"/>
          <p:cNvSpPr/>
          <p:nvPr/>
        </p:nvSpPr>
        <p:spPr>
          <a:xfrm>
            <a:off x="10111317" y="778933"/>
            <a:ext cx="378884" cy="245533"/>
          </a:xfrm>
          <a:prstGeom prst="triangle">
            <a:avLst/>
          </a:prstGeom>
          <a:noFill/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" name="等腰三角形 40"/>
          <p:cNvSpPr/>
          <p:nvPr/>
        </p:nvSpPr>
        <p:spPr>
          <a:xfrm>
            <a:off x="9711267" y="1075267"/>
            <a:ext cx="378884" cy="245533"/>
          </a:xfrm>
          <a:prstGeom prst="triangle">
            <a:avLst/>
          </a:prstGeom>
          <a:noFill/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2" name="椭圆 41"/>
          <p:cNvSpPr/>
          <p:nvPr/>
        </p:nvSpPr>
        <p:spPr>
          <a:xfrm>
            <a:off x="1382184" y="1538817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3" name="椭圆 42"/>
          <p:cNvSpPr/>
          <p:nvPr/>
        </p:nvSpPr>
        <p:spPr>
          <a:xfrm>
            <a:off x="3111500" y="1856317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4" name="椭圆 43"/>
          <p:cNvSpPr/>
          <p:nvPr/>
        </p:nvSpPr>
        <p:spPr>
          <a:xfrm>
            <a:off x="3111500" y="2777067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5" name="椭圆 44"/>
          <p:cNvSpPr/>
          <p:nvPr/>
        </p:nvSpPr>
        <p:spPr>
          <a:xfrm>
            <a:off x="1350433" y="3083984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6" name="椭圆 45"/>
          <p:cNvSpPr/>
          <p:nvPr/>
        </p:nvSpPr>
        <p:spPr>
          <a:xfrm>
            <a:off x="8788400" y="482600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7" name="椭圆 46"/>
          <p:cNvSpPr/>
          <p:nvPr/>
        </p:nvSpPr>
        <p:spPr>
          <a:xfrm>
            <a:off x="2084917" y="3083984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8" name="椭圆 47"/>
          <p:cNvSpPr/>
          <p:nvPr/>
        </p:nvSpPr>
        <p:spPr>
          <a:xfrm>
            <a:off x="7766051" y="2654300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9" name="椭圆 48"/>
          <p:cNvSpPr/>
          <p:nvPr/>
        </p:nvSpPr>
        <p:spPr>
          <a:xfrm>
            <a:off x="7272867" y="3276600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0" name="椭圆 49"/>
          <p:cNvSpPr/>
          <p:nvPr/>
        </p:nvSpPr>
        <p:spPr>
          <a:xfrm>
            <a:off x="8017933" y="3583517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1" name="椭圆 50"/>
          <p:cNvSpPr/>
          <p:nvPr/>
        </p:nvSpPr>
        <p:spPr>
          <a:xfrm>
            <a:off x="721784" y="1261533"/>
            <a:ext cx="323851" cy="245533"/>
          </a:xfrm>
          <a:prstGeom prst="ellipse">
            <a:avLst/>
          </a:prstGeom>
          <a:solidFill>
            <a:srgbClr val="FF33C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2" name="椭圆 51"/>
          <p:cNvSpPr/>
          <p:nvPr/>
        </p:nvSpPr>
        <p:spPr>
          <a:xfrm>
            <a:off x="721784" y="2777067"/>
            <a:ext cx="323851" cy="245533"/>
          </a:xfrm>
          <a:prstGeom prst="ellipse">
            <a:avLst/>
          </a:prstGeom>
          <a:solidFill>
            <a:srgbClr val="FF33C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3" name="椭圆 52"/>
          <p:cNvSpPr/>
          <p:nvPr/>
        </p:nvSpPr>
        <p:spPr>
          <a:xfrm>
            <a:off x="6430433" y="501651"/>
            <a:ext cx="323851" cy="245533"/>
          </a:xfrm>
          <a:prstGeom prst="ellipse">
            <a:avLst/>
          </a:prstGeom>
          <a:solidFill>
            <a:srgbClr val="FF33C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4" name="椭圆 53"/>
          <p:cNvSpPr/>
          <p:nvPr/>
        </p:nvSpPr>
        <p:spPr>
          <a:xfrm>
            <a:off x="6430433" y="1117600"/>
            <a:ext cx="323851" cy="245533"/>
          </a:xfrm>
          <a:prstGeom prst="ellipse">
            <a:avLst/>
          </a:prstGeom>
          <a:solidFill>
            <a:srgbClr val="FF33C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5" name="椭圆 54"/>
          <p:cNvSpPr/>
          <p:nvPr/>
        </p:nvSpPr>
        <p:spPr>
          <a:xfrm>
            <a:off x="6430433" y="1752600"/>
            <a:ext cx="323851" cy="245533"/>
          </a:xfrm>
          <a:prstGeom prst="ellipse">
            <a:avLst/>
          </a:prstGeom>
          <a:solidFill>
            <a:srgbClr val="FF33C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6" name="椭圆 55"/>
          <p:cNvSpPr/>
          <p:nvPr/>
        </p:nvSpPr>
        <p:spPr>
          <a:xfrm>
            <a:off x="6430433" y="2377017"/>
            <a:ext cx="323851" cy="245533"/>
          </a:xfrm>
          <a:prstGeom prst="ellipse">
            <a:avLst/>
          </a:prstGeom>
          <a:solidFill>
            <a:srgbClr val="FF33C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7" name="椭圆 56"/>
          <p:cNvSpPr/>
          <p:nvPr/>
        </p:nvSpPr>
        <p:spPr>
          <a:xfrm>
            <a:off x="6430433" y="3583517"/>
            <a:ext cx="323851" cy="245533"/>
          </a:xfrm>
          <a:prstGeom prst="ellipse">
            <a:avLst/>
          </a:prstGeom>
          <a:solidFill>
            <a:srgbClr val="FF33C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8" name="等腰三角形 57"/>
          <p:cNvSpPr/>
          <p:nvPr/>
        </p:nvSpPr>
        <p:spPr>
          <a:xfrm>
            <a:off x="4068233" y="1117600"/>
            <a:ext cx="254000" cy="389467"/>
          </a:xfrm>
          <a:prstGeom prst="triangle">
            <a:avLst/>
          </a:prstGeom>
          <a:noFill/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0266" name="组合 5"/>
          <p:cNvGrpSpPr/>
          <p:nvPr/>
        </p:nvGrpSpPr>
        <p:grpSpPr>
          <a:xfrm>
            <a:off x="4377267" y="1803400"/>
            <a:ext cx="300567" cy="351367"/>
            <a:chOff x="5169" y="2131"/>
            <a:chExt cx="356" cy="414"/>
          </a:xfrm>
        </p:grpSpPr>
        <p:sp>
          <p:nvSpPr>
            <p:cNvPr id="60" name="等腰三角形 59"/>
            <p:cNvSpPr/>
            <p:nvPr/>
          </p:nvSpPr>
          <p:spPr>
            <a:xfrm>
              <a:off x="5174" y="2168"/>
              <a:ext cx="343" cy="289"/>
            </a:xfrm>
            <a:prstGeom prst="triangle">
              <a:avLst/>
            </a:prstGeom>
            <a:noFill/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1" name="椭圆 60"/>
            <p:cNvSpPr/>
            <p:nvPr/>
          </p:nvSpPr>
          <p:spPr>
            <a:xfrm>
              <a:off x="5169" y="2131"/>
              <a:ext cx="356" cy="414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0267" name="组合 26"/>
          <p:cNvGrpSpPr/>
          <p:nvPr/>
        </p:nvGrpSpPr>
        <p:grpSpPr>
          <a:xfrm>
            <a:off x="4148667" y="1803400"/>
            <a:ext cx="302684" cy="351367"/>
            <a:chOff x="5169" y="2131"/>
            <a:chExt cx="356" cy="414"/>
          </a:xfrm>
        </p:grpSpPr>
        <p:sp>
          <p:nvSpPr>
            <p:cNvPr id="63" name="等腰三角形 62"/>
            <p:cNvSpPr/>
            <p:nvPr/>
          </p:nvSpPr>
          <p:spPr>
            <a:xfrm>
              <a:off x="5174" y="2168"/>
              <a:ext cx="344" cy="289"/>
            </a:xfrm>
            <a:prstGeom prst="triangle">
              <a:avLst/>
            </a:prstGeom>
            <a:noFill/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4" name="椭圆 63"/>
            <p:cNvSpPr/>
            <p:nvPr/>
          </p:nvSpPr>
          <p:spPr>
            <a:xfrm>
              <a:off x="5169" y="2131"/>
              <a:ext cx="356" cy="414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65" name="椭圆 64"/>
          <p:cNvSpPr/>
          <p:nvPr/>
        </p:nvSpPr>
        <p:spPr>
          <a:xfrm>
            <a:off x="8961967" y="2654300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896100" y="6102351"/>
            <a:ext cx="5304367" cy="7281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241822" tIns="241822" rIns="241822" bIns="241822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1600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defRPr/>
            </a:pPr>
            <a:r>
              <a:rPr kumimoji="0" lang="zh-CN" altLang="en-US" sz="2665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把画出的生字读一读。</a:t>
            </a:r>
            <a:endParaRPr kumimoji="0" lang="zh-CN" altLang="en-US" sz="2665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34" name="椭圆 33"/>
          <p:cNvSpPr/>
          <p:nvPr/>
        </p:nvSpPr>
        <p:spPr>
          <a:xfrm>
            <a:off x="9446684" y="781051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7" name="椭圆 36"/>
          <p:cNvSpPr/>
          <p:nvPr/>
        </p:nvSpPr>
        <p:spPr>
          <a:xfrm>
            <a:off x="10174817" y="781051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9" name="椭圆 58"/>
          <p:cNvSpPr/>
          <p:nvPr/>
        </p:nvSpPr>
        <p:spPr>
          <a:xfrm>
            <a:off x="9734551" y="1117600"/>
            <a:ext cx="251884" cy="2455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234296" y="551606"/>
            <a:ext cx="142058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方正大黑简体" panose="03000509000000000000" charset="-122"/>
                <a:ea typeface="方正大黑简体" panose="03000509000000000000" charset="-122"/>
              </a:rPr>
              <a:t>会写字</a:t>
            </a:r>
            <a:endParaRPr lang="zh-CN" altLang="en-US" sz="3200" b="1">
              <a:solidFill>
                <a:schemeClr val="tx1"/>
              </a:solidFill>
              <a:latin typeface="方正大黑简体" panose="03000509000000000000" charset="-122"/>
              <a:ea typeface="方正大黑简体" panose="03000509000000000000" charset="-122"/>
            </a:endParaRPr>
          </a:p>
        </p:txBody>
      </p:sp>
      <p:sp>
        <p:nvSpPr>
          <p:cNvPr id="3" name="文本框 1"/>
          <p:cNvSpPr txBox="1"/>
          <p:nvPr/>
        </p:nvSpPr>
        <p:spPr>
          <a:xfrm>
            <a:off x="1920441" y="1711107"/>
            <a:ext cx="8279853" cy="258532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匹(pǐ) </a:t>
            </a:r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妹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(mèi) </a:t>
            </a:r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波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(bō) 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纹(wén) </a:t>
            </a:r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像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(xiàng</a:t>
            </a:r>
            <a:r>
              <a:rPr lang="en-US" altLang="zh-CN" sz="36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)   </a:t>
            </a:r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景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(jǐng) 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恋(liàn) </a:t>
            </a:r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舍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(shě) </a:t>
            </a:r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求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 qiú)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27"/>
          <p:cNvSpPr/>
          <p:nvPr/>
        </p:nvSpPr>
        <p:spPr>
          <a:xfrm>
            <a:off x="1557867" y="3260726"/>
            <a:ext cx="9268884" cy="9124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糯  毛    差      恋不</a:t>
            </a:r>
            <a:endParaRPr lang="zh-CN" altLang="en-US" sz="5335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267" name="矩形 8"/>
          <p:cNvSpPr/>
          <p:nvPr/>
        </p:nvSpPr>
        <p:spPr>
          <a:xfrm>
            <a:off x="1828800" y="1946275"/>
            <a:ext cx="8936567" cy="9124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外     舟         洋</a:t>
            </a:r>
            <a:endParaRPr lang="zh-CN" altLang="en-US" sz="5335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268" name="矩形 27"/>
          <p:cNvSpPr/>
          <p:nvPr/>
        </p:nvSpPr>
        <p:spPr>
          <a:xfrm>
            <a:off x="929217" y="4659842"/>
            <a:ext cx="10915649" cy="9124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请    一      起    马    马</a:t>
            </a:r>
            <a:endParaRPr lang="zh-CN" altLang="en-US" sz="5335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195706" y="1538605"/>
            <a:ext cx="9631046" cy="5016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jiāo         </a:t>
            </a:r>
            <a:r>
              <a:rPr lang="en-US" altLang="zh-CN" sz="2665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 </a:t>
            </a:r>
            <a:r>
              <a:rPr lang="en-US" altLang="zh-CN" sz="2665" b="1" err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fàn         </a:t>
            </a:r>
            <a:r>
              <a:rPr lang="en-US" altLang="zh-CN" sz="2665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</a:t>
            </a:r>
            <a:r>
              <a:rPr lang="en-US" altLang="zh-CN" sz="2665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bō    wén     </a:t>
            </a:r>
            <a:r>
              <a:rPr lang="en-US" altLang="zh-CN" sz="2665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  </a:t>
            </a:r>
            <a:r>
              <a:rPr lang="en-US" altLang="zh-CN" sz="2665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cōnɡ </a:t>
            </a:r>
            <a:endParaRPr lang="en-US" altLang="zh-CN" sz="2665" b="1">
              <a:solidFill>
                <a:srgbClr val="0000FF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889119" y="2844165"/>
            <a:ext cx="9937633" cy="5016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ruǎn              </a:t>
            </a:r>
            <a:r>
              <a:rPr lang="en-US" altLang="zh-CN" sz="2665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  tǎn                   </a:t>
            </a:r>
            <a:r>
              <a:rPr lang="en-US" altLang="zh-CN" sz="2665" b="1" err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yì    </a:t>
            </a:r>
            <a:r>
              <a:rPr lang="en-US" altLang="zh-CN" sz="2665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</a:t>
            </a:r>
            <a:r>
              <a:rPr lang="en-US" altLang="zh-CN" sz="2665" b="1" err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liàn     </a:t>
            </a:r>
            <a:r>
              <a:rPr lang="en-US" altLang="zh-CN" sz="2665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  </a:t>
            </a:r>
            <a:r>
              <a:rPr lang="en-US" altLang="zh-CN" sz="2665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shě </a:t>
            </a:r>
            <a:endParaRPr lang="en-US" altLang="zh-CN" sz="2665" b="1">
              <a:solidFill>
                <a:srgbClr val="0000FF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1374775" y="4240742"/>
            <a:ext cx="9302750" cy="5016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qiú       </a:t>
            </a:r>
            <a:r>
              <a:rPr lang="en-US" altLang="zh-CN" sz="2665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  </a:t>
            </a:r>
            <a:r>
              <a:rPr lang="en-US" altLang="zh-CN" sz="2665" b="1" err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zhū     </a:t>
            </a:r>
            <a:r>
              <a:rPr lang="en-US" altLang="zh-CN" sz="2665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shí                   </a:t>
            </a:r>
            <a:r>
              <a:rPr lang="en-US" altLang="zh-CN" sz="2665" b="1" err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qí        </a:t>
            </a:r>
            <a:r>
              <a:rPr lang="en-US" altLang="zh-CN" sz="2665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 </a:t>
            </a:r>
            <a:r>
              <a:rPr lang="en-US" altLang="zh-CN" sz="2665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kuà</a:t>
            </a:r>
            <a:endParaRPr lang="en-US" altLang="zh-CN" sz="2665" b="1">
              <a:solidFill>
                <a:srgbClr val="0000FF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42" name="矩形 41">
            <a:hlinkClick action="ppaction://noaction"/>
          </p:cNvPr>
          <p:cNvSpPr/>
          <p:nvPr/>
        </p:nvSpPr>
        <p:spPr>
          <a:xfrm>
            <a:off x="1739175" y="1953260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郊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3" name="矩形 42">
            <a:hlinkClick action="ppaction://noaction"/>
          </p:cNvPr>
          <p:cNvSpPr/>
          <p:nvPr/>
        </p:nvSpPr>
        <p:spPr>
          <a:xfrm>
            <a:off x="4123871" y="1945834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泛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4" name="矩形 43">
            <a:hlinkClick action="ppaction://noaction"/>
          </p:cNvPr>
          <p:cNvSpPr/>
          <p:nvPr/>
        </p:nvSpPr>
        <p:spPr>
          <a:xfrm>
            <a:off x="6399769" y="1932768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波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5" name="矩形 44">
            <a:hlinkClick action="ppaction://noaction"/>
          </p:cNvPr>
          <p:cNvSpPr/>
          <p:nvPr/>
        </p:nvSpPr>
        <p:spPr>
          <a:xfrm>
            <a:off x="7158781" y="1932768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纹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6" name="矩形 45">
            <a:hlinkClick action="ppaction://noaction"/>
          </p:cNvPr>
          <p:cNvSpPr/>
          <p:nvPr/>
        </p:nvSpPr>
        <p:spPr>
          <a:xfrm>
            <a:off x="1475871" y="3246510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软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7" name="矩形 46">
            <a:hlinkClick action="ppaction://noaction"/>
          </p:cNvPr>
          <p:cNvSpPr/>
          <p:nvPr/>
        </p:nvSpPr>
        <p:spPr>
          <a:xfrm>
            <a:off x="4314785" y="3250964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毯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8" name="矩形 47">
            <a:hlinkClick action="ppaction://noaction"/>
          </p:cNvPr>
          <p:cNvSpPr/>
          <p:nvPr/>
        </p:nvSpPr>
        <p:spPr>
          <a:xfrm>
            <a:off x="6295203" y="3261210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异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9" name="矩形 48">
            <a:hlinkClick action="ppaction://noaction"/>
          </p:cNvPr>
          <p:cNvSpPr/>
          <p:nvPr/>
        </p:nvSpPr>
        <p:spPr>
          <a:xfrm>
            <a:off x="7645101" y="3267000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恋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50" name="矩形 49">
            <a:hlinkClick action="ppaction://noaction"/>
          </p:cNvPr>
          <p:cNvSpPr/>
          <p:nvPr/>
        </p:nvSpPr>
        <p:spPr>
          <a:xfrm>
            <a:off x="9822797" y="3252966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舍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53" name="矩形 52">
            <a:hlinkClick action="ppaction://noaction"/>
          </p:cNvPr>
          <p:cNvSpPr/>
          <p:nvPr/>
        </p:nvSpPr>
        <p:spPr>
          <a:xfrm>
            <a:off x="1990781" y="4656482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求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54" name="矩形 53">
            <a:hlinkClick action="ppaction://noaction"/>
          </p:cNvPr>
          <p:cNvSpPr/>
          <p:nvPr/>
        </p:nvSpPr>
        <p:spPr>
          <a:xfrm>
            <a:off x="4140613" y="4660326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株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55" name="矩形 54">
            <a:hlinkClick action="ppaction://noaction"/>
          </p:cNvPr>
          <p:cNvSpPr/>
          <p:nvPr/>
        </p:nvSpPr>
        <p:spPr>
          <a:xfrm>
            <a:off x="7336884" y="4670571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骑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56" name="矩形 55">
            <a:hlinkClick action="ppaction://noaction"/>
          </p:cNvPr>
          <p:cNvSpPr/>
          <p:nvPr/>
        </p:nvSpPr>
        <p:spPr>
          <a:xfrm>
            <a:off x="9422372" y="4660326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跨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30" name="矩形 29">
            <a:hlinkClick action="ppaction://noaction"/>
          </p:cNvPr>
          <p:cNvSpPr/>
          <p:nvPr/>
        </p:nvSpPr>
        <p:spPr>
          <a:xfrm>
            <a:off x="9338840" y="1922523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葱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35" name="矩形 34">
            <a:hlinkClick action="ppaction://noaction"/>
          </p:cNvPr>
          <p:cNvSpPr/>
          <p:nvPr/>
        </p:nvSpPr>
        <p:spPr>
          <a:xfrm>
            <a:off x="5341959" y="4630248"/>
            <a:ext cx="963919" cy="912495"/>
          </a:xfrm>
          <a:prstGeom prst="rect">
            <a:avLst/>
          </a:prstGeom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335" b="1" i="0" u="none" strike="noStrike" kern="1200" cap="none" spc="0" normalizeH="0" baseline="0" noProof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拾</a:t>
            </a:r>
            <a:endParaRPr kumimoji="0" lang="zh-CN" altLang="en-US" sz="5335" b="1" i="0" u="none" strike="noStrike" kern="1200" cap="none" spc="0" normalizeH="0" baseline="0" noProof="0">
              <a:ln>
                <a:solidFill>
                  <a:schemeClr val="bg1"/>
                </a:solidFill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234296" y="551606"/>
            <a:ext cx="183255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方正大黑简体" panose="03000509000000000000" charset="-122"/>
                <a:ea typeface="方正大黑简体" panose="03000509000000000000" charset="-122"/>
              </a:rPr>
              <a:t>学习字词</a:t>
            </a:r>
            <a:endParaRPr lang="zh-CN" altLang="en-US" sz="3200" b="1">
              <a:solidFill>
                <a:schemeClr val="tx1"/>
              </a:solidFill>
              <a:latin typeface="方正大黑简体" panose="03000509000000000000" charset="-122"/>
              <a:ea typeface="方正大黑简体" panose="03000509000000000000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1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矩形 45"/>
          <p:cNvSpPr/>
          <p:nvPr/>
        </p:nvSpPr>
        <p:spPr>
          <a:xfrm>
            <a:off x="1234296" y="551606"/>
            <a:ext cx="183255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方正大黑简体" panose="03000509000000000000" charset="-122"/>
                <a:ea typeface="方正大黑简体" panose="03000509000000000000" charset="-122"/>
              </a:rPr>
              <a:t>识字方法</a:t>
            </a:r>
            <a:endParaRPr lang="zh-CN" altLang="en-US" sz="3200" b="1">
              <a:solidFill>
                <a:schemeClr val="tx1"/>
              </a:solidFill>
              <a:latin typeface="方正大黑简体" panose="03000509000000000000" charset="-122"/>
              <a:ea typeface="方正大黑简体" panose="03000509000000000000" charset="-122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1480900" y="1706546"/>
            <a:ext cx="2208245" cy="8814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/>
          </a:p>
        </p:txBody>
      </p:sp>
      <p:sp>
        <p:nvSpPr>
          <p:cNvPr id="14" name="矩形 13"/>
          <p:cNvSpPr/>
          <p:nvPr/>
        </p:nvSpPr>
        <p:spPr>
          <a:xfrm>
            <a:off x="1800192" y="1824106"/>
            <a:ext cx="1558925" cy="643890"/>
          </a:xfrm>
          <a:prstGeom prst="rect">
            <a:avLst/>
          </a:prstGeom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rPr>
              <a:t>加一加</a:t>
            </a:r>
            <a:endParaRPr lang="zh-CN" altLang="en-US" sz="3600" b="1">
              <a:solidFill>
                <a:srgbClr val="FFFF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4543408" y="1728753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文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纟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=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纹</a:t>
            </a:r>
            <a:endParaRPr lang="zh-CN" altLang="en-US" sz="4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7616737" y="1728753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皮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氵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=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郊</a:t>
            </a:r>
            <a:endParaRPr lang="en-US" altLang="zh-CN" sz="4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1480900" y="2977181"/>
            <a:ext cx="2208245" cy="8814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/>
          </a:p>
        </p:txBody>
      </p:sp>
      <p:sp>
        <p:nvSpPr>
          <p:cNvPr id="18" name="矩形 17"/>
          <p:cNvSpPr/>
          <p:nvPr/>
        </p:nvSpPr>
        <p:spPr>
          <a:xfrm>
            <a:off x="1800192" y="3094741"/>
            <a:ext cx="1558925" cy="643890"/>
          </a:xfrm>
          <a:prstGeom prst="rect">
            <a:avLst/>
          </a:prstGeom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rPr>
              <a:t>减一减</a:t>
            </a:r>
            <a:endParaRPr lang="zh-CN" altLang="en-US" sz="3600" b="1">
              <a:solidFill>
                <a:srgbClr val="FFFF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623418" y="3095273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四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-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丨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=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匹</a:t>
            </a:r>
            <a:endParaRPr lang="zh-CN" altLang="en-US" sz="4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672053" y="3095273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球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-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王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=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求</a:t>
            </a:r>
            <a:endParaRPr lang="zh-CN" altLang="en-US" sz="4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椭圆 20"/>
          <p:cNvSpPr/>
          <p:nvPr/>
        </p:nvSpPr>
        <p:spPr>
          <a:xfrm>
            <a:off x="1593930" y="4416091"/>
            <a:ext cx="2208245" cy="8814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/>
          </a:p>
        </p:txBody>
      </p:sp>
      <p:sp>
        <p:nvSpPr>
          <p:cNvPr id="22" name="矩形 21"/>
          <p:cNvSpPr/>
          <p:nvPr/>
        </p:nvSpPr>
        <p:spPr>
          <a:xfrm>
            <a:off x="1913222" y="4533651"/>
            <a:ext cx="1558925" cy="643890"/>
          </a:xfrm>
          <a:prstGeom prst="rect">
            <a:avLst/>
          </a:prstGeom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rPr>
              <a:t>拆一拆</a:t>
            </a:r>
            <a:endParaRPr lang="zh-CN" altLang="en-US" sz="3600" b="1">
              <a:solidFill>
                <a:srgbClr val="FFFF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4607453" y="4534183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景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=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日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京</a:t>
            </a:r>
            <a:endParaRPr lang="zh-CN" altLang="en-US" sz="4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7642298" y="4534183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像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=</a:t>
            </a:r>
            <a:r>
              <a:rPr lang="zh-CN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亻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象</a:t>
            </a:r>
            <a:endParaRPr lang="zh-CN" altLang="en-US" sz="4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9" grpId="0"/>
      <p:bldP spid="20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1"/>
          <p:cNvSpPr txBox="1"/>
          <p:nvPr/>
        </p:nvSpPr>
        <p:spPr>
          <a:xfrm>
            <a:off x="886814" y="2675660"/>
            <a:ext cx="1054100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像(好像)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波(波纹)纹(纹路)舍(恋恋不舍)求(要求)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象(大象)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皮(树皮)文(语文)舌(舌头)球(篮球)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1070386" y="1393595"/>
            <a:ext cx="2477135" cy="8540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/>
          </a:p>
        </p:txBody>
      </p:sp>
      <p:sp>
        <p:nvSpPr>
          <p:cNvPr id="8" name="矩形 7"/>
          <p:cNvSpPr/>
          <p:nvPr/>
        </p:nvSpPr>
        <p:spPr>
          <a:xfrm>
            <a:off x="1105582" y="1466559"/>
            <a:ext cx="2477135" cy="643890"/>
          </a:xfrm>
          <a:prstGeom prst="rect">
            <a:avLst/>
          </a:prstGeom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rPr>
              <a:t>比较形近字</a:t>
            </a:r>
            <a:endParaRPr lang="zh-CN" altLang="en-US" sz="3600" b="1">
              <a:solidFill>
                <a:srgbClr val="FFFF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719403" y="1518902"/>
            <a:ext cx="2208245" cy="8814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/>
          </a:p>
        </p:txBody>
      </p:sp>
      <p:sp>
        <p:nvSpPr>
          <p:cNvPr id="3" name="矩形 2"/>
          <p:cNvSpPr/>
          <p:nvPr/>
        </p:nvSpPr>
        <p:spPr>
          <a:xfrm>
            <a:off x="840417" y="1593712"/>
            <a:ext cx="1789430" cy="643890"/>
          </a:xfrm>
          <a:prstGeom prst="rect">
            <a:avLst/>
          </a:prstGeom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rPr>
              <a:t> 猜字谜</a:t>
            </a:r>
            <a:endParaRPr lang="zh-CN" altLang="en-US" sz="3600" b="1">
              <a:solidFill>
                <a:srgbClr val="FFFF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840417" y="3954832"/>
            <a:ext cx="2208245" cy="8814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/>
          </a:p>
        </p:txBody>
      </p:sp>
      <p:sp>
        <p:nvSpPr>
          <p:cNvPr id="5" name="矩形 4"/>
          <p:cNvSpPr/>
          <p:nvPr/>
        </p:nvSpPr>
        <p:spPr>
          <a:xfrm>
            <a:off x="1159709" y="4072392"/>
            <a:ext cx="1558925" cy="643890"/>
          </a:xfrm>
          <a:prstGeom prst="rect">
            <a:avLst/>
          </a:prstGeom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rPr>
              <a:t>加一加</a:t>
            </a:r>
            <a:endParaRPr lang="zh-CN" altLang="en-US" sz="3600" b="1">
              <a:solidFill>
                <a:srgbClr val="FFFF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494620" y="3840514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交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阝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=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郊</a:t>
            </a:r>
            <a:endParaRPr lang="en-US" altLang="zh-CN" sz="4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874726" y="3840512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车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欠</a:t>
            </a:r>
            <a:r>
              <a:rPr lang="en-US" altLang="zh-CN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=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软</a:t>
            </a:r>
            <a:endParaRPr lang="en-US" altLang="zh-CN" sz="4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494620" y="4905487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木</a:t>
            </a:r>
            <a:r>
              <a:rPr lang="en-US" altLang="zh-CN" sz="4800" b="1"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</a:rPr>
              <a:t>朱</a:t>
            </a:r>
            <a:r>
              <a:rPr lang="en-US" altLang="zh-CN" sz="4800" b="1">
                <a:latin typeface="楷体" panose="02010609060101010101" pitchFamily="49" charset="-122"/>
                <a:ea typeface="楷体" panose="02010609060101010101" pitchFamily="49" charset="-122"/>
              </a:rPr>
              <a:t>=</a:t>
            </a: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</a:rPr>
              <a:t>株</a:t>
            </a:r>
            <a:endParaRPr lang="en-US" altLang="zh-CN" sz="4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6941780" y="4900359"/>
            <a:ext cx="2693670" cy="85915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扌</a:t>
            </a:r>
            <a:r>
              <a:rPr lang="en-US" altLang="zh-CN" sz="4800" b="1"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</a:rPr>
              <a:t>合</a:t>
            </a:r>
            <a:r>
              <a:rPr lang="en-US" altLang="zh-CN" sz="4800" b="1">
                <a:latin typeface="楷体" panose="02010609060101010101" pitchFamily="49" charset="-122"/>
                <a:ea typeface="楷体" panose="02010609060101010101" pitchFamily="49" charset="-122"/>
              </a:rPr>
              <a:t>=</a:t>
            </a: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</a:rPr>
              <a:t>拾</a:t>
            </a:r>
            <a:endParaRPr lang="en-US" altLang="zh-CN" sz="4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3048662" y="1630311"/>
            <a:ext cx="8256917" cy="1597660"/>
          </a:xfrm>
          <a:prstGeom prst="rect">
            <a:avLst/>
          </a:prstGeom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一堆毛，两把火，睡在上面很暖和。（    ）</a:t>
            </a:r>
            <a:endParaRPr lang="en-US" altLang="zh-CN" sz="4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081110" y="2421694"/>
            <a:ext cx="795020" cy="8299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毯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782731" y="1361137"/>
            <a:ext cx="2208245" cy="8814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/>
          </a:p>
        </p:txBody>
      </p:sp>
      <p:sp>
        <p:nvSpPr>
          <p:cNvPr id="3" name="矩形 2"/>
          <p:cNvSpPr/>
          <p:nvPr/>
        </p:nvSpPr>
        <p:spPr>
          <a:xfrm>
            <a:off x="677219" y="1435948"/>
            <a:ext cx="2248535" cy="643890"/>
          </a:xfrm>
          <a:prstGeom prst="rect">
            <a:avLst/>
          </a:prstGeom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rPr>
              <a:t> </a:t>
            </a:r>
            <a:r>
              <a:rPr lang="zh-CN" altLang="en-US" sz="3600" b="1" smtClean="0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rPr>
              <a:t>熟字比较</a:t>
            </a:r>
            <a:endParaRPr lang="zh-CN" altLang="en-US" sz="3600" b="1">
              <a:solidFill>
                <a:srgbClr val="FFFF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383798" y="2158960"/>
            <a:ext cx="9806163" cy="2165965"/>
          </a:xfrm>
          <a:prstGeom prst="rect">
            <a:avLst/>
          </a:prstGeom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一只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蚊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子飞过来，不小心掉进了小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文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的水杯里，泛起层层波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纹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4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345898" y="4646731"/>
            <a:ext cx="9806163" cy="859155"/>
          </a:xfrm>
          <a:prstGeom prst="rect">
            <a:avLst/>
          </a:prstGeom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老师要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求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我们把足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球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带回家。</a:t>
            </a:r>
            <a:endParaRPr lang="en-US" altLang="zh-CN" sz="4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矩形 2"/>
          <p:cNvSpPr>
            <a:spLocks noChangeArrowheads="1"/>
          </p:cNvSpPr>
          <p:nvPr/>
        </p:nvSpPr>
        <p:spPr bwMode="auto">
          <a:xfrm>
            <a:off x="852640" y="2796117"/>
            <a:ext cx="10386483" cy="3046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803275" algn="just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“求”是“裘”的本字，是象形文字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,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甲骨文字形就像毛朝外的皮衣，金文字形将甲骨文字形的上半部分写为“手”，表示手提皮衣。字义则演变为“追求、提求，寻求、请求”等，于是就另造了“裘”来表示“毛皮的衣服”。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pic>
        <p:nvPicPr>
          <p:cNvPr id="14340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77759" y="425806"/>
            <a:ext cx="4711700" cy="2006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7" name="椭圆 56"/>
          <p:cNvSpPr/>
          <p:nvPr/>
        </p:nvSpPr>
        <p:spPr>
          <a:xfrm>
            <a:off x="757503" y="1253761"/>
            <a:ext cx="2208245" cy="8814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/>
          </a:p>
        </p:txBody>
      </p:sp>
      <p:sp>
        <p:nvSpPr>
          <p:cNvPr id="58" name="矩形 57"/>
          <p:cNvSpPr/>
          <p:nvPr/>
        </p:nvSpPr>
        <p:spPr>
          <a:xfrm>
            <a:off x="852640" y="1371956"/>
            <a:ext cx="2018030" cy="643890"/>
          </a:xfrm>
          <a:prstGeom prst="rect">
            <a:avLst/>
          </a:prstGeom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rPr>
              <a:t>字理识字</a:t>
            </a:r>
            <a:endParaRPr lang="zh-CN" altLang="en-US" sz="3600" b="1">
              <a:solidFill>
                <a:srgbClr val="FFFF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矩形 2"/>
          <p:cNvSpPr/>
          <p:nvPr/>
        </p:nvSpPr>
        <p:spPr>
          <a:xfrm>
            <a:off x="1214755" y="1447165"/>
            <a:ext cx="9756775" cy="45243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2925" indent="-542925" defTabSz="1244600" fontAlgn="auto">
              <a:lnSpc>
                <a:spcPct val="150000"/>
              </a:lnSpc>
              <a:spcAft>
                <a:spcPct val="0"/>
              </a:spcAft>
            </a:pPr>
            <a:r>
              <a:rPr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  <a:r>
              <a:rPr 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sz="3200" b="1" err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微风吹过</a:t>
            </a:r>
            <a:r>
              <a:rPr sz="3200" b="1" err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，泛起层层波纹。</a:t>
            </a:r>
            <a:endParaRPr sz="32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542925" indent="-542925" defTabSz="1244600" fontAlgn="auto">
              <a:lnSpc>
                <a:spcPct val="150000"/>
              </a:lnSpc>
              <a:spcAft>
                <a:spcPct val="0"/>
              </a:spcAft>
            </a:pPr>
            <a:r>
              <a:rPr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  <a:r>
              <a:rPr 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sz="3200" b="1" err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路的一边是田野</a:t>
            </a:r>
            <a:r>
              <a:rPr sz="3200" b="1" err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，葱葱绿绿的，非常可爱，像一片柔软的绿毯。</a:t>
            </a:r>
            <a:endParaRPr sz="32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542925" indent="-542925" defTabSz="1244600" fontAlgn="auto">
              <a:lnSpc>
                <a:spcPct val="150000"/>
              </a:lnSpc>
              <a:spcAft>
                <a:spcPct val="0"/>
              </a:spcAft>
            </a:pPr>
            <a:r>
              <a:rPr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C</a:t>
            </a:r>
            <a:r>
              <a:rPr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  <a:r>
              <a:rPr 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sz="3200" b="1" err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他松开我的手</a:t>
            </a:r>
            <a:r>
              <a:rPr sz="3200" b="1" err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，从路旁一株柳树下，拾起一根又长又细的枝条。</a:t>
            </a:r>
            <a:endParaRPr sz="32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marL="542925" indent="-542925" defTabSz="1244600" fontAlgn="auto">
              <a:lnSpc>
                <a:spcPct val="150000"/>
              </a:lnSpc>
              <a:spcAft>
                <a:spcPct val="0"/>
              </a:spcAft>
            </a:pPr>
            <a:r>
              <a:rPr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D</a:t>
            </a:r>
            <a:r>
              <a:rPr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  <a:r>
              <a:rPr lang="en-US" sz="32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sz="3200" b="1" err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妹妹高兴地跨上马</a:t>
            </a:r>
            <a:r>
              <a:rPr sz="3200" b="1" err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，就骑着它回家了。</a:t>
            </a:r>
            <a:endParaRPr sz="32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338" name="矩形 2"/>
          <p:cNvSpPr/>
          <p:nvPr/>
        </p:nvSpPr>
        <p:spPr>
          <a:xfrm>
            <a:off x="1340616" y="549592"/>
            <a:ext cx="3070071" cy="65684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读句子，巩固识字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4"/>
          <p:cNvGrpSpPr/>
          <p:nvPr/>
        </p:nvGrpSpPr>
        <p:grpSpPr>
          <a:xfrm>
            <a:off x="9855200" y="5314951"/>
            <a:ext cx="2116667" cy="1500716"/>
            <a:chOff x="7391998" y="3573076"/>
            <a:chExt cx="1587658" cy="1126201"/>
          </a:xfrm>
        </p:grpSpPr>
        <p:pic>
          <p:nvPicPr>
            <p:cNvPr id="3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408" name="文本框 2"/>
            <p:cNvSpPr txBox="1"/>
            <p:nvPr/>
          </p:nvSpPr>
          <p:spPr>
            <a:xfrm>
              <a:off x="7818803" y="3765176"/>
              <a:ext cx="648241" cy="68477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恋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4" name="组合 11"/>
          <p:cNvGrpSpPr/>
          <p:nvPr/>
        </p:nvGrpSpPr>
        <p:grpSpPr>
          <a:xfrm>
            <a:off x="7738533" y="5151967"/>
            <a:ext cx="2116667" cy="1502833"/>
            <a:chOff x="7391998" y="3573076"/>
            <a:chExt cx="1587658" cy="1126201"/>
          </a:xfrm>
        </p:grpSpPr>
        <p:pic>
          <p:nvPicPr>
            <p:cNvPr id="13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406" name="文本框 2"/>
            <p:cNvSpPr txBox="1"/>
            <p:nvPr/>
          </p:nvSpPr>
          <p:spPr>
            <a:xfrm>
              <a:off x="7818803" y="3765176"/>
              <a:ext cx="648241" cy="68381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舍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5" name="组合 17"/>
          <p:cNvGrpSpPr/>
          <p:nvPr/>
        </p:nvGrpSpPr>
        <p:grpSpPr>
          <a:xfrm>
            <a:off x="5278967" y="5181600"/>
            <a:ext cx="2116667" cy="1502833"/>
            <a:chOff x="7391998" y="3573076"/>
            <a:chExt cx="1587658" cy="1126201"/>
          </a:xfrm>
        </p:grpSpPr>
        <p:pic>
          <p:nvPicPr>
            <p:cNvPr id="19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404" name="文本框 2"/>
            <p:cNvSpPr txBox="1"/>
            <p:nvPr/>
          </p:nvSpPr>
          <p:spPr>
            <a:xfrm>
              <a:off x="7818803" y="3765176"/>
              <a:ext cx="648241" cy="68381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求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6" name="组合 20"/>
          <p:cNvGrpSpPr/>
          <p:nvPr/>
        </p:nvGrpSpPr>
        <p:grpSpPr>
          <a:xfrm>
            <a:off x="2527300" y="2702984"/>
            <a:ext cx="2116667" cy="1502833"/>
            <a:chOff x="7391998" y="3573076"/>
            <a:chExt cx="1587658" cy="1126201"/>
          </a:xfrm>
        </p:grpSpPr>
        <p:pic>
          <p:nvPicPr>
            <p:cNvPr id="22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402" name="文本框 2"/>
            <p:cNvSpPr txBox="1"/>
            <p:nvPr/>
          </p:nvSpPr>
          <p:spPr>
            <a:xfrm>
              <a:off x="7818803" y="3765176"/>
              <a:ext cx="648241" cy="68381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纹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7" name="组合 23"/>
          <p:cNvGrpSpPr/>
          <p:nvPr/>
        </p:nvGrpSpPr>
        <p:grpSpPr>
          <a:xfrm>
            <a:off x="3016251" y="5058833"/>
            <a:ext cx="2116667" cy="1500717"/>
            <a:chOff x="7391998" y="3573076"/>
            <a:chExt cx="1587658" cy="1126201"/>
          </a:xfrm>
        </p:grpSpPr>
        <p:pic>
          <p:nvPicPr>
            <p:cNvPr id="25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400" name="文本框 2"/>
            <p:cNvSpPr txBox="1"/>
            <p:nvPr/>
          </p:nvSpPr>
          <p:spPr>
            <a:xfrm>
              <a:off x="7818803" y="3765176"/>
              <a:ext cx="648241" cy="68477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株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8" name="组合 26"/>
          <p:cNvGrpSpPr/>
          <p:nvPr/>
        </p:nvGrpSpPr>
        <p:grpSpPr>
          <a:xfrm>
            <a:off x="222251" y="2738967"/>
            <a:ext cx="2116667" cy="1500717"/>
            <a:chOff x="7391998" y="3573076"/>
            <a:chExt cx="1587658" cy="1126201"/>
          </a:xfrm>
        </p:grpSpPr>
        <p:pic>
          <p:nvPicPr>
            <p:cNvPr id="28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98" name="文本框 2"/>
            <p:cNvSpPr txBox="1"/>
            <p:nvPr/>
          </p:nvSpPr>
          <p:spPr>
            <a:xfrm>
              <a:off x="7818803" y="3765176"/>
              <a:ext cx="648241" cy="68477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葱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9" name="组合 29"/>
          <p:cNvGrpSpPr/>
          <p:nvPr/>
        </p:nvGrpSpPr>
        <p:grpSpPr>
          <a:xfrm>
            <a:off x="410633" y="5058833"/>
            <a:ext cx="2116667" cy="1500717"/>
            <a:chOff x="7391998" y="3573076"/>
            <a:chExt cx="1587658" cy="1126201"/>
          </a:xfrm>
        </p:grpSpPr>
        <p:pic>
          <p:nvPicPr>
            <p:cNvPr id="31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96" name="文本框 2"/>
            <p:cNvSpPr txBox="1"/>
            <p:nvPr/>
          </p:nvSpPr>
          <p:spPr>
            <a:xfrm>
              <a:off x="7818803" y="3765176"/>
              <a:ext cx="648241" cy="68477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拾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0" name="组合 32"/>
          <p:cNvGrpSpPr/>
          <p:nvPr/>
        </p:nvGrpSpPr>
        <p:grpSpPr>
          <a:xfrm>
            <a:off x="7965017" y="3812117"/>
            <a:ext cx="2116667" cy="1502833"/>
            <a:chOff x="7391998" y="3573076"/>
            <a:chExt cx="1587658" cy="1126201"/>
          </a:xfrm>
        </p:grpSpPr>
        <p:pic>
          <p:nvPicPr>
            <p:cNvPr id="34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94" name="文本框 2"/>
            <p:cNvSpPr txBox="1"/>
            <p:nvPr/>
          </p:nvSpPr>
          <p:spPr>
            <a:xfrm>
              <a:off x="7818803" y="3765176"/>
              <a:ext cx="648241" cy="68381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异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1" name="组合 35"/>
          <p:cNvGrpSpPr/>
          <p:nvPr/>
        </p:nvGrpSpPr>
        <p:grpSpPr>
          <a:xfrm>
            <a:off x="5837767" y="3907367"/>
            <a:ext cx="2116667" cy="1460500"/>
            <a:chOff x="7391998" y="3573076"/>
            <a:chExt cx="1587658" cy="1126201"/>
          </a:xfrm>
        </p:grpSpPr>
        <p:pic>
          <p:nvPicPr>
            <p:cNvPr id="37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92" name="文本框 2"/>
            <p:cNvSpPr txBox="1"/>
            <p:nvPr/>
          </p:nvSpPr>
          <p:spPr>
            <a:xfrm>
              <a:off x="7818803" y="3765176"/>
              <a:ext cx="648241" cy="7036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毯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2" name="组合 38"/>
          <p:cNvGrpSpPr/>
          <p:nvPr/>
        </p:nvGrpSpPr>
        <p:grpSpPr>
          <a:xfrm>
            <a:off x="1280584" y="3812117"/>
            <a:ext cx="2116667" cy="1502833"/>
            <a:chOff x="7391998" y="3573076"/>
            <a:chExt cx="1587658" cy="1126201"/>
          </a:xfrm>
        </p:grpSpPr>
        <p:pic>
          <p:nvPicPr>
            <p:cNvPr id="40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90" name="文本框 2"/>
            <p:cNvSpPr txBox="1"/>
            <p:nvPr/>
          </p:nvSpPr>
          <p:spPr>
            <a:xfrm>
              <a:off x="7818803" y="3765176"/>
              <a:ext cx="648241" cy="68381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软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4" name="组合 41"/>
          <p:cNvGrpSpPr/>
          <p:nvPr/>
        </p:nvGrpSpPr>
        <p:grpSpPr>
          <a:xfrm>
            <a:off x="10075333" y="3831167"/>
            <a:ext cx="2116667" cy="1500717"/>
            <a:chOff x="7391998" y="3573076"/>
            <a:chExt cx="1587658" cy="1126201"/>
          </a:xfrm>
        </p:grpSpPr>
        <p:pic>
          <p:nvPicPr>
            <p:cNvPr id="43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88" name="文本框 2"/>
            <p:cNvSpPr txBox="1"/>
            <p:nvPr/>
          </p:nvSpPr>
          <p:spPr>
            <a:xfrm>
              <a:off x="7818803" y="3765176"/>
              <a:ext cx="648241" cy="68477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跨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5" name="组合 44"/>
          <p:cNvGrpSpPr/>
          <p:nvPr/>
        </p:nvGrpSpPr>
        <p:grpSpPr>
          <a:xfrm>
            <a:off x="3638551" y="3949700"/>
            <a:ext cx="2118783" cy="1500717"/>
            <a:chOff x="7391998" y="3573076"/>
            <a:chExt cx="1587658" cy="1126201"/>
          </a:xfrm>
        </p:grpSpPr>
        <p:pic>
          <p:nvPicPr>
            <p:cNvPr id="46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86" name="文本框 2"/>
            <p:cNvSpPr txBox="1"/>
            <p:nvPr/>
          </p:nvSpPr>
          <p:spPr>
            <a:xfrm>
              <a:off x="7818803" y="3765176"/>
              <a:ext cx="647593" cy="68477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骑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48" name="矩形 47"/>
          <p:cNvSpPr/>
          <p:nvPr/>
        </p:nvSpPr>
        <p:spPr>
          <a:xfrm>
            <a:off x="4644516" y="0"/>
            <a:ext cx="3240491" cy="82994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1" i="0" u="none" strike="noStrike" kern="1200" cap="none" spc="0" normalizeH="0" baseline="0" noProof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骑马识字</a:t>
            </a:r>
            <a:endParaRPr kumimoji="0" lang="zh-CN" altLang="en-US" sz="4800" b="1" i="0" u="none" strike="noStrike" kern="1200" cap="none" spc="0" normalizeH="0" baseline="0" noProof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grpSp>
        <p:nvGrpSpPr>
          <p:cNvPr id="16" name="组合 5"/>
          <p:cNvGrpSpPr/>
          <p:nvPr/>
        </p:nvGrpSpPr>
        <p:grpSpPr>
          <a:xfrm>
            <a:off x="10075333" y="2131484"/>
            <a:ext cx="2116667" cy="1500716"/>
            <a:chOff x="7391998" y="3573076"/>
            <a:chExt cx="1587658" cy="1126201"/>
          </a:xfrm>
        </p:grpSpPr>
        <p:pic>
          <p:nvPicPr>
            <p:cNvPr id="50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84" name="文本框 2"/>
            <p:cNvSpPr txBox="1"/>
            <p:nvPr/>
          </p:nvSpPr>
          <p:spPr>
            <a:xfrm>
              <a:off x="7818803" y="3765176"/>
              <a:ext cx="648241" cy="68477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郊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7" name="组合 8"/>
          <p:cNvGrpSpPr/>
          <p:nvPr/>
        </p:nvGrpSpPr>
        <p:grpSpPr>
          <a:xfrm>
            <a:off x="7738533" y="2243667"/>
            <a:ext cx="2116667" cy="1500717"/>
            <a:chOff x="7391998" y="3573076"/>
            <a:chExt cx="1587658" cy="1126201"/>
          </a:xfrm>
        </p:grpSpPr>
        <p:pic>
          <p:nvPicPr>
            <p:cNvPr id="53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82" name="文本框 2"/>
            <p:cNvSpPr txBox="1"/>
            <p:nvPr/>
          </p:nvSpPr>
          <p:spPr>
            <a:xfrm>
              <a:off x="7818803" y="3765176"/>
              <a:ext cx="648241" cy="68477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泛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8" name="组合 14"/>
          <p:cNvGrpSpPr/>
          <p:nvPr/>
        </p:nvGrpSpPr>
        <p:grpSpPr>
          <a:xfrm>
            <a:off x="5276851" y="2387600"/>
            <a:ext cx="2118783" cy="1500717"/>
            <a:chOff x="7391998" y="3573076"/>
            <a:chExt cx="1587658" cy="1126201"/>
          </a:xfrm>
        </p:grpSpPr>
        <p:pic>
          <p:nvPicPr>
            <p:cNvPr id="56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91998" y="3573076"/>
              <a:ext cx="1587658" cy="1126201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5380" name="文本框 2"/>
            <p:cNvSpPr txBox="1"/>
            <p:nvPr/>
          </p:nvSpPr>
          <p:spPr>
            <a:xfrm>
              <a:off x="7818803" y="3765176"/>
              <a:ext cx="647593" cy="68477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1440" tIns="45720" rIns="91440" bIns="4572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335" b="1">
                  <a:solidFill>
                    <a:srgbClr val="FFFF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波</a:t>
              </a:r>
              <a:endParaRPr lang="zh-CN" altLang="en-US" sz="5335" b="1">
                <a:solidFill>
                  <a:srgbClr val="FFFF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https://d.book118.com/667102164054006052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0">
      <vt:lpstr>Arial</vt:lpstr>
      <vt:lpstr>Calibri</vt:lpstr>
      <vt:lpstr>等线 Light</vt:lpstr>
      <vt:lpstr>等线</vt:lpstr>
      <vt:lpstr>华文彩云</vt:lpstr>
      <vt:lpstr>方正大黑简体</vt:lpstr>
      <vt:lpstr>楷体</vt:lpstr>
      <vt:lpstr>仿宋</vt:lpstr>
      <vt:lpstr>华文琥珀</vt:lpstr>
      <vt:lpstr>方正姚体</vt:lpstr>
      <vt:lpstr>宋体</vt:lpstr>
      <vt:lpstr>Times New Roman</vt:lpstr>
      <vt:lpstr>微软雅黑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2024-09-25T18:45:07.083</cp:lastPrinted>
  <dcterms:created xsi:type="dcterms:W3CDTF">2024-09-25T10:45:07Z</dcterms:created>
  <dcterms:modified xsi:type="dcterms:W3CDTF">2024-09-25T10:45:08Z</dcterms:modified>
</cp:coreProperties>
</file>